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11" r:id="rId2"/>
  </p:sldMasterIdLst>
  <p:notesMasterIdLst>
    <p:notesMasterId r:id="rId73"/>
  </p:notesMasterIdLst>
  <p:sldIdLst>
    <p:sldId id="409" r:id="rId3"/>
    <p:sldId id="410" r:id="rId4"/>
    <p:sldId id="411" r:id="rId5"/>
    <p:sldId id="318" r:id="rId6"/>
    <p:sldId id="400" r:id="rId7"/>
    <p:sldId id="322" r:id="rId8"/>
    <p:sldId id="348" r:id="rId9"/>
    <p:sldId id="403" r:id="rId10"/>
    <p:sldId id="321" r:id="rId11"/>
    <p:sldId id="358" r:id="rId12"/>
    <p:sldId id="339" r:id="rId13"/>
    <p:sldId id="359" r:id="rId14"/>
    <p:sldId id="341" r:id="rId15"/>
    <p:sldId id="342" r:id="rId16"/>
    <p:sldId id="360" r:id="rId17"/>
    <p:sldId id="326" r:id="rId18"/>
    <p:sldId id="330" r:id="rId19"/>
    <p:sldId id="344" r:id="rId20"/>
    <p:sldId id="334" r:id="rId21"/>
    <p:sldId id="343" r:id="rId22"/>
    <p:sldId id="361" r:id="rId23"/>
    <p:sldId id="345" r:id="rId24"/>
    <p:sldId id="347" r:id="rId25"/>
    <p:sldId id="413" r:id="rId26"/>
    <p:sldId id="414" r:id="rId27"/>
    <p:sldId id="415" r:id="rId28"/>
    <p:sldId id="417" r:id="rId29"/>
    <p:sldId id="418" r:id="rId30"/>
    <p:sldId id="419" r:id="rId31"/>
    <p:sldId id="421" r:id="rId32"/>
    <p:sldId id="416" r:id="rId33"/>
    <p:sldId id="397" r:id="rId34"/>
    <p:sldId id="338" r:id="rId35"/>
    <p:sldId id="377" r:id="rId36"/>
    <p:sldId id="363" r:id="rId37"/>
    <p:sldId id="404" r:id="rId38"/>
    <p:sldId id="371" r:id="rId39"/>
    <p:sldId id="378" r:id="rId40"/>
    <p:sldId id="364" r:id="rId41"/>
    <p:sldId id="407" r:id="rId42"/>
    <p:sldId id="372" r:id="rId43"/>
    <p:sldId id="369" r:id="rId44"/>
    <p:sldId id="373" r:id="rId45"/>
    <p:sldId id="379" r:id="rId46"/>
    <p:sldId id="374" r:id="rId47"/>
    <p:sldId id="408" r:id="rId48"/>
    <p:sldId id="365" r:id="rId49"/>
    <p:sldId id="406" r:id="rId50"/>
    <p:sldId id="375" r:id="rId51"/>
    <p:sldId id="383" r:id="rId52"/>
    <p:sldId id="380" r:id="rId53"/>
    <p:sldId id="381" r:id="rId54"/>
    <p:sldId id="382" r:id="rId55"/>
    <p:sldId id="384" r:id="rId56"/>
    <p:sldId id="386" r:id="rId57"/>
    <p:sldId id="366" r:id="rId58"/>
    <p:sldId id="385" r:id="rId59"/>
    <p:sldId id="387" r:id="rId60"/>
    <p:sldId id="390" r:id="rId61"/>
    <p:sldId id="388" r:id="rId62"/>
    <p:sldId id="391" r:id="rId63"/>
    <p:sldId id="392" r:id="rId64"/>
    <p:sldId id="393" r:id="rId65"/>
    <p:sldId id="395" r:id="rId66"/>
    <p:sldId id="389" r:id="rId67"/>
    <p:sldId id="394" r:id="rId68"/>
    <p:sldId id="324" r:id="rId69"/>
    <p:sldId id="422" r:id="rId70"/>
    <p:sldId id="402" r:id="rId71"/>
    <p:sldId id="399" r:id="rId7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74"/>
      <p:bold r:id="rId75"/>
      <p:italic r:id="rId76"/>
      <p:boldItalic r:id="rId77"/>
    </p:embeddedFont>
    <p:embeddedFont>
      <p:font typeface="Gill Sans MT" panose="020B0502020104020203" pitchFamily="34" charset="77"/>
      <p:regular r:id="rId78"/>
      <p:bold r:id="rId79"/>
      <p:italic r:id="rId80"/>
      <p:boldItalic r:id="rId81"/>
    </p:embeddedFont>
    <p:embeddedFont>
      <p:font typeface="MS PGothic" panose="020B0600070205080204" pitchFamily="34" charset="-128"/>
      <p:regular r:id="rId82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Opening section" id="{A252BB6A-F90E-3445-BE53-CDED8E506C62}">
          <p14:sldIdLst>
            <p14:sldId id="409"/>
            <p14:sldId id="410"/>
            <p14:sldId id="411"/>
            <p14:sldId id="318"/>
            <p14:sldId id="400"/>
            <p14:sldId id="322"/>
            <p14:sldId id="348"/>
            <p14:sldId id="403"/>
            <p14:sldId id="321"/>
          </p14:sldIdLst>
        </p14:section>
        <p14:section name="Key Changes &amp; Highlights for FY18" id="{F9256B57-B4AB-0841-9EFF-E8E124CD89D5}">
          <p14:sldIdLst>
            <p14:sldId id="358"/>
            <p14:sldId id="339"/>
            <p14:sldId id="359"/>
            <p14:sldId id="341"/>
            <p14:sldId id="342"/>
            <p14:sldId id="360"/>
            <p14:sldId id="326"/>
            <p14:sldId id="330"/>
            <p14:sldId id="344"/>
            <p14:sldId id="334"/>
            <p14:sldId id="343"/>
          </p14:sldIdLst>
        </p14:section>
        <p14:section name="Live Demo of FTFMS" id="{83DEDF5E-B83A-2545-B1F4-192F6903B250}">
          <p14:sldIdLst>
            <p14:sldId id="361"/>
            <p14:sldId id="345"/>
            <p14:sldId id="347"/>
          </p14:sldIdLst>
        </p14:section>
        <p14:section name="Tip &amp; Reminders" id="{24C8CB55-02A7-EC47-8381-43C5A7283C74}">
          <p14:sldIdLst>
            <p14:sldId id="413"/>
            <p14:sldId id="414"/>
            <p14:sldId id="415"/>
            <p14:sldId id="417"/>
            <p14:sldId id="418"/>
            <p14:sldId id="419"/>
            <p14:sldId id="421"/>
            <p14:sldId id="416"/>
          </p14:sldIdLst>
        </p14:section>
        <p14:section name="Tricky Indicators" id="{3FC1016C-E244-124A-9C18-261D3A94D3C4}">
          <p14:sldIdLst>
            <p14:sldId id="397"/>
            <p14:sldId id="338"/>
            <p14:sldId id="377"/>
            <p14:sldId id="363"/>
            <p14:sldId id="404"/>
            <p14:sldId id="371"/>
            <p14:sldId id="378"/>
            <p14:sldId id="364"/>
            <p14:sldId id="407"/>
            <p14:sldId id="372"/>
            <p14:sldId id="369"/>
            <p14:sldId id="373"/>
            <p14:sldId id="379"/>
            <p14:sldId id="374"/>
            <p14:sldId id="408"/>
            <p14:sldId id="365"/>
            <p14:sldId id="406"/>
            <p14:sldId id="375"/>
            <p14:sldId id="383"/>
            <p14:sldId id="380"/>
            <p14:sldId id="381"/>
            <p14:sldId id="382"/>
            <p14:sldId id="384"/>
            <p14:sldId id="386"/>
            <p14:sldId id="366"/>
            <p14:sldId id="385"/>
            <p14:sldId id="387"/>
            <p14:sldId id="390"/>
            <p14:sldId id="388"/>
            <p14:sldId id="391"/>
            <p14:sldId id="392"/>
            <p14:sldId id="393"/>
            <p14:sldId id="395"/>
            <p14:sldId id="389"/>
            <p14:sldId id="394"/>
          </p14:sldIdLst>
        </p14:section>
        <p14:section name="Ending Section" id="{74AB5AC5-8101-C744-8C38-76CE7FDA2C19}">
          <p14:sldIdLst>
            <p14:sldId id="324"/>
            <p14:sldId id="422"/>
            <p14:sldId id="402"/>
            <p14:sldId id="399"/>
          </p14:sldIdLst>
        </p14:section>
        <p14:section name="Backup Screenshots for Live Demo" id="{A7BDB741-6F5E-A24A-9334-338CBF95CAF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8C10"/>
    <a:srgbClr val="D576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380" autoAdjust="0"/>
    <p:restoredTop sz="91127" autoAdjust="0"/>
  </p:normalViewPr>
  <p:slideViewPr>
    <p:cSldViewPr>
      <p:cViewPr varScale="1">
        <p:scale>
          <a:sx n="101" d="100"/>
          <a:sy n="101" d="100"/>
        </p:scale>
        <p:origin x="151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6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viewProps" Target="view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font" Target="fonts/font1.fntdata"/><Relationship Id="rId79" Type="http://schemas.openxmlformats.org/officeDocument/2006/relationships/font" Target="fonts/font6.fntdata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font" Target="fonts/font4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font" Target="fonts/font7.fntdata"/><Relationship Id="rId85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font" Target="fonts/font2.fntdata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78" Type="http://schemas.openxmlformats.org/officeDocument/2006/relationships/font" Target="fonts/font5.fntdata"/><Relationship Id="rId81" Type="http://schemas.openxmlformats.org/officeDocument/2006/relationships/font" Target="fonts/font8.fntdata"/><Relationship Id="rId86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3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61" Type="http://schemas.openxmlformats.org/officeDocument/2006/relationships/slide" Target="slides/slide59.xml"/><Relationship Id="rId8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E6EB592-FE96-4DAA-A8F9-998151B83834}" type="datetime1">
              <a:rPr lang="en-US"/>
              <a:pPr>
                <a:defRPr/>
              </a:pPr>
              <a:t>10/4/18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67AE907-A6D2-4936-8043-2A2B208C66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2219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>
            <a:extLst>
              <a:ext uri="{FF2B5EF4-FFF2-40B4-BE49-F238E27FC236}">
                <a16:creationId xmlns:a16="http://schemas.microsoft.com/office/drawing/2014/main" id="{D9F1B652-E7D5-408D-B7C2-C958C883386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>
            <a:extLst>
              <a:ext uri="{FF2B5EF4-FFF2-40B4-BE49-F238E27FC236}">
                <a16:creationId xmlns:a16="http://schemas.microsoft.com/office/drawing/2014/main" id="{0E9B48CC-35B5-4C5A-9640-51F48252E1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spcBef>
                <a:spcPct val="0"/>
              </a:spcBef>
              <a:buFontTx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Here’s a list of the upcoming MEL webinars in this series.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The full schedule is available online here:  https://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www.agrilinks.org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/post/feed-the-future-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-webinar-series</a:t>
            </a:r>
            <a:endParaRPr lang="en-US" altLang="en-US" dirty="0"/>
          </a:p>
        </p:txBody>
      </p:sp>
      <p:sp>
        <p:nvSpPr>
          <p:cNvPr id="68612" name="Slide Number Placeholder 3">
            <a:extLst>
              <a:ext uri="{FF2B5EF4-FFF2-40B4-BE49-F238E27FC236}">
                <a16:creationId xmlns:a16="http://schemas.microsoft.com/office/drawing/2014/main" id="{25FECC5C-A97D-43C4-9117-C334B18BCD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3AAC2E0-3656-4D93-A876-636912703BAF}" type="slidenum">
              <a:rPr lang="en-US" altLang="en-US">
                <a:solidFill>
                  <a:prstClr val="black"/>
                </a:solidFill>
              </a:rPr>
              <a:pPr/>
              <a:t>2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I’m your facilitator, Julie </a:t>
            </a:r>
            <a:r>
              <a:rPr lang="en-US" dirty="0" err="1"/>
              <a:t>MacCartee</a:t>
            </a:r>
            <a:r>
              <a:rPr lang="en-US" dirty="0"/>
              <a:t>, and our main speaker today will be Katie West, the FTFMS System Administrator</a:t>
            </a:r>
            <a:r>
              <a:rPr lang="en-US" baseline="0" dirty="0"/>
              <a:t> and manager of the performance reporting process for the Feed the Future (FTF) Initiative.  She is a member of the MEL team in BFS HQ in Washington.</a:t>
            </a:r>
          </a:p>
          <a:p>
            <a:endParaRPr lang="en-US" baseline="0" dirty="0"/>
          </a:p>
          <a:p>
            <a:r>
              <a:rPr lang="en-US" baseline="0" dirty="0"/>
              <a:t>We also have a suite of colleagues from BFS/MEL on hand to answer your questions.</a:t>
            </a:r>
          </a:p>
          <a:p>
            <a:endParaRPr lang="en-US" baseline="0" dirty="0"/>
          </a:p>
          <a:p>
            <a:r>
              <a:rPr lang="en-US" baseline="0" dirty="0"/>
              <a:t>I’ll now turn it over to Katie West to get us started.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51B0A-A03B-244A-9FA4-43D6339D8892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870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IMs that don’t end before Oct 1,</a:t>
            </a:r>
            <a:r>
              <a:rPr lang="en-US" baseline="0" dirty="0"/>
              <a:t> 2019, you will need to be setting targets as applicable, so it’s important you understand the definitions and how the data entry screens work.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7AE907-A6D2-4936-8043-2A2B208C66E7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600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>
            <a:extLst>
              <a:ext uri="{FF2B5EF4-FFF2-40B4-BE49-F238E27FC236}">
                <a16:creationId xmlns:a16="http://schemas.microsoft.com/office/drawing/2014/main" id="{D9F1B652-E7D5-408D-B7C2-C958C883386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>
            <a:extLst>
              <a:ext uri="{FF2B5EF4-FFF2-40B4-BE49-F238E27FC236}">
                <a16:creationId xmlns:a16="http://schemas.microsoft.com/office/drawing/2014/main" id="{0E9B48CC-35B5-4C5A-9640-51F48252E1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spcBef>
                <a:spcPct val="0"/>
              </a:spcBef>
              <a:buFontTx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Here’s a list of the upcoming MEL webinars in this series.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The full schedule is available online here:  https://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www.agrilinks.org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/post/feed-the-future-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-webinar-series</a:t>
            </a:r>
            <a:endParaRPr lang="en-US" altLang="en-US" dirty="0"/>
          </a:p>
        </p:txBody>
      </p:sp>
      <p:sp>
        <p:nvSpPr>
          <p:cNvPr id="68612" name="Slide Number Placeholder 3">
            <a:extLst>
              <a:ext uri="{FF2B5EF4-FFF2-40B4-BE49-F238E27FC236}">
                <a16:creationId xmlns:a16="http://schemas.microsoft.com/office/drawing/2014/main" id="{25FECC5C-A97D-43C4-9117-C334B18BCD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3AAC2E0-3656-4D93-A876-636912703BAF}" type="slidenum">
              <a:rPr lang="en-US" altLang="en-US">
                <a:solidFill>
                  <a:prstClr val="black"/>
                </a:solidFill>
              </a:rPr>
              <a:pPr/>
              <a:t>68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6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0A784-43DA-4815-BE1A-F65981D46D68}" type="datetime1">
              <a:rPr lang="en-US"/>
              <a:pPr>
                <a:defRPr/>
              </a:pPr>
              <a:t>10/4/18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175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24BDC-18F2-4544-AFF6-A6D9A68A8C24}" type="datetime1">
              <a:rPr lang="en-US"/>
              <a:pPr>
                <a:defRPr/>
              </a:pPr>
              <a:t>10/4/18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1F60505-DCA1-44B4-8C78-FB9BD2C99D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915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0CE84-5F14-453C-BFB9-B1077ABFDFA6}" type="datetime1">
              <a:rPr lang="en-US"/>
              <a:pPr>
                <a:defRPr/>
              </a:pPr>
              <a:t>10/4/18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12E0D97-5298-408E-B015-DC035951D8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225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E578E-5F57-4E45-A31B-2FA98A631A8C}" type="datetimeFigureOut">
              <a:rPr lang="en-US"/>
              <a:pPr>
                <a:defRPr/>
              </a:pPr>
              <a:t>10/4/18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00119-68C9-4B3D-A524-F55411C1CE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87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E578E-5F57-4E45-A31B-2FA98A631A8C}" type="datetimeFigureOut">
              <a:rPr lang="en-US"/>
              <a:pPr>
                <a:defRPr/>
              </a:pPr>
              <a:t>10/4/18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DCD78-67EE-480C-8A0F-9253233285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552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E578E-5F57-4E45-A31B-2FA98A631A8C}" type="datetimeFigureOut">
              <a:rPr lang="en-US"/>
              <a:pPr>
                <a:defRPr/>
              </a:pPr>
              <a:t>10/4/18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997D3-9A4E-4323-AF64-AE47E25B6F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1528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E578E-5F57-4E45-A31B-2FA98A631A8C}" type="datetimeFigureOut">
              <a:rPr lang="en-US"/>
              <a:pPr>
                <a:defRPr/>
              </a:pPr>
              <a:t>10/4/18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8422C-B7BA-4018-8170-5CCAE57B52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066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E578E-5F57-4E45-A31B-2FA98A631A8C}" type="datetimeFigureOut">
              <a:rPr lang="en-US"/>
              <a:pPr>
                <a:defRPr/>
              </a:pPr>
              <a:t>10/4/18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A93BE-2D80-4823-9CD1-C0F59BD63C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8762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E578E-5F57-4E45-A31B-2FA98A631A8C}" type="datetimeFigureOut">
              <a:rPr lang="en-US"/>
              <a:pPr>
                <a:defRPr/>
              </a:pPr>
              <a:t>10/4/18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7046B-5DA5-4470-B6C7-676846C791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7072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E578E-5F57-4E45-A31B-2FA98A631A8C}" type="datetimeFigureOut">
              <a:rPr lang="en-US"/>
              <a:pPr>
                <a:defRPr/>
              </a:pPr>
              <a:t>10/4/18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969CC-D383-4A12-B81F-9601B3E588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569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E578E-5F57-4E45-A31B-2FA98A631A8C}" type="datetimeFigureOut">
              <a:rPr lang="en-US"/>
              <a:pPr>
                <a:defRPr/>
              </a:pPr>
              <a:t>10/4/18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82295-C557-4AE2-9BBD-0044FF36A4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652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838200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D576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38401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32460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3E4A4-787C-44FD-9390-07E2681A3617}" type="datetime1">
              <a:rPr lang="en-US"/>
              <a:pPr>
                <a:defRPr/>
              </a:pPr>
              <a:t>10/4/18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635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E578E-5F57-4E45-A31B-2FA98A631A8C}" type="datetimeFigureOut">
              <a:rPr lang="en-US"/>
              <a:pPr>
                <a:defRPr/>
              </a:pPr>
              <a:t>10/4/18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26591-3EF8-4FD2-865C-903C211BB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116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E578E-5F57-4E45-A31B-2FA98A631A8C}" type="datetimeFigureOut">
              <a:rPr lang="en-US"/>
              <a:pPr>
                <a:defRPr/>
              </a:pPr>
              <a:t>10/4/18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0E9D8-A1F1-4457-899B-C58958298C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7271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E578E-5F57-4E45-A31B-2FA98A631A8C}" type="datetimeFigureOut">
              <a:rPr lang="en-US"/>
              <a:pPr>
                <a:defRPr/>
              </a:pPr>
              <a:t>10/4/18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8DA23-00D1-4FEB-8B53-62EA648E7A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962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Gill Sans M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246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4E942-47E4-4080-BFBA-733F7E4572D3}" type="datetime1">
              <a:rPr lang="en-US"/>
              <a:pPr>
                <a:defRPr/>
              </a:pPr>
              <a:t>10/4/18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229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762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55837"/>
            <a:ext cx="4038600" cy="3992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55837"/>
            <a:ext cx="4038600" cy="3992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14B70-EBF7-46F6-83CC-C2EFA02CFA0C}" type="datetime1">
              <a:rPr lang="en-US"/>
              <a:pPr>
                <a:defRPr/>
              </a:pPr>
              <a:t>10/4/18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791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5612" y="233203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124200"/>
            <a:ext cx="4040188" cy="31242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3203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124200"/>
            <a:ext cx="4041775" cy="31242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6B26F-CD3C-4177-8948-ACC25CF8687A}" type="datetime1">
              <a:rPr lang="en-US"/>
              <a:pPr>
                <a:defRPr/>
              </a:pPr>
              <a:t>10/4/18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1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229600" cy="9144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13EF1-4B7D-4EDC-8430-65312A40D688}" type="datetime1">
              <a:rPr lang="en-US"/>
              <a:pPr>
                <a:defRPr/>
              </a:pPr>
              <a:t>10/4/18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122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12009-ED5B-48F6-9EDD-59D1B2445951}" type="datetime1">
              <a:rPr lang="en-US"/>
              <a:pPr>
                <a:defRPr/>
              </a:pPr>
              <a:t>10/4/18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400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01498-35FD-4AF4-8983-2ED9B0AF8371}" type="datetime1">
              <a:rPr lang="en-US"/>
              <a:pPr>
                <a:defRPr/>
              </a:pPr>
              <a:t>10/4/18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5B8C4D1-C4EB-4B08-AA87-535F70A45A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525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24107-1591-4B93-BF0A-431616AA8347}" type="datetime1">
              <a:rPr lang="en-US"/>
              <a:pPr>
                <a:defRPr/>
              </a:pPr>
              <a:t>10/4/18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F505196-30D1-4E6F-BC62-528DF2CE1B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767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" descr="kmap_power_bg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DBB6C9C-D887-4021-A7AB-ACAD23AB72C8}" type="datetime1">
              <a:rPr lang="en-US"/>
              <a:pPr>
                <a:defRPr/>
              </a:pPr>
              <a:t>10/4/18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4" r:id="rId1"/>
    <p:sldLayoutId id="2147484220" r:id="rId2"/>
    <p:sldLayoutId id="2147484221" r:id="rId3"/>
    <p:sldLayoutId id="2147484195" r:id="rId4"/>
    <p:sldLayoutId id="2147484196" r:id="rId5"/>
    <p:sldLayoutId id="2147484197" r:id="rId6"/>
    <p:sldLayoutId id="2147484198" r:id="rId7"/>
    <p:sldLayoutId id="2147484222" r:id="rId8"/>
    <p:sldLayoutId id="2147484223" r:id="rId9"/>
    <p:sldLayoutId id="2147484224" r:id="rId10"/>
    <p:sldLayoutId id="214748422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MS PGothic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MS PGothic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MS PGothic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MS PGothic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28E578E-5F57-4E45-A31B-2FA98A631A8C}" type="datetimeFigureOut">
              <a:rPr lang="en-US"/>
              <a:pPr>
                <a:defRPr/>
              </a:pPr>
              <a:t>10/4/18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50071F4-40D9-4FF8-BBF3-75363B8C9D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9" r:id="rId1"/>
    <p:sldLayoutId id="2147484200" r:id="rId2"/>
    <p:sldLayoutId id="2147484201" r:id="rId3"/>
    <p:sldLayoutId id="2147484202" r:id="rId4"/>
    <p:sldLayoutId id="2147484203" r:id="rId5"/>
    <p:sldLayoutId id="2147484204" r:id="rId6"/>
    <p:sldLayoutId id="2147484205" r:id="rId7"/>
    <p:sldLayoutId id="2147484206" r:id="rId8"/>
    <p:sldLayoutId id="2147484207" r:id="rId9"/>
    <p:sldLayoutId id="2147484208" r:id="rId10"/>
    <p:sldLayoutId id="21474842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agrilinks.org/post/feed-future-indicator-handbook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grilinks.org/event/nutrition-indicators-feed-future-mel-webinar-series" TargetMode="External"/><Relationship Id="rId3" Type="http://schemas.openxmlformats.org/officeDocument/2006/relationships/hyperlink" Target="https://www.agrilinks.org/event/intro-mel-system-feed-future-mel-webinar-series" TargetMode="External"/><Relationship Id="rId7" Type="http://schemas.openxmlformats.org/officeDocument/2006/relationships/hyperlink" Target="https://www.agrilinks.org/event/webinar-fy18-ftfms-reporting-feed-future-mel-webinar-serie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grilinks.org/event/new-indicators-sales-investment-and-financing-indicators-feed-future-mel-webinar-series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s://www.agrilinks.org/event/new-indicators-application-improved-practices-and-technologies-feed-future-mel-webinar-series" TargetMode="External"/><Relationship Id="rId10" Type="http://schemas.openxmlformats.org/officeDocument/2006/relationships/hyperlink" Target="https://www.agrilinks.org/event/policy-priorities-reporting-policy-change-feed-future-mel-webinar-series" TargetMode="External"/><Relationship Id="rId4" Type="http://schemas.openxmlformats.org/officeDocument/2006/relationships/hyperlink" Target="https://www.agrilinks.org/event/standard-indicator-overview-feed-future-mel-webinar-series" TargetMode="External"/><Relationship Id="rId9" Type="http://schemas.openxmlformats.org/officeDocument/2006/relationships/hyperlink" Target="https://www.agrilinks.org/event/new-indicators-gender-feed-future-mel-webinar-series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tfms.net" TargetMode="External"/><Relationship Id="rId2" Type="http://schemas.openxmlformats.org/officeDocument/2006/relationships/hyperlink" Target="https://test1.ftfms.net/de/de/login.x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TRN_kawest@usaid.gov" TargetMode="External"/><Relationship Id="rId4" Type="http://schemas.openxmlformats.org/officeDocument/2006/relationships/hyperlink" Target="http://www.testing.ftfms.net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12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9.jpe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5.jpeg"/><Relationship Id="rId9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tfms.net/de/de/home.xhtml" TargetMode="External"/><Relationship Id="rId3" Type="http://schemas.openxmlformats.org/officeDocument/2006/relationships/hyperlink" Target="https://www.agrilinks.org/event/webinar-fy18-ftfms-reporting-feed-future-mel-webinar-series" TargetMode="External"/><Relationship Id="rId7" Type="http://schemas.openxmlformats.org/officeDocument/2006/relationships/hyperlink" Target="mailto:support@ftfms.net" TargetMode="External"/><Relationship Id="rId2" Type="http://schemas.openxmlformats.org/officeDocument/2006/relationships/hyperlink" Target="https://www.agrilinks.org/post/feed-future-indicator-handboo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raining.ftfms.net/de/de/login.xhtml" TargetMode="External"/><Relationship Id="rId5" Type="http://schemas.openxmlformats.org/officeDocument/2006/relationships/hyperlink" Target="https://www.ftfms.net/de/de/login.xhtml" TargetMode="External"/><Relationship Id="rId4" Type="http://schemas.openxmlformats.org/officeDocument/2006/relationships/hyperlink" Target="https://www.agrilinks.org/post/feed-future-monitoring-evaluation-and-learning-mel-toolbox" TargetMode="Externa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FwVwJcatVp4" TargetMode="External"/><Relationship Id="rId3" Type="http://schemas.openxmlformats.org/officeDocument/2006/relationships/hyperlink" Target="https://www.agrilinks.org/event/intro-mel-system-feed-future-mel-webinar-series" TargetMode="External"/><Relationship Id="rId7" Type="http://schemas.openxmlformats.org/officeDocument/2006/relationships/hyperlink" Target="https://www.agrilinks.org/event/webinar-fy18-ftfms-reporting-feed-future-mel-webinar-series" TargetMode="External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grilinks.org/event/new-indicators-sales-investment-and-financing-indicators-feed-future-mel-webinar-series" TargetMode="External"/><Relationship Id="rId11" Type="http://schemas.openxmlformats.org/officeDocument/2006/relationships/hyperlink" Target="https://www.agrilinks.org/event/policy-priorities-reporting-policy-change-feed-future-mel-webinar-series" TargetMode="External"/><Relationship Id="rId5" Type="http://schemas.openxmlformats.org/officeDocument/2006/relationships/hyperlink" Target="https://www.agrilinks.org/event/new-indicators-application-improved-practices-and-technologies-feed-future-mel-webinar-series" TargetMode="External"/><Relationship Id="rId10" Type="http://schemas.openxmlformats.org/officeDocument/2006/relationships/hyperlink" Target="https://www.agrilinks.org/event/new-indicators-gender-feed-future-mel-webinar-series" TargetMode="External"/><Relationship Id="rId4" Type="http://schemas.openxmlformats.org/officeDocument/2006/relationships/hyperlink" Target="https://www.agrilinks.org/event/standard-indicator-overview-feed-future-mel-webinar-series" TargetMode="External"/><Relationship Id="rId9" Type="http://schemas.openxmlformats.org/officeDocument/2006/relationships/hyperlink" Target="https://www.agrilinks.org/event/nutrition-indicators-feed-future-mel-webinar-series" TargetMode="Externa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usaid.gov/documents/1867/feed-future-snapshot-decade-progress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6" name="Rectangle 27"/>
          <p:cNvSpPr>
            <a:spLocks noChangeArrowheads="1"/>
          </p:cNvSpPr>
          <p:nvPr/>
        </p:nvSpPr>
        <p:spPr bwMode="auto">
          <a:xfrm>
            <a:off x="0" y="1066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942975" y="3581400"/>
            <a:ext cx="1266825" cy="100012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en-US" sz="11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17" name="Text Box 8"/>
          <p:cNvSpPr txBox="1"/>
          <p:nvPr/>
        </p:nvSpPr>
        <p:spPr>
          <a:xfrm>
            <a:off x="665163" y="3276600"/>
            <a:ext cx="1266825" cy="100012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en-US" sz="11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11269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1271" name="Rectangle 17"/>
          <p:cNvSpPr>
            <a:spLocks noChangeArrowheads="1"/>
          </p:cNvSpPr>
          <p:nvPr/>
        </p:nvSpPr>
        <p:spPr bwMode="auto">
          <a:xfrm>
            <a:off x="152400" y="6096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1274" name="Rectangle 26"/>
          <p:cNvSpPr>
            <a:spLocks noChangeArrowheads="1"/>
          </p:cNvSpPr>
          <p:nvPr/>
        </p:nvSpPr>
        <p:spPr bwMode="auto">
          <a:xfrm>
            <a:off x="304800" y="7620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14" name="Placeholder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058333"/>
            <a:ext cx="9144000" cy="5799668"/>
          </a:xfrm>
          <a:prstGeom prst="rect">
            <a:avLst/>
          </a:prstGeom>
          <a:noFill/>
          <a:ln w="28575" cmpd="sng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1266" name="Title 1"/>
          <p:cNvSpPr>
            <a:spLocks noGrp="1"/>
          </p:cNvSpPr>
          <p:nvPr>
            <p:ph type="ctrTitle"/>
          </p:nvPr>
        </p:nvSpPr>
        <p:spPr bwMode="auto">
          <a:xfrm>
            <a:off x="990600" y="4724400"/>
            <a:ext cx="7162800" cy="1600200"/>
          </a:xfrm>
          <a:solidFill>
            <a:schemeClr val="accent5">
              <a:lumMod val="20000"/>
              <a:lumOff val="80000"/>
              <a:alpha val="75000"/>
            </a:schemeClr>
          </a:solidFill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6000" b="1" dirty="0">
                <a:latin typeface="Arial" pitchFamily="34" charset="0"/>
                <a:cs typeface="Arial" pitchFamily="34" charset="0"/>
              </a:rPr>
              <a:t>FTFMS Webinar</a:t>
            </a:r>
            <a:br>
              <a:rPr lang="en-US" sz="4000" b="1" dirty="0">
                <a:latin typeface="Arial" pitchFamily="34" charset="0"/>
                <a:cs typeface="Arial" pitchFamily="34" charset="0"/>
              </a:rPr>
            </a:br>
            <a:r>
              <a:rPr lang="en-US" sz="3200" b="1" i="1" dirty="0"/>
              <a:t>for the FY18 Reporting Year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6324600"/>
            <a:ext cx="4724400" cy="457200"/>
          </a:xfrm>
          <a:solidFill>
            <a:srgbClr val="DBEEF4">
              <a:alpha val="76000"/>
            </a:srgb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October 4, 2018</a:t>
            </a:r>
          </a:p>
        </p:txBody>
      </p:sp>
    </p:spTree>
    <p:extLst>
      <p:ext uri="{BB962C8B-B14F-4D97-AF65-F5344CB8AC3E}">
        <p14:creationId xmlns:p14="http://schemas.microsoft.com/office/powerpoint/2010/main" val="328117748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362200"/>
            <a:ext cx="8077200" cy="27432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D57615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MS PGothic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</a:defRPr>
            </a:lvl9pPr>
          </a:lstStyle>
          <a:p>
            <a:pPr algn="ctr"/>
            <a:r>
              <a:rPr lang="en-US" sz="6000" dirty="0"/>
              <a:t>Key Changes &amp; Highlights for FY18</a:t>
            </a:r>
          </a:p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51038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143000"/>
            <a:ext cx="8763000" cy="838200"/>
          </a:xfrm>
        </p:spPr>
        <p:txBody>
          <a:bodyPr/>
          <a:lstStyle/>
          <a:p>
            <a:r>
              <a:rPr lang="en-US" dirty="0"/>
              <a:t>Key Changes &amp; Highlights FY18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981200"/>
            <a:ext cx="5943600" cy="48006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hlinkClick r:id="rId2"/>
              </a:rPr>
              <a:t>New FTF Indicator Handbook </a:t>
            </a:r>
            <a:r>
              <a:rPr lang="mr-IN" sz="2000" dirty="0"/>
              <a:t>–</a:t>
            </a:r>
            <a:r>
              <a:rPr lang="en-US" sz="2000" dirty="0"/>
              <a:t> March 2018!</a:t>
            </a:r>
            <a:endParaRPr lang="en-US" sz="18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79 Indicators:</a:t>
            </a:r>
          </a:p>
          <a:p>
            <a:pPr lvl="1"/>
            <a:r>
              <a:rPr lang="en-US" sz="2000" dirty="0"/>
              <a:t>Two ways to organize:</a:t>
            </a:r>
          </a:p>
          <a:p>
            <a:pPr lvl="2"/>
            <a:r>
              <a:rPr lang="en-US" sz="2000" b="1" dirty="0"/>
              <a:t>54 performance (we’re accountable!)</a:t>
            </a:r>
          </a:p>
          <a:p>
            <a:pPr lvl="3"/>
            <a:r>
              <a:rPr lang="en-US" sz="1800" dirty="0"/>
              <a:t>27 IM-level</a:t>
            </a:r>
          </a:p>
          <a:p>
            <a:pPr lvl="3"/>
            <a:r>
              <a:rPr lang="en-US" sz="1800" dirty="0"/>
              <a:t>6 National-level</a:t>
            </a:r>
          </a:p>
          <a:p>
            <a:pPr lvl="3"/>
            <a:r>
              <a:rPr lang="en-US" sz="1800" dirty="0"/>
              <a:t>1 Multi-level</a:t>
            </a:r>
          </a:p>
          <a:p>
            <a:pPr lvl="3"/>
            <a:r>
              <a:rPr lang="en-US" sz="1800" dirty="0"/>
              <a:t>20 ZOI-level</a:t>
            </a:r>
          </a:p>
          <a:p>
            <a:pPr lvl="2"/>
            <a:r>
              <a:rPr lang="en-US" sz="2000" b="1" dirty="0"/>
              <a:t>25 context (info / observations!)</a:t>
            </a:r>
          </a:p>
          <a:p>
            <a:pPr lvl="3"/>
            <a:r>
              <a:rPr lang="en-US" sz="1800" dirty="0"/>
              <a:t>17 National-level</a:t>
            </a:r>
          </a:p>
          <a:p>
            <a:pPr lvl="3"/>
            <a:r>
              <a:rPr lang="en-US" sz="1800" dirty="0"/>
              <a:t>5 ZOI-level</a:t>
            </a:r>
          </a:p>
          <a:p>
            <a:pPr lvl="3"/>
            <a:r>
              <a:rPr lang="en-US" sz="1800" dirty="0"/>
              <a:t>1 Global-level</a:t>
            </a:r>
          </a:p>
          <a:p>
            <a:pPr lvl="3"/>
            <a:r>
              <a:rPr lang="en-US" sz="1800" dirty="0"/>
              <a:t>2 Recurrent Crisis Area-level</a:t>
            </a:r>
          </a:p>
          <a:p>
            <a:pPr lvl="1"/>
            <a:endParaRPr lang="en-US" sz="1800" dirty="0"/>
          </a:p>
          <a:p>
            <a:pPr lvl="1"/>
            <a:endParaRPr lang="en-US" sz="20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58878" y="2971800"/>
            <a:ext cx="4432721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34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" y="1600200"/>
            <a:ext cx="8915400" cy="31242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D57615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MS PGothic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</a:defRPr>
            </a:lvl9pPr>
          </a:lstStyle>
          <a:p>
            <a:pPr algn="ctr"/>
            <a:r>
              <a:rPr lang="en-US" dirty="0"/>
              <a:t>Key Changes &amp; Highlights FY18:</a:t>
            </a:r>
          </a:p>
          <a:p>
            <a:pPr algn="ctr"/>
            <a:endParaRPr lang="en-US" sz="5400" dirty="0"/>
          </a:p>
          <a:p>
            <a:pPr algn="ctr"/>
            <a:r>
              <a:rPr lang="en-US" sz="6000" i="1" dirty="0"/>
              <a:t>Transitioning </a:t>
            </a:r>
          </a:p>
          <a:p>
            <a:pPr algn="ctr"/>
            <a:r>
              <a:rPr lang="en-US" sz="6000" i="1" dirty="0"/>
              <a:t>to the New Indicators</a:t>
            </a:r>
          </a:p>
        </p:txBody>
      </p:sp>
    </p:spTree>
    <p:extLst>
      <p:ext uri="{BB962C8B-B14F-4D97-AF65-F5344CB8AC3E}">
        <p14:creationId xmlns:p14="http://schemas.microsoft.com/office/powerpoint/2010/main" val="3742901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6200" y="1143000"/>
            <a:ext cx="8991600" cy="838200"/>
          </a:xfrm>
        </p:spPr>
        <p:txBody>
          <a:bodyPr/>
          <a:lstStyle/>
          <a:p>
            <a:r>
              <a:rPr lang="en-US" dirty="0"/>
              <a:t>Transition to the New Indicators</a:t>
            </a:r>
            <a:endParaRPr lang="en-US" sz="3200" i="1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581400" y="2133600"/>
            <a:ext cx="5410200" cy="2057400"/>
          </a:xfrm>
        </p:spPr>
        <p:txBody>
          <a:bodyPr>
            <a:noAutofit/>
          </a:bodyPr>
          <a:lstStyle/>
          <a:p>
            <a:pPr marL="400050"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IMs / Activities ending </a:t>
            </a:r>
            <a:r>
              <a:rPr lang="en-US" sz="2400" u="sng" dirty="0"/>
              <a:t>before</a:t>
            </a:r>
            <a:r>
              <a:rPr lang="en-US" sz="2400" dirty="0"/>
              <a:t> / </a:t>
            </a:r>
            <a:r>
              <a:rPr lang="en-US" sz="2400" u="sng" dirty="0"/>
              <a:t>in</a:t>
            </a:r>
            <a:r>
              <a:rPr lang="en-US" sz="2400" dirty="0"/>
              <a:t> FY2019 </a:t>
            </a:r>
            <a:r>
              <a:rPr lang="en-US" sz="2400" b="1" i="1" dirty="0">
                <a:solidFill>
                  <a:srgbClr val="FF0000"/>
                </a:solidFill>
              </a:rPr>
              <a:t>--&gt;&gt; Keep using old (2016) set of indicators to finish out reporting!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199" y="2209800"/>
            <a:ext cx="3043360" cy="4628444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 rot="650927">
            <a:off x="1271991" y="1910947"/>
            <a:ext cx="2431678" cy="1377722"/>
          </a:xfrm>
          <a:prstGeom prst="wedgeEllipseCallout">
            <a:avLst>
              <a:gd name="adj1" fmla="val -28433"/>
              <a:gd name="adj2" fmla="val 8022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You’re grandfathered in!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981200" y="4191000"/>
            <a:ext cx="7010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IMs / Activities that are new or that end </a:t>
            </a:r>
            <a:r>
              <a:rPr lang="en-US" sz="2400" u="sng" dirty="0"/>
              <a:t>after</a:t>
            </a:r>
            <a:r>
              <a:rPr lang="en-US" sz="2400" dirty="0"/>
              <a:t> FY2019 </a:t>
            </a:r>
            <a:r>
              <a:rPr lang="en-US" sz="2400" b="1" i="1" dirty="0">
                <a:solidFill>
                  <a:srgbClr val="FF0000"/>
                </a:solidFill>
              </a:rPr>
              <a:t>--&gt;&gt; Make the switch!</a:t>
            </a:r>
          </a:p>
          <a:p>
            <a:pPr marL="800100" lvl="1"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This year = Results in the OLD ones; Targets in NEW</a:t>
            </a:r>
          </a:p>
          <a:p>
            <a:pPr marL="800100" lvl="1"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Next year = Results &amp; Targets in NEW</a:t>
            </a:r>
          </a:p>
          <a:p>
            <a:pPr marL="800100" lvl="1">
              <a:spcBef>
                <a:spcPts val="0"/>
              </a:spcBef>
              <a:spcAft>
                <a:spcPts val="1200"/>
              </a:spcAft>
            </a:pPr>
            <a:r>
              <a:rPr lang="en-US" sz="2000" i="1" dirty="0"/>
              <a:t>Exception! --&gt; Can use new ones if you fully align with definition</a:t>
            </a:r>
            <a:endParaRPr lang="en-US" sz="2400" i="1" dirty="0"/>
          </a:p>
          <a:p>
            <a:pPr marL="400050"/>
            <a:endParaRPr lang="en-US" sz="2000" dirty="0"/>
          </a:p>
          <a:p>
            <a:endParaRPr lang="en-US" sz="2000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2209800" y="3276600"/>
            <a:ext cx="16764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6347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ctagon 3"/>
          <p:cNvSpPr/>
          <p:nvPr/>
        </p:nvSpPr>
        <p:spPr>
          <a:xfrm>
            <a:off x="2209800" y="2362200"/>
            <a:ext cx="4800600" cy="4343400"/>
          </a:xfrm>
          <a:prstGeom prst="octag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i="1" dirty="0"/>
          </a:p>
          <a:p>
            <a:pPr algn="ctr"/>
            <a:r>
              <a:rPr lang="en-US" sz="2200" i="1" dirty="0"/>
              <a:t>Do NOT report results on </a:t>
            </a:r>
            <a:r>
              <a:rPr lang="en-US" sz="2200" i="1" u="sng" dirty="0"/>
              <a:t>both </a:t>
            </a:r>
            <a:r>
              <a:rPr lang="en-US" sz="2200" i="1" dirty="0"/>
              <a:t>the old and new indicator!! </a:t>
            </a:r>
          </a:p>
          <a:p>
            <a:pPr algn="ctr"/>
            <a:r>
              <a:rPr lang="en-US" sz="2200" i="1" dirty="0"/>
              <a:t>e.g. EG.3.2-17 and EG.3.2-24;</a:t>
            </a:r>
          </a:p>
          <a:p>
            <a:pPr algn="ctr"/>
            <a:r>
              <a:rPr lang="en-US" sz="2200" i="1" dirty="0"/>
              <a:t>EG.3.2-18 and EG.3.2-25; FTF01 and EG.3-2 </a:t>
            </a:r>
            <a:br>
              <a:rPr lang="en-US" sz="2200" i="1" dirty="0"/>
            </a:br>
            <a:br>
              <a:rPr lang="en-US" sz="2200" i="1" dirty="0"/>
            </a:br>
            <a:r>
              <a:rPr lang="en-US" sz="2200" i="1" dirty="0"/>
              <a:t>For each 'pair' of indicators, report results in </a:t>
            </a:r>
            <a:r>
              <a:rPr lang="en-US" sz="2200" i="1" u="sng" dirty="0"/>
              <a:t>either</a:t>
            </a:r>
            <a:r>
              <a:rPr lang="en-US" sz="2200" i="1" dirty="0"/>
              <a:t> the new </a:t>
            </a:r>
            <a:r>
              <a:rPr lang="en-US" sz="2200" i="1" u="sng" dirty="0"/>
              <a:t>or</a:t>
            </a:r>
            <a:r>
              <a:rPr lang="en-US" sz="2200" i="1" dirty="0"/>
              <a:t> old and set targets in the new.</a:t>
            </a:r>
            <a:endParaRPr lang="en-US" sz="2200" i="1" dirty="0">
              <a:solidFill>
                <a:schemeClr val="accent4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</a:blip>
          <a:srcRect l="12231" r="15973"/>
          <a:stretch/>
        </p:blipFill>
        <p:spPr>
          <a:xfrm>
            <a:off x="4114800" y="1936660"/>
            <a:ext cx="930623" cy="80654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" y="1143000"/>
            <a:ext cx="8991600" cy="838200"/>
          </a:xfrm>
        </p:spPr>
        <p:txBody>
          <a:bodyPr/>
          <a:lstStyle/>
          <a:p>
            <a:r>
              <a:rPr lang="en-US" dirty="0"/>
              <a:t>Transition to the New Indicators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329059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" y="1371600"/>
            <a:ext cx="8915400" cy="16383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D57615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MS PGothic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</a:defRPr>
            </a:lvl9pPr>
          </a:lstStyle>
          <a:p>
            <a:pPr algn="ctr"/>
            <a:r>
              <a:rPr lang="en-US" dirty="0"/>
              <a:t>Key Changes &amp; Highlights FY18:</a:t>
            </a:r>
          </a:p>
          <a:p>
            <a:pPr algn="ctr"/>
            <a:endParaRPr lang="en-US" sz="6000" dirty="0"/>
          </a:p>
          <a:p>
            <a:pPr algn="ctr"/>
            <a:r>
              <a:rPr lang="en-US" sz="6000" i="1" dirty="0"/>
              <a:t>FY18 Changes to the Narratives</a:t>
            </a:r>
          </a:p>
        </p:txBody>
      </p:sp>
    </p:spTree>
    <p:extLst>
      <p:ext uri="{BB962C8B-B14F-4D97-AF65-F5344CB8AC3E}">
        <p14:creationId xmlns:p14="http://schemas.microsoft.com/office/powerpoint/2010/main" val="3839229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143000"/>
            <a:ext cx="8763000" cy="838200"/>
          </a:xfrm>
        </p:spPr>
        <p:txBody>
          <a:bodyPr/>
          <a:lstStyle/>
          <a:p>
            <a:r>
              <a:rPr lang="en-US" dirty="0"/>
              <a:t>How to Enter Narratives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901321"/>
            <a:ext cx="8686800" cy="480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74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90600"/>
            <a:ext cx="8839200" cy="1295400"/>
          </a:xfrm>
        </p:spPr>
        <p:txBody>
          <a:bodyPr/>
          <a:lstStyle/>
          <a:p>
            <a:pPr algn="ctr"/>
            <a:r>
              <a:rPr lang="en-US" dirty="0"/>
              <a:t>Narratives: IM Performance </a:t>
            </a:r>
            <a:r>
              <a:rPr lang="mr-IN" dirty="0"/>
              <a:t>–</a:t>
            </a:r>
            <a:r>
              <a:rPr lang="en-US" dirty="0"/>
              <a:t> </a:t>
            </a:r>
            <a:br>
              <a:rPr lang="en-US" dirty="0"/>
            </a:br>
            <a:r>
              <a:rPr lang="en-US" sz="3600" i="1" dirty="0"/>
              <a:t>all USAID IMs</a:t>
            </a:r>
            <a:endParaRPr lang="en-US" sz="28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2246489"/>
            <a:ext cx="8763000" cy="4535311"/>
          </a:xfrm>
          <a:prstGeom prst="rect">
            <a:avLst/>
          </a:prstGeom>
          <a:ln w="28575" cmpd="sng">
            <a:solidFill>
              <a:srgbClr val="0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969" y="2246751"/>
            <a:ext cx="6327125" cy="453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54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90600"/>
            <a:ext cx="8382000" cy="1295400"/>
          </a:xfrm>
        </p:spPr>
        <p:txBody>
          <a:bodyPr/>
          <a:lstStyle/>
          <a:p>
            <a:pPr algn="ctr"/>
            <a:r>
              <a:rPr lang="en-US" dirty="0"/>
              <a:t>Narratives:  FTF Key Issue - </a:t>
            </a:r>
            <a:r>
              <a:rPr lang="en-US" sz="3600" i="1" dirty="0"/>
              <a:t>USAID OUs only</a:t>
            </a:r>
            <a:endParaRPr lang="en-US" sz="28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133" y="2362200"/>
            <a:ext cx="8771467" cy="4270022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705" y="2283324"/>
            <a:ext cx="6503895" cy="44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200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90600"/>
            <a:ext cx="8763000" cy="1447800"/>
          </a:xfrm>
        </p:spPr>
        <p:txBody>
          <a:bodyPr/>
          <a:lstStyle/>
          <a:p>
            <a:pPr algn="ctr"/>
            <a:r>
              <a:rPr lang="en-US" dirty="0"/>
              <a:t>Narratives:  Country Summary -  **</a:t>
            </a:r>
            <a:r>
              <a:rPr lang="en-US" sz="3600" i="1" dirty="0"/>
              <a:t>BFS HQ IMs only!**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2370666"/>
            <a:ext cx="8839200" cy="4342877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317" y="2286000"/>
            <a:ext cx="5699289" cy="433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0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Content Placeholder 2">
            <a:extLst>
              <a:ext uri="{FF2B5EF4-FFF2-40B4-BE49-F238E27FC236}">
                <a16:creationId xmlns:a16="http://schemas.microsoft.com/office/drawing/2014/main" id="{89055B62-4965-4CBD-973E-984A70BAB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905000"/>
            <a:ext cx="8160752" cy="449580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1500"/>
              </a:spcAft>
            </a:pPr>
            <a:r>
              <a:rPr lang="en-US" altLang="en-US" sz="2000" u="sng" dirty="0">
                <a:hlinkClick r:id="rId3"/>
              </a:rPr>
              <a:t>Intro to the MEL System</a:t>
            </a:r>
            <a:endParaRPr lang="en-US" altLang="en-US" sz="2000" u="sng" dirty="0"/>
          </a:p>
          <a:p>
            <a:pPr>
              <a:spcBef>
                <a:spcPts val="0"/>
              </a:spcBef>
              <a:spcAft>
                <a:spcPts val="1500"/>
              </a:spcAft>
            </a:pPr>
            <a:r>
              <a:rPr lang="en-US" altLang="en-US" sz="2000" u="sng" dirty="0">
                <a:hlinkClick r:id="rId4"/>
              </a:rPr>
              <a:t>Standard Indicator Overview</a:t>
            </a:r>
            <a:r>
              <a:rPr lang="en-US" altLang="en-US" sz="2000" dirty="0"/>
              <a:t> </a:t>
            </a:r>
          </a:p>
          <a:p>
            <a:pPr>
              <a:spcBef>
                <a:spcPts val="0"/>
              </a:spcBef>
              <a:spcAft>
                <a:spcPts val="1500"/>
              </a:spcAft>
            </a:pPr>
            <a:r>
              <a:rPr lang="en-US" altLang="en-US" sz="2000" dirty="0">
                <a:hlinkClick r:id="rId5"/>
              </a:rPr>
              <a:t>New Indicators: Application of improved practices and technologies</a:t>
            </a:r>
            <a:r>
              <a:rPr lang="en-US" altLang="en-US" sz="2000" dirty="0"/>
              <a:t> </a:t>
            </a:r>
          </a:p>
          <a:p>
            <a:pPr>
              <a:spcBef>
                <a:spcPts val="0"/>
              </a:spcBef>
              <a:spcAft>
                <a:spcPts val="1500"/>
              </a:spcAft>
            </a:pPr>
            <a:r>
              <a:rPr lang="en-US" altLang="en-US" sz="2000" dirty="0">
                <a:hlinkClick r:id="rId6"/>
              </a:rPr>
              <a:t>New Indicators: Sales, finance, and investment</a:t>
            </a:r>
            <a:endParaRPr lang="en-US" altLang="en-US" sz="2000" dirty="0"/>
          </a:p>
          <a:p>
            <a:pPr>
              <a:spcBef>
                <a:spcPts val="0"/>
              </a:spcBef>
              <a:spcAft>
                <a:spcPts val="1500"/>
              </a:spcAft>
            </a:pPr>
            <a:r>
              <a:rPr lang="en-US" altLang="en-US" sz="2000" b="1" dirty="0">
                <a:hlinkClick r:id="rId7"/>
              </a:rPr>
              <a:t>FY18 FTFMS Reporting</a:t>
            </a:r>
            <a:r>
              <a:rPr lang="en-US" altLang="en-US" sz="2000" b="1" dirty="0"/>
              <a:t> </a:t>
            </a:r>
            <a:r>
              <a:rPr lang="en-US" altLang="en-US" sz="2000" dirty="0"/>
              <a:t>(today!)</a:t>
            </a:r>
          </a:p>
          <a:p>
            <a:pPr>
              <a:spcBef>
                <a:spcPts val="0"/>
              </a:spcBef>
              <a:spcAft>
                <a:spcPts val="1500"/>
              </a:spcAft>
            </a:pPr>
            <a:r>
              <a:rPr lang="en-US" altLang="en-US" sz="2000" dirty="0">
                <a:hlinkClick r:id="rId8"/>
              </a:rPr>
              <a:t>Nutrition, Sanitation &amp; Hygiene Indicators </a:t>
            </a:r>
            <a:r>
              <a:rPr lang="en-US" altLang="en-US" sz="2000" dirty="0"/>
              <a:t>(Oct 11)</a:t>
            </a:r>
          </a:p>
          <a:p>
            <a:pPr>
              <a:spcBef>
                <a:spcPts val="0"/>
              </a:spcBef>
              <a:spcAft>
                <a:spcPts val="1500"/>
              </a:spcAft>
            </a:pPr>
            <a:r>
              <a:rPr lang="en-US" altLang="en-US" sz="2000" dirty="0">
                <a:hlinkClick r:id="rId9"/>
              </a:rPr>
              <a:t>New Indicators: Gender </a:t>
            </a:r>
            <a:r>
              <a:rPr lang="en-US" altLang="en-US" sz="2000" dirty="0"/>
              <a:t>(Oct 17)</a:t>
            </a:r>
          </a:p>
          <a:p>
            <a:pPr>
              <a:spcBef>
                <a:spcPts val="0"/>
              </a:spcBef>
              <a:spcAft>
                <a:spcPts val="1500"/>
              </a:spcAft>
            </a:pPr>
            <a:r>
              <a:rPr lang="en-US" altLang="en-US" sz="2000" dirty="0">
                <a:hlinkClick r:id="rId10"/>
              </a:rPr>
              <a:t>Reporting on Policy Change</a:t>
            </a:r>
            <a:r>
              <a:rPr lang="en-US" altLang="en-US" sz="2000" dirty="0"/>
              <a:t> (Oct 30)</a:t>
            </a:r>
          </a:p>
          <a:p>
            <a:pPr>
              <a:spcBef>
                <a:spcPts val="0"/>
              </a:spcBef>
              <a:spcAft>
                <a:spcPts val="1500"/>
              </a:spcAft>
            </a:pPr>
            <a:r>
              <a:rPr lang="en-US" altLang="en-US" sz="2000" dirty="0"/>
              <a:t>New Indicators: Yield and </a:t>
            </a:r>
            <a:r>
              <a:rPr lang="en-US" altLang="en-US" sz="2000" dirty="0" err="1"/>
              <a:t>agroecological</a:t>
            </a:r>
            <a:endParaRPr lang="en-US" altLang="en-US" sz="2000" dirty="0"/>
          </a:p>
          <a:p>
            <a:pPr>
              <a:spcBef>
                <a:spcPts val="0"/>
              </a:spcBef>
              <a:spcAft>
                <a:spcPts val="1500"/>
              </a:spcAft>
            </a:pPr>
            <a:r>
              <a:rPr lang="en-US" altLang="en-US" sz="2000" dirty="0"/>
              <a:t>Feed the Future Learning Agenda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4724400"/>
            <a:ext cx="3156953" cy="17757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80998" y="1219200"/>
            <a:ext cx="8414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Feed the Future MEL Webinar Series</a:t>
            </a:r>
          </a:p>
        </p:txBody>
      </p:sp>
    </p:spTree>
    <p:extLst>
      <p:ext uri="{BB962C8B-B14F-4D97-AF65-F5344CB8AC3E}">
        <p14:creationId xmlns:p14="http://schemas.microsoft.com/office/powerpoint/2010/main" val="1975361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14800" y="1905000"/>
            <a:ext cx="4800600" cy="16002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4000" dirty="0">
                <a:solidFill>
                  <a:srgbClr val="FF0000"/>
                </a:solidFill>
              </a:rPr>
              <a:t>YOU ARE RESPONSIBLE FOR YOUR DATA.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AFEF7"/>
              </a:clrFrom>
              <a:clrTo>
                <a:srgbClr val="FAFE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" y="1600200"/>
            <a:ext cx="3801894" cy="2667000"/>
          </a:xfrm>
          <a:prstGeom prst="rect">
            <a:avLst/>
          </a:prstGeom>
        </p:spPr>
      </p:pic>
      <p:sp>
        <p:nvSpPr>
          <p:cNvPr id="10" name="Content Placeholder 1"/>
          <p:cNvSpPr txBox="1">
            <a:spLocks/>
          </p:cNvSpPr>
          <p:nvPr/>
        </p:nvSpPr>
        <p:spPr bwMode="auto">
          <a:xfrm>
            <a:off x="762000" y="4495800"/>
            <a:ext cx="7848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2400"/>
              </a:spcAft>
              <a:buFont typeface="Arial" charset="0"/>
              <a:buNone/>
            </a:pPr>
            <a:r>
              <a:rPr lang="en-US" sz="4000" dirty="0">
                <a:solidFill>
                  <a:srgbClr val="FF0000"/>
                </a:solidFill>
              </a:rPr>
              <a:t>IT MUST BE COMPLETE and CORRECT!</a:t>
            </a:r>
          </a:p>
        </p:txBody>
      </p:sp>
    </p:spTree>
    <p:extLst>
      <p:ext uri="{BB962C8B-B14F-4D97-AF65-F5344CB8AC3E}">
        <p14:creationId xmlns:p14="http://schemas.microsoft.com/office/powerpoint/2010/main" val="6133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14400" y="2590800"/>
            <a:ext cx="7315200" cy="1524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D57615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MS PGothic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</a:defRPr>
            </a:lvl9pPr>
          </a:lstStyle>
          <a:p>
            <a:pPr algn="ctr"/>
            <a:r>
              <a:rPr lang="en-US" sz="6600" dirty="0"/>
              <a:t>Live Demo!</a:t>
            </a:r>
          </a:p>
        </p:txBody>
      </p:sp>
    </p:spTree>
    <p:extLst>
      <p:ext uri="{BB962C8B-B14F-4D97-AF65-F5344CB8AC3E}">
        <p14:creationId xmlns:p14="http://schemas.microsoft.com/office/powerpoint/2010/main" val="8345838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19200"/>
            <a:ext cx="8382000" cy="1143000"/>
          </a:xfrm>
        </p:spPr>
        <p:txBody>
          <a:bodyPr/>
          <a:lstStyle/>
          <a:p>
            <a:pPr algn="ctr"/>
            <a:r>
              <a:rPr lang="en-US" dirty="0"/>
              <a:t>Live Demo! </a:t>
            </a:r>
            <a:r>
              <a:rPr lang="en-US" sz="1100" i="1" dirty="0">
                <a:hlinkClick r:id="rId2"/>
              </a:rPr>
              <a:t>Demo site click here</a:t>
            </a:r>
            <a:endParaRPr lang="en-US" sz="1100" i="1" dirty="0"/>
          </a:p>
        </p:txBody>
      </p:sp>
      <p:sp>
        <p:nvSpPr>
          <p:cNvPr id="5" name="Rectangle 4"/>
          <p:cNvSpPr/>
          <p:nvPr/>
        </p:nvSpPr>
        <p:spPr>
          <a:xfrm>
            <a:off x="304800" y="2971800"/>
            <a:ext cx="863317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Live website:  </a:t>
            </a:r>
            <a:r>
              <a:rPr lang="en-US" sz="2400" dirty="0">
                <a:hlinkClick r:id="rId3"/>
              </a:rPr>
              <a:t>www.ftfms.net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Training </a:t>
            </a:r>
            <a:r>
              <a:rPr lang="en-US" sz="2400" dirty="0"/>
              <a:t>website:  </a:t>
            </a:r>
            <a:r>
              <a:rPr lang="en-US" sz="2400" dirty="0">
                <a:hlinkClick r:id="rId4"/>
              </a:rPr>
              <a:t>www.training.ftfms.net</a:t>
            </a:r>
            <a:endParaRPr lang="en-US" sz="2400" dirty="0"/>
          </a:p>
          <a:p>
            <a:pPr marL="800100" lvl="1" indent="-342900">
              <a:spcAft>
                <a:spcPts val="1200"/>
              </a:spcAft>
              <a:buFont typeface="Wingdings" charset="2"/>
              <a:buChar char="ü"/>
            </a:pPr>
            <a:r>
              <a:rPr lang="en-US" sz="2400" i="1" dirty="0"/>
              <a:t>Username:  add “TRN_”, like </a:t>
            </a:r>
            <a:r>
              <a:rPr lang="en-US" sz="2400" i="1" dirty="0">
                <a:hlinkClick r:id="rId5"/>
              </a:rPr>
              <a:t>TRN_kawest@usaid.gov</a:t>
            </a:r>
            <a:endParaRPr lang="en-US" sz="2400" i="1" dirty="0"/>
          </a:p>
          <a:p>
            <a:pPr marL="800100" lvl="1" indent="-342900">
              <a:spcAft>
                <a:spcPts val="1200"/>
              </a:spcAft>
              <a:buFont typeface="Wingdings" charset="2"/>
              <a:buChar char="ü"/>
            </a:pPr>
            <a:r>
              <a:rPr lang="en-US" sz="2400" i="1" dirty="0"/>
              <a:t>Password:  same as live site</a:t>
            </a:r>
          </a:p>
        </p:txBody>
      </p:sp>
    </p:spTree>
    <p:extLst>
      <p:ext uri="{BB962C8B-B14F-4D97-AF65-F5344CB8AC3E}">
        <p14:creationId xmlns:p14="http://schemas.microsoft.com/office/powerpoint/2010/main" val="2260588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685800"/>
          </a:xfrm>
        </p:spPr>
        <p:txBody>
          <a:bodyPr/>
          <a:lstStyle/>
          <a:p>
            <a:r>
              <a:rPr lang="en-US" dirty="0"/>
              <a:t>FTFMS Data Entry Checklist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4648200" cy="27432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sz="2000" b="1" u="sng" dirty="0">
                <a:latin typeface="Arial"/>
                <a:cs typeface="Arial"/>
              </a:rPr>
              <a:t>AORs/CORs/AMs need to: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Arial"/>
                <a:cs typeface="Arial"/>
              </a:rPr>
              <a:t>Check all IMs are listed in FTFMS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Arial"/>
                <a:cs typeface="Arial"/>
              </a:rPr>
              <a:t>Fill in missing/incomplete IM Details</a:t>
            </a:r>
          </a:p>
          <a:p>
            <a:pPr lvl="1"/>
            <a:r>
              <a:rPr lang="en-US" sz="1600" dirty="0">
                <a:latin typeface="Arial"/>
                <a:cs typeface="Arial"/>
              </a:rPr>
              <a:t>Add IM contact, especially AOR/COR/AM</a:t>
            </a:r>
          </a:p>
          <a:p>
            <a:pPr lvl="1"/>
            <a:r>
              <a:rPr lang="en-US" sz="1600" dirty="0">
                <a:latin typeface="Arial"/>
                <a:cs typeface="Arial"/>
              </a:rPr>
              <a:t>Add IM location, down to granular level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Arial"/>
                <a:cs typeface="Arial"/>
              </a:rPr>
              <a:t>Select Indicators &amp; Commodities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Arial"/>
                <a:cs typeface="Arial"/>
              </a:rPr>
              <a:t>Click “Start Data Entry”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023556" y="1905000"/>
            <a:ext cx="3968044" cy="2743200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000" b="1" u="sng" dirty="0"/>
              <a:t>IPs need to: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Enter IM-level indicator results &amp; out-year targets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Enter IM Performance Narrative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Double check for accuracy and completeness.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IP submit to OU / Mission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8600" y="4800600"/>
            <a:ext cx="8686800" cy="1905000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000" b="1" u="sng" dirty="0"/>
              <a:t>OUs need to: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Enter OU-level indicator results &amp; out-year targets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Enter FTF Key Issue Narrative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Review all IM-level *and* OU-level indicator &amp; narrative data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OU / Mission reviews &amp; approves all data in system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282087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0" y="2286000"/>
            <a:ext cx="5257800" cy="1752600"/>
          </a:xfrm>
        </p:spPr>
        <p:txBody>
          <a:bodyPr/>
          <a:lstStyle/>
          <a:p>
            <a:pPr algn="ctr"/>
            <a:r>
              <a:rPr lang="en-US" sz="6600" dirty="0"/>
              <a:t>Tips &amp; Reminders</a:t>
            </a:r>
          </a:p>
        </p:txBody>
      </p:sp>
    </p:spTree>
    <p:extLst>
      <p:ext uri="{BB962C8B-B14F-4D97-AF65-F5344CB8AC3E}">
        <p14:creationId xmlns:p14="http://schemas.microsoft.com/office/powerpoint/2010/main" val="1691535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838200"/>
          </a:xfrm>
        </p:spPr>
        <p:txBody>
          <a:bodyPr/>
          <a:lstStyle/>
          <a:p>
            <a:r>
              <a:rPr lang="en-US" dirty="0"/>
              <a:t>Tips &amp; Reminders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647700" y="1828800"/>
            <a:ext cx="8267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400" i="1" u="sng" dirty="0"/>
              <a:t>For USAID OUs:</a:t>
            </a:r>
            <a:r>
              <a:rPr lang="en-US" sz="2400" dirty="0"/>
              <a:t>  IMs entered into your OP in FACTSInfo auto feed into FTFMS nightly.  Check your IM list!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414" y="2667000"/>
            <a:ext cx="8449172" cy="4114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66886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838200"/>
          </a:xfrm>
        </p:spPr>
        <p:txBody>
          <a:bodyPr/>
          <a:lstStyle/>
          <a:p>
            <a:r>
              <a:rPr lang="en-US" dirty="0"/>
              <a:t>Tips &amp; Reminders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4876800" y="2667000"/>
            <a:ext cx="3505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charset="2"/>
              <a:buChar char="ü"/>
            </a:pPr>
            <a:r>
              <a:rPr lang="en-US" sz="2400" dirty="0"/>
              <a:t>Zero is a *real* number.  Do not put a zero when you mean a blank or no data.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2057400"/>
            <a:ext cx="3906461" cy="452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584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838200"/>
          </a:xfrm>
        </p:spPr>
        <p:txBody>
          <a:bodyPr/>
          <a:lstStyle/>
          <a:p>
            <a:r>
              <a:rPr lang="en-US" dirty="0"/>
              <a:t>Tips &amp; Reminders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4876800" y="2289751"/>
            <a:ext cx="4229100" cy="4339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Arial"/>
              <a:buChar char="•"/>
            </a:pPr>
            <a:r>
              <a:rPr lang="en-US" sz="2400" dirty="0"/>
              <a:t>Enter data at disaggregate level and FTFMS rolls up</a:t>
            </a:r>
          </a:p>
          <a:p>
            <a:pPr marL="800100" lvl="1" indent="-342900">
              <a:spcAft>
                <a:spcPts val="1800"/>
              </a:spcAft>
              <a:buFont typeface="Wingdings" charset="2"/>
              <a:buChar char="ü"/>
            </a:pPr>
            <a:r>
              <a:rPr lang="en-US" sz="2200" dirty="0"/>
              <a:t>Some disaggregates allow double-counting, some do not [a pop-up window with a validation message will appear if there’s error!]</a:t>
            </a:r>
          </a:p>
          <a:p>
            <a:pPr marL="800100" lvl="1" indent="-342900">
              <a:spcAft>
                <a:spcPts val="1800"/>
              </a:spcAft>
              <a:buFont typeface="Wingdings" charset="2"/>
              <a:buChar char="ü"/>
            </a:pPr>
            <a:r>
              <a:rPr lang="en-US" sz="2200" dirty="0"/>
              <a:t>Disaggregates *REQUIRED* but “DNA” available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35200"/>
            <a:ext cx="4584700" cy="439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42714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838200"/>
          </a:xfrm>
        </p:spPr>
        <p:txBody>
          <a:bodyPr/>
          <a:lstStyle/>
          <a:p>
            <a:r>
              <a:rPr lang="en-US" dirty="0"/>
              <a:t>Tips &amp; Reminders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1833771"/>
            <a:ext cx="86868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Arial"/>
              <a:buChar char="•"/>
            </a:pPr>
            <a:r>
              <a:rPr lang="en-US" sz="2400" dirty="0"/>
              <a:t>Calculations exist on-screen (example below) and in reports </a:t>
            </a:r>
          </a:p>
          <a:p>
            <a:pPr marL="800100" lvl="1" indent="-342900">
              <a:spcAft>
                <a:spcPts val="1800"/>
              </a:spcAft>
              <a:buFont typeface="Wingdings" charset="2"/>
              <a:buChar char="ü"/>
            </a:pPr>
            <a:r>
              <a:rPr lang="en-US" sz="2400" dirty="0"/>
              <a:t>Reports not available until late Nov!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3048000"/>
            <a:ext cx="89154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79360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838200"/>
          </a:xfrm>
        </p:spPr>
        <p:txBody>
          <a:bodyPr/>
          <a:lstStyle/>
          <a:p>
            <a:r>
              <a:rPr lang="en-US" dirty="0"/>
              <a:t>Tips &amp; Reminders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600" y="1752600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400" dirty="0"/>
              <a:t>Must add commodities first for all commodity indicators!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" y="2209800"/>
            <a:ext cx="8915400" cy="44862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3778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124200" y="624840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2A81D8D-3151-41DB-B7FC-0C57385C01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220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8750" y="4130415"/>
            <a:ext cx="1479550" cy="1479550"/>
          </a:xfrm>
          <a:prstGeom prst="rect">
            <a:avLst/>
          </a:prstGeom>
          <a:noFill/>
          <a:ln w="38100">
            <a:solidFill>
              <a:srgbClr val="55A9C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4" name="TextBox 8"/>
          <p:cNvSpPr txBox="1">
            <a:spLocks noChangeArrowheads="1"/>
          </p:cNvSpPr>
          <p:nvPr/>
        </p:nvSpPr>
        <p:spPr bwMode="auto">
          <a:xfrm>
            <a:off x="993095" y="3289300"/>
            <a:ext cx="175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prstClr val="black"/>
                </a:solidFill>
                <a:latin typeface="Calibri" pitchFamily="34" charset="0"/>
              </a:rPr>
              <a:t>Katie West</a:t>
            </a:r>
          </a:p>
        </p:txBody>
      </p:sp>
      <p:sp>
        <p:nvSpPr>
          <p:cNvPr id="9228" name="TextBox 13"/>
          <p:cNvSpPr txBox="1">
            <a:spLocks noChangeArrowheads="1"/>
          </p:cNvSpPr>
          <p:nvPr/>
        </p:nvSpPr>
        <p:spPr bwMode="auto">
          <a:xfrm>
            <a:off x="3840246" y="5749040"/>
            <a:ext cx="1905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prstClr val="black"/>
                </a:solidFill>
                <a:latin typeface="Calibri"/>
              </a:rPr>
              <a:t>Julie MacCartee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10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1974"/>
          <a:stretch/>
        </p:blipFill>
        <p:spPr>
          <a:xfrm>
            <a:off x="748780" y="1371600"/>
            <a:ext cx="2110381" cy="2110381"/>
          </a:xfrm>
          <a:prstGeom prst="rect">
            <a:avLst/>
          </a:prstGeom>
          <a:ln w="38100">
            <a:solidFill>
              <a:srgbClr val="55A9C2"/>
            </a:solidFill>
          </a:ln>
        </p:spPr>
      </p:pic>
      <p:sp>
        <p:nvSpPr>
          <p:cNvPr id="20" name="TextBox 12"/>
          <p:cNvSpPr txBox="1">
            <a:spLocks noChangeArrowheads="1"/>
          </p:cNvSpPr>
          <p:nvPr/>
        </p:nvSpPr>
        <p:spPr bwMode="auto">
          <a:xfrm>
            <a:off x="914400" y="3407334"/>
            <a:ext cx="1752600" cy="369332"/>
          </a:xfrm>
          <a:prstGeom prst="rect">
            <a:avLst/>
          </a:prstGeom>
          <a:solidFill>
            <a:srgbClr val="55A9C2"/>
          </a:solidFill>
          <a:ln w="38100">
            <a:solidFill>
              <a:srgbClr val="55A9C2"/>
            </a:solidFill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prstClr val="white"/>
                </a:solidFill>
              </a:rPr>
              <a:t>Katie West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58C678-6C9B-411F-A9CD-78B394FB0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9475" y="5702132"/>
            <a:ext cx="175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dirty="0">
                <a:solidFill>
                  <a:prstClr val="black"/>
                </a:solidFill>
              </a:rPr>
              <a:t>Zachary </a:t>
            </a:r>
            <a:r>
              <a:rPr lang="en-US" altLang="en-US" dirty="0" err="1">
                <a:solidFill>
                  <a:prstClr val="black"/>
                </a:solidFill>
              </a:rPr>
              <a:t>Baquet</a:t>
            </a:r>
            <a:endParaRPr lang="en-US" altLang="en-US" dirty="0">
              <a:solidFill>
                <a:prstClr val="black"/>
              </a:solidFill>
            </a:endParaRPr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id="{A8365637-01FF-4EE8-8CF0-34EF4B8B1B2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26" y="4130415"/>
            <a:ext cx="1459924" cy="1459924"/>
          </a:xfrm>
          <a:prstGeom prst="rect">
            <a:avLst/>
          </a:prstGeom>
          <a:noFill/>
          <a:ln w="38100">
            <a:solidFill>
              <a:srgbClr val="55A9C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3FD62CE0-96B6-420A-8ADD-8EFEC6456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0963" y="3408366"/>
            <a:ext cx="175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dirty="0">
                <a:solidFill>
                  <a:prstClr val="black"/>
                </a:solidFill>
              </a:rPr>
              <a:t>Lesley Perlman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346A9F3A-A113-490E-9A06-FB41C931D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2976" y="3408366"/>
            <a:ext cx="1752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dirty="0">
                <a:solidFill>
                  <a:prstClr val="black"/>
                </a:solidFill>
              </a:rPr>
              <a:t>Anne Swindale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8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8656" y="1828800"/>
            <a:ext cx="1480344" cy="1480344"/>
          </a:xfrm>
          <a:prstGeom prst="rect">
            <a:avLst/>
          </a:prstGeom>
          <a:ln w="38100">
            <a:solidFill>
              <a:srgbClr val="55A9C2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  <a14:imgEffect>
                      <a14:brightnessContrast bright="14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652" y="4143635"/>
            <a:ext cx="1495165" cy="1495165"/>
          </a:xfrm>
          <a:prstGeom prst="rect">
            <a:avLst/>
          </a:prstGeom>
          <a:ln w="38100">
            <a:solidFill>
              <a:srgbClr val="55A9C2"/>
            </a:solidFill>
          </a:ln>
        </p:spPr>
      </p:pic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623734" y="5726668"/>
            <a:ext cx="1905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prstClr val="black"/>
                </a:solidFill>
                <a:latin typeface="Calibri"/>
              </a:rPr>
              <a:t>Anna </a:t>
            </a:r>
            <a:r>
              <a:rPr lang="en-US" altLang="en-US" sz="1800" dirty="0" err="1">
                <a:solidFill>
                  <a:prstClr val="black"/>
                </a:solidFill>
                <a:latin typeface="Calibri"/>
              </a:rPr>
              <a:t>Brenes</a:t>
            </a:r>
            <a:endParaRPr lang="en-US" altLang="en-US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  <a14:imgEffect>
                      <a14:brightnessContrast bright="4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97073" y="1816768"/>
            <a:ext cx="1504407" cy="1504407"/>
          </a:xfrm>
          <a:prstGeom prst="rect">
            <a:avLst/>
          </a:prstGeom>
          <a:ln w="38100">
            <a:solidFill>
              <a:srgbClr val="55A9C2"/>
            </a:solidFill>
          </a:ln>
        </p:spPr>
      </p:pic>
    </p:spTree>
    <p:extLst>
      <p:ext uri="{BB962C8B-B14F-4D97-AF65-F5344CB8AC3E}">
        <p14:creationId xmlns:p14="http://schemas.microsoft.com/office/powerpoint/2010/main" val="26588223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838200"/>
          </a:xfrm>
        </p:spPr>
        <p:txBody>
          <a:bodyPr/>
          <a:lstStyle/>
          <a:p>
            <a:r>
              <a:rPr lang="en-US" dirty="0"/>
              <a:t>Tips &amp; Reminders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190500" y="1752600"/>
            <a:ext cx="876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dirty="0"/>
              <a:t>If you don’t have commodity specifics, but reporting under a commodity indicator, you *still* have to choose a commodity for data entry cells to appear --&gt;&gt;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590800"/>
            <a:ext cx="6286500" cy="4052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 rot="662852">
            <a:off x="4229713" y="3180029"/>
            <a:ext cx="4375788" cy="2862322"/>
          </a:xfrm>
          <a:prstGeom prst="rect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500" dirty="0">
                <a:solidFill>
                  <a:srgbClr val="0000FF"/>
                </a:solidFill>
              </a:rPr>
              <a:t>Choose</a:t>
            </a:r>
            <a:r>
              <a:rPr lang="en-US" sz="1500" b="1" dirty="0">
                <a:solidFill>
                  <a:srgbClr val="0000FF"/>
                </a:solidFill>
              </a:rPr>
              <a:t> “Disaggregates not available” </a:t>
            </a:r>
            <a:r>
              <a:rPr lang="en-US" sz="1500" dirty="0">
                <a:solidFill>
                  <a:srgbClr val="0000FF"/>
                </a:solidFill>
              </a:rPr>
              <a:t>if disaggregating by commodity is not meaningful or possible (e.g. multiple crops intermixed in the same plot or agroforestry with a number of different species)</a:t>
            </a:r>
          </a:p>
          <a:p>
            <a:pPr marL="285750" lvl="0" indent="-285750">
              <a:buFont typeface="Arial"/>
              <a:buChar char="•"/>
            </a:pPr>
            <a:endParaRPr lang="en-US" sz="1500" dirty="0">
              <a:solidFill>
                <a:srgbClr val="0000FF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en-US" sz="1500" dirty="0">
                <a:solidFill>
                  <a:srgbClr val="0000FF"/>
                </a:solidFill>
              </a:rPr>
              <a:t>Choose “</a:t>
            </a:r>
            <a:r>
              <a:rPr lang="en-US" sz="1500" b="1" dirty="0">
                <a:solidFill>
                  <a:srgbClr val="0000FF"/>
                </a:solidFill>
              </a:rPr>
              <a:t>Not Applicable</a:t>
            </a:r>
            <a:r>
              <a:rPr lang="en-US" sz="1500" dirty="0">
                <a:solidFill>
                  <a:srgbClr val="0000FF"/>
                </a:solidFill>
              </a:rPr>
              <a:t>” if not reporting on a commodity, but still reporting on a commodity indicator, e.g. EG.3.2-24 when counting “people in government”; or for EG.3.2-25 when reporting under the Conservation/protected area extensive hectare type) </a:t>
            </a:r>
          </a:p>
        </p:txBody>
      </p:sp>
    </p:spTree>
    <p:extLst>
      <p:ext uri="{BB962C8B-B14F-4D97-AF65-F5344CB8AC3E}">
        <p14:creationId xmlns:p14="http://schemas.microsoft.com/office/powerpoint/2010/main" val="39962625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838200"/>
          </a:xfrm>
        </p:spPr>
        <p:txBody>
          <a:bodyPr/>
          <a:lstStyle/>
          <a:p>
            <a:r>
              <a:rPr lang="en-US" dirty="0"/>
              <a:t>Tips &amp; Reminders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2209800"/>
            <a:ext cx="4038600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 typeface="Wingdings" charset="2"/>
              <a:buChar char="ü"/>
            </a:pPr>
            <a:r>
              <a:rPr lang="en-US" sz="2200" dirty="0"/>
              <a:t>View PIRS for baseline guidance on each</a:t>
            </a:r>
          </a:p>
          <a:p>
            <a:pPr marL="342900" indent="-342900">
              <a:spcAft>
                <a:spcPts val="0"/>
              </a:spcAft>
              <a:buFont typeface="Wingdings" charset="2"/>
              <a:buChar char="ü"/>
            </a:pPr>
            <a:endParaRPr lang="en-US" sz="2200" dirty="0"/>
          </a:p>
          <a:p>
            <a:pPr marL="342900" indent="-342900">
              <a:spcAft>
                <a:spcPts val="0"/>
              </a:spcAft>
              <a:buFont typeface="Wingdings" charset="2"/>
              <a:buChar char="ü"/>
            </a:pPr>
            <a:r>
              <a:rPr lang="en-US" sz="2200" dirty="0"/>
              <a:t>For </a:t>
            </a:r>
            <a:r>
              <a:rPr lang="en-US" sz="2200" u="sng" dirty="0"/>
              <a:t>output</a:t>
            </a:r>
            <a:r>
              <a:rPr lang="en-US" sz="2200" dirty="0"/>
              <a:t> indicators:  Baseline is always zero* </a:t>
            </a:r>
            <a:r>
              <a:rPr lang="en-US" sz="2200" i="1" dirty="0"/>
              <a:t>*one exception is indicator EG.3-2 for ongoing IMs during transitions</a:t>
            </a:r>
            <a:endParaRPr lang="en-US" sz="2200" dirty="0"/>
          </a:p>
          <a:p>
            <a:pPr marL="800100" lvl="1" indent="-342900">
              <a:spcAft>
                <a:spcPts val="0"/>
              </a:spcAft>
              <a:buFont typeface="Wingdings" charset="2"/>
              <a:buChar char="ü"/>
            </a:pPr>
            <a:endParaRPr lang="en-US" sz="2200" dirty="0"/>
          </a:p>
          <a:p>
            <a:pPr marL="342900" indent="-342900">
              <a:spcAft>
                <a:spcPts val="0"/>
              </a:spcAft>
              <a:buFont typeface="Wingdings" charset="2"/>
              <a:buChar char="ü"/>
            </a:pPr>
            <a:r>
              <a:rPr lang="en-US" sz="2200" dirty="0"/>
              <a:t>For </a:t>
            </a:r>
            <a:r>
              <a:rPr lang="en-US" sz="2200" u="sng" dirty="0"/>
              <a:t>outcome</a:t>
            </a:r>
            <a:r>
              <a:rPr lang="en-US" sz="2200" dirty="0"/>
              <a:t> indicators: Baseline is existing level prior to intervention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399" y="1897729"/>
            <a:ext cx="4572001" cy="48078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37152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14400" y="2590800"/>
            <a:ext cx="7315200" cy="1524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D57615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MS PGothic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</a:defRPr>
            </a:lvl9pPr>
          </a:lstStyle>
          <a:p>
            <a:pPr algn="ctr"/>
            <a:r>
              <a:rPr lang="en-US" sz="6600" dirty="0"/>
              <a:t>Tricky Indicators</a:t>
            </a:r>
            <a:endParaRPr lang="en-US" sz="5400" i="1" dirty="0"/>
          </a:p>
        </p:txBody>
      </p:sp>
    </p:spTree>
    <p:extLst>
      <p:ext uri="{BB962C8B-B14F-4D97-AF65-F5344CB8AC3E}">
        <p14:creationId xmlns:p14="http://schemas.microsoft.com/office/powerpoint/2010/main" val="30414535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Tricky Indicators!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800" y="2514600"/>
            <a:ext cx="7848600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Arial"/>
              <a:buChar char="•"/>
            </a:pPr>
            <a:r>
              <a:rPr lang="en-US" sz="2400" dirty="0"/>
              <a:t>EG.3-2 </a:t>
            </a:r>
            <a:r>
              <a:rPr lang="mr-IN" sz="2400" dirty="0"/>
              <a:t>–</a:t>
            </a:r>
            <a:r>
              <a:rPr lang="en-US" sz="2400" dirty="0"/>
              <a:t> # individuals participating</a:t>
            </a:r>
          </a:p>
          <a:p>
            <a:pPr marL="342900" indent="-342900">
              <a:spcAft>
                <a:spcPts val="1800"/>
              </a:spcAft>
              <a:buFont typeface="Arial"/>
              <a:buChar char="•"/>
            </a:pPr>
            <a:r>
              <a:rPr lang="en-US" sz="2400" dirty="0"/>
              <a:t>EG.3.2-24  </a:t>
            </a:r>
            <a:r>
              <a:rPr lang="mr-IN" sz="2400" dirty="0"/>
              <a:t>–</a:t>
            </a:r>
            <a:r>
              <a:rPr lang="en-US" sz="2400" dirty="0"/>
              <a:t> # individuals applying</a:t>
            </a:r>
          </a:p>
          <a:p>
            <a:pPr marL="342900" indent="-342900">
              <a:spcAft>
                <a:spcPts val="1800"/>
              </a:spcAft>
              <a:buFont typeface="Arial"/>
              <a:buChar char="•"/>
            </a:pPr>
            <a:r>
              <a:rPr lang="en-US" sz="2400" dirty="0"/>
              <a:t>EG.3.2-25 </a:t>
            </a:r>
            <a:r>
              <a:rPr lang="mr-IN" sz="2400" dirty="0"/>
              <a:t>–</a:t>
            </a:r>
            <a:r>
              <a:rPr lang="en-US" sz="2400" dirty="0"/>
              <a:t> # hectares under improved management</a:t>
            </a:r>
          </a:p>
          <a:p>
            <a:pPr marL="342900" indent="-342900">
              <a:spcAft>
                <a:spcPts val="1800"/>
              </a:spcAft>
              <a:buFont typeface="Arial"/>
              <a:buChar char="•"/>
            </a:pPr>
            <a:r>
              <a:rPr lang="en-US" sz="2400" dirty="0"/>
              <a:t>EG.3.2-26 – Value of annual sales</a:t>
            </a:r>
          </a:p>
          <a:p>
            <a:pPr marL="342900" indent="-342900">
              <a:spcAft>
                <a:spcPts val="1800"/>
              </a:spcAft>
              <a:buFont typeface="Arial"/>
              <a:buChar char="•"/>
            </a:pPr>
            <a:r>
              <a:rPr lang="en-US" sz="2400" dirty="0"/>
              <a:t>EG.3.2-27 – Value of agricultural financing</a:t>
            </a:r>
          </a:p>
          <a:p>
            <a:pPr marL="342900" indent="-342900">
              <a:spcAft>
                <a:spcPts val="1800"/>
              </a:spcAft>
              <a:buFont typeface="Arial"/>
              <a:buChar char="•"/>
            </a:pPr>
            <a:r>
              <a:rPr lang="en-US" sz="2400" dirty="0"/>
              <a:t>EG.3-10, -11, -12 </a:t>
            </a:r>
            <a:r>
              <a:rPr lang="mr-IN" sz="2400" dirty="0"/>
              <a:t>–</a:t>
            </a:r>
            <a:r>
              <a:rPr lang="en-US" sz="2400" dirty="0"/>
              <a:t> Yield at IM-level</a:t>
            </a:r>
          </a:p>
        </p:txBody>
      </p:sp>
    </p:spTree>
    <p:extLst>
      <p:ext uri="{BB962C8B-B14F-4D97-AF65-F5344CB8AC3E}">
        <p14:creationId xmlns:p14="http://schemas.microsoft.com/office/powerpoint/2010/main" val="21479653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71800"/>
            <a:ext cx="8458200" cy="838200"/>
          </a:xfrm>
        </p:spPr>
        <p:txBody>
          <a:bodyPr/>
          <a:lstStyle/>
          <a:p>
            <a:pPr algn="ctr"/>
            <a:r>
              <a:rPr lang="en-US" sz="3600" i="1" dirty="0"/>
              <a:t>EG.3-2 </a:t>
            </a:r>
            <a:r>
              <a:rPr lang="en-US" sz="2800" i="1" dirty="0"/>
              <a:t>Number of individuals participating in USG food security programs [IM-level] </a:t>
            </a: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2550645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5043607"/>
            <a:ext cx="89154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Arial"/>
              <a:buChar char="•"/>
            </a:pPr>
            <a:r>
              <a:rPr lang="en-US" sz="2400" dirty="0"/>
              <a:t>Purpose is to capture breadth of our work </a:t>
            </a:r>
            <a:r>
              <a:rPr lang="mr-IN" sz="2400" dirty="0"/>
              <a:t>–</a:t>
            </a:r>
            <a:r>
              <a:rPr lang="en-US" sz="2400" i="1" dirty="0"/>
              <a:t>who do we reach?</a:t>
            </a:r>
          </a:p>
          <a:p>
            <a:pPr marL="342900" indent="-342900">
              <a:spcAft>
                <a:spcPts val="1800"/>
              </a:spcAft>
              <a:buFont typeface="Arial"/>
              <a:buChar char="•"/>
            </a:pPr>
            <a:r>
              <a:rPr lang="en-US" sz="2400" dirty="0"/>
              <a:t>Expands on FTF01, which counted only smallholder farmers</a:t>
            </a:r>
          </a:p>
          <a:p>
            <a:pPr marL="342900" indent="-342900">
              <a:spcAft>
                <a:spcPts val="1800"/>
              </a:spcAft>
              <a:buFont typeface="Arial"/>
              <a:buChar char="•"/>
            </a:pPr>
            <a:r>
              <a:rPr lang="en-US" sz="2400" dirty="0"/>
              <a:t>Enter all your direct participants by Sex, Age, Type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219200"/>
          </a:xfrm>
        </p:spPr>
        <p:txBody>
          <a:bodyPr/>
          <a:lstStyle/>
          <a:p>
            <a:r>
              <a:rPr lang="en-US" dirty="0"/>
              <a:t>Tricky Indicators! </a:t>
            </a:r>
            <a:br>
              <a:rPr lang="en-US" dirty="0"/>
            </a:br>
            <a:r>
              <a:rPr lang="en-US" dirty="0"/>
              <a:t>     </a:t>
            </a:r>
            <a:r>
              <a:rPr lang="en-US" sz="2800" i="1" dirty="0"/>
              <a:t>EG.3-2 Number of Individuals Participating</a:t>
            </a:r>
            <a:endParaRPr lang="en-US" sz="40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438400"/>
            <a:ext cx="5486400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3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" y="2566750"/>
            <a:ext cx="8534400" cy="406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Wingdings" charset="2"/>
              <a:buChar char="ü"/>
            </a:pPr>
            <a:r>
              <a:rPr lang="en-US" sz="2200" dirty="0"/>
              <a:t>Children &lt;5 </a:t>
            </a:r>
            <a:r>
              <a:rPr lang="en-US" sz="2200" dirty="0" err="1"/>
              <a:t>yrs</a:t>
            </a:r>
            <a:r>
              <a:rPr lang="en-US" sz="2200" dirty="0"/>
              <a:t> reached with nutrition-specific interventions go under HL.9-1 instead </a:t>
            </a:r>
            <a:r>
              <a:rPr lang="en-US" sz="2200" i="1" dirty="0"/>
              <a:t>(except those reached with school-feeding program *can* be counted here)</a:t>
            </a:r>
          </a:p>
          <a:p>
            <a:pPr marL="342900" indent="-342900">
              <a:spcAft>
                <a:spcPts val="1800"/>
              </a:spcAft>
              <a:buFont typeface="Wingdings" charset="2"/>
              <a:buChar char="ü"/>
            </a:pPr>
            <a:r>
              <a:rPr lang="en-US" sz="2200" dirty="0"/>
              <a:t>When working with households (HHs):</a:t>
            </a:r>
          </a:p>
          <a:p>
            <a:pPr marL="800100" lvl="1" indent="-342900">
              <a:spcAft>
                <a:spcPts val="1800"/>
              </a:spcAft>
              <a:buFont typeface="Arial"/>
              <a:buChar char="•"/>
            </a:pPr>
            <a:r>
              <a:rPr lang="en-US" sz="2200" dirty="0"/>
              <a:t>Activities working with multiple members of a HH, only count those who actually participate</a:t>
            </a:r>
          </a:p>
          <a:p>
            <a:pPr marL="800100" lvl="1" indent="-342900">
              <a:spcAft>
                <a:spcPts val="1800"/>
              </a:spcAft>
              <a:buFont typeface="Arial"/>
              <a:buChar char="•"/>
            </a:pPr>
            <a:r>
              <a:rPr lang="en-US" sz="2200" dirty="0"/>
              <a:t>For HH-level interventions (e.g. sanitation) – count all HH members</a:t>
            </a:r>
          </a:p>
          <a:p>
            <a:pPr marL="342900" indent="-342900">
              <a:spcAft>
                <a:spcPts val="1800"/>
              </a:spcAft>
              <a:buFont typeface="Wingdings" charset="2"/>
              <a:buChar char="ü"/>
            </a:pPr>
            <a:r>
              <a:rPr lang="en-US" sz="2200" dirty="0"/>
              <a:t>See PIRS for specific examples of who to count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219200"/>
          </a:xfrm>
        </p:spPr>
        <p:txBody>
          <a:bodyPr/>
          <a:lstStyle/>
          <a:p>
            <a:r>
              <a:rPr lang="en-US" dirty="0"/>
              <a:t>Tricky Indicators! </a:t>
            </a:r>
            <a:br>
              <a:rPr lang="en-US" dirty="0"/>
            </a:br>
            <a:r>
              <a:rPr lang="en-US" dirty="0"/>
              <a:t>     </a:t>
            </a:r>
            <a:r>
              <a:rPr lang="en-US" sz="2800" i="1" dirty="0"/>
              <a:t>EG.3-2 Number of Individuals Participating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31295112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222" y="33867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2058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458200" cy="1066800"/>
          </a:xfrm>
        </p:spPr>
        <p:txBody>
          <a:bodyPr/>
          <a:lstStyle/>
          <a:p>
            <a:pPr algn="ctr"/>
            <a:r>
              <a:rPr lang="en-US" sz="3600" i="1" dirty="0"/>
              <a:t>EG.3.2-24 </a:t>
            </a:r>
            <a:r>
              <a:rPr lang="en-US" sz="2800" i="1" dirty="0"/>
              <a:t>Number of individuals in the agriculture system who have applied improved management practices or technologies with USG assistance [IM-level] 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1089703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" y="2971800"/>
            <a:ext cx="3810000" cy="1143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Arial"/>
              <a:buChar char="•"/>
            </a:pPr>
            <a:r>
              <a:rPr lang="en-US" sz="2300" dirty="0"/>
              <a:t>Expands on EG.3.2-17 to include more individuals in value chain</a:t>
            </a:r>
            <a:endParaRPr lang="en-US" sz="2300" i="1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219200"/>
          </a:xfrm>
        </p:spPr>
        <p:txBody>
          <a:bodyPr/>
          <a:lstStyle/>
          <a:p>
            <a:r>
              <a:rPr lang="en-US" dirty="0"/>
              <a:t>Tricky Indicators! </a:t>
            </a:r>
            <a:br>
              <a:rPr lang="en-US" dirty="0"/>
            </a:br>
            <a:r>
              <a:rPr lang="en-US" dirty="0"/>
              <a:t>     </a:t>
            </a:r>
            <a:r>
              <a:rPr lang="en-US" sz="2800" i="1" dirty="0"/>
              <a:t>EG.3.2-24 Number of Individuals Applying</a:t>
            </a:r>
            <a:endParaRPr lang="en-US" sz="40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30"/>
          <a:stretch/>
        </p:blipFill>
        <p:spPr>
          <a:xfrm>
            <a:off x="4800600" y="2514600"/>
            <a:ext cx="3261360" cy="21378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381000" y="4876800"/>
            <a:ext cx="81534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Arial"/>
              <a:buChar char="•"/>
            </a:pPr>
            <a:r>
              <a:rPr lang="en-US" sz="2300" dirty="0"/>
              <a:t>If reporting individual producers in this indicator applying improved practices to hectares of land or water, then also report their hectares under indicator EG.3.2-25 </a:t>
            </a:r>
            <a:r>
              <a:rPr lang="en-US" sz="2300" i="1" dirty="0"/>
              <a:t>(similar to connection between EG.3.2-17 and EG.3.2-18 last year)</a:t>
            </a:r>
          </a:p>
        </p:txBody>
      </p:sp>
    </p:spTree>
    <p:extLst>
      <p:ext uri="{BB962C8B-B14F-4D97-AF65-F5344CB8AC3E}">
        <p14:creationId xmlns:p14="http://schemas.microsoft.com/office/powerpoint/2010/main" val="19919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0" y="1219200"/>
            <a:ext cx="5867400" cy="5486400"/>
          </a:xfrm>
        </p:spPr>
        <p:txBody>
          <a:bodyPr>
            <a:noAutofit/>
          </a:bodyPr>
          <a:lstStyle/>
          <a:p>
            <a:pPr lvl="0">
              <a:buFont typeface="Wingdings" charset="2"/>
              <a:buChar char="ü"/>
            </a:pPr>
            <a:r>
              <a:rPr lang="en-US" sz="2400" dirty="0"/>
              <a:t>Welcome &amp; Intro</a:t>
            </a:r>
          </a:p>
          <a:p>
            <a:pPr lvl="1">
              <a:buFont typeface="Wingdings" charset="2"/>
              <a:buChar char="ü"/>
            </a:pPr>
            <a:r>
              <a:rPr lang="en-US" sz="2000" i="1" dirty="0"/>
              <a:t>Glossary &amp; other resources</a:t>
            </a:r>
          </a:p>
          <a:p>
            <a:pPr lvl="0"/>
            <a:r>
              <a:rPr lang="en-US" sz="2400" dirty="0"/>
              <a:t>FTFMS Overview</a:t>
            </a:r>
          </a:p>
          <a:p>
            <a:pPr lvl="0"/>
            <a:r>
              <a:rPr lang="en-US" sz="2400" dirty="0"/>
              <a:t>Basic Reporting Requirements</a:t>
            </a:r>
          </a:p>
          <a:p>
            <a:pPr lvl="0"/>
            <a:r>
              <a:rPr lang="en-US" sz="2400" dirty="0"/>
              <a:t>Timeline for Data Entry</a:t>
            </a:r>
          </a:p>
          <a:p>
            <a:pPr lvl="0"/>
            <a:r>
              <a:rPr lang="en-US" sz="2400" dirty="0"/>
              <a:t>Key Changes &amp; Highlights for FY18</a:t>
            </a:r>
          </a:p>
          <a:p>
            <a:pPr lvl="1"/>
            <a:r>
              <a:rPr lang="en-US" sz="2000" i="1" dirty="0"/>
              <a:t>New Handbook</a:t>
            </a:r>
          </a:p>
          <a:p>
            <a:pPr lvl="1"/>
            <a:r>
              <a:rPr lang="en-US" sz="2000" i="1" dirty="0"/>
              <a:t>Transition to new indicators</a:t>
            </a:r>
          </a:p>
          <a:p>
            <a:pPr lvl="1"/>
            <a:r>
              <a:rPr lang="en-US" sz="2000" i="1" dirty="0"/>
              <a:t>Narrative changes</a:t>
            </a:r>
          </a:p>
          <a:p>
            <a:pPr lvl="0"/>
            <a:r>
              <a:rPr lang="en-US" sz="2400" dirty="0"/>
              <a:t>Live Demo!</a:t>
            </a:r>
          </a:p>
          <a:p>
            <a:pPr lvl="0"/>
            <a:r>
              <a:rPr lang="en-US" sz="2400" dirty="0"/>
              <a:t>Tips</a:t>
            </a:r>
          </a:p>
          <a:p>
            <a:pPr lvl="0"/>
            <a:r>
              <a:rPr lang="en-US" sz="2400" dirty="0"/>
              <a:t>Tricky Indicator instructions</a:t>
            </a:r>
          </a:p>
          <a:p>
            <a:pPr lvl="0"/>
            <a:r>
              <a:rPr lang="en-US" sz="2400" dirty="0"/>
              <a:t>Q&amp;A</a:t>
            </a:r>
          </a:p>
          <a:p>
            <a:endParaRPr lang="en-US" sz="20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143000"/>
            <a:ext cx="8610600" cy="8382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D57615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MS PGothic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</a:defRPr>
            </a:lvl9pPr>
          </a:lstStyle>
          <a:p>
            <a:r>
              <a:rPr lang="en-US" dirty="0"/>
              <a:t>Agenda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2438400"/>
            <a:ext cx="2895600" cy="2982148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" y="2590800"/>
            <a:ext cx="8839200" cy="4139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Arial"/>
              <a:buChar char="•"/>
            </a:pPr>
            <a:r>
              <a:rPr lang="en-US" dirty="0"/>
              <a:t>Report these individuals by:  </a:t>
            </a:r>
            <a:r>
              <a:rPr lang="en-US" b="1" i="1" dirty="0"/>
              <a:t>Sex</a:t>
            </a:r>
            <a:r>
              <a:rPr lang="en-US" i="1" dirty="0"/>
              <a:t> / </a:t>
            </a:r>
            <a:r>
              <a:rPr lang="en-US" b="1" i="1" dirty="0"/>
              <a:t>Age</a:t>
            </a:r>
            <a:r>
              <a:rPr lang="en-US" i="1" dirty="0"/>
              <a:t> / </a:t>
            </a:r>
            <a:r>
              <a:rPr lang="en-US" b="1" i="1" dirty="0"/>
              <a:t>Management</a:t>
            </a:r>
            <a:r>
              <a:rPr lang="en-US" i="1" dirty="0"/>
              <a:t> Practice or Tech Type they’re applying / </a:t>
            </a:r>
            <a:r>
              <a:rPr lang="en-US" b="1" i="1" dirty="0"/>
              <a:t>Commodity</a:t>
            </a:r>
            <a:r>
              <a:rPr lang="en-US" i="1" dirty="0"/>
              <a:t> (if applicable) </a:t>
            </a:r>
            <a:r>
              <a:rPr lang="en-US" i="1" dirty="0">
                <a:solidFill>
                  <a:srgbClr val="0000FF"/>
                </a:solidFill>
              </a:rPr>
              <a:t>--&gt;&gt; Unique number in Sex &amp; Age but double-counting allowed under Management Practice and under Commodity</a:t>
            </a:r>
          </a:p>
          <a:p>
            <a:pPr marL="342900" indent="-342900">
              <a:spcAft>
                <a:spcPts val="1800"/>
              </a:spcAft>
              <a:buFont typeface="Arial"/>
              <a:buChar char="•"/>
            </a:pPr>
            <a:r>
              <a:rPr lang="en-US" dirty="0"/>
              <a:t>Notes on double-counting:  </a:t>
            </a:r>
          </a:p>
          <a:p>
            <a:pPr marL="800100" lvl="1" indent="-342900">
              <a:spcAft>
                <a:spcPts val="1800"/>
              </a:spcAft>
              <a:buFont typeface="Wingdings" charset="2"/>
              <a:buChar char="ü"/>
            </a:pPr>
            <a:r>
              <a:rPr lang="en-US" dirty="0"/>
              <a:t>If a farmer is applying one type of irrigation practice and two types of pest and disease management practices (e.g. </a:t>
            </a:r>
            <a:r>
              <a:rPr lang="en-US" dirty="0" err="1"/>
              <a:t>aflasafe</a:t>
            </a:r>
            <a:r>
              <a:rPr lang="en-US" dirty="0"/>
              <a:t> and pesticide ), she would be counted </a:t>
            </a:r>
            <a:r>
              <a:rPr lang="en-US" u="sng" dirty="0"/>
              <a:t>once</a:t>
            </a:r>
            <a:r>
              <a:rPr lang="en-US" dirty="0"/>
              <a:t> under Irrigation and </a:t>
            </a:r>
            <a:r>
              <a:rPr lang="en-US" u="sng" dirty="0"/>
              <a:t>only once </a:t>
            </a:r>
            <a:r>
              <a:rPr lang="en-US" dirty="0"/>
              <a:t>under Pest and Disease Management, i.e. double-count </a:t>
            </a:r>
            <a:r>
              <a:rPr lang="en-US" u="sng" dirty="0"/>
              <a:t>across</a:t>
            </a:r>
            <a:r>
              <a:rPr lang="en-US" dirty="0"/>
              <a:t> disaggregate categories is ok, double-counting </a:t>
            </a:r>
            <a:r>
              <a:rPr lang="en-US" u="sng" dirty="0"/>
              <a:t>within</a:t>
            </a:r>
            <a:r>
              <a:rPr lang="en-US" dirty="0"/>
              <a:t> categories is not. </a:t>
            </a:r>
          </a:p>
          <a:p>
            <a:pPr marL="800100" lvl="1" indent="-342900">
              <a:spcAft>
                <a:spcPts val="1800"/>
              </a:spcAft>
              <a:buFont typeface="Wingdings" charset="2"/>
              <a:buChar char="ü"/>
            </a:pPr>
            <a:r>
              <a:rPr lang="en-US" dirty="0"/>
              <a:t>Same thing with commodities. A farmer producing maize and soy target crops applying multiple practices in maize and practices in soy gets counted </a:t>
            </a:r>
            <a:r>
              <a:rPr lang="en-US" u="sng" dirty="0"/>
              <a:t>once</a:t>
            </a:r>
            <a:r>
              <a:rPr lang="en-US" dirty="0"/>
              <a:t> under maize and </a:t>
            </a:r>
            <a:r>
              <a:rPr lang="en-US" u="sng" dirty="0"/>
              <a:t>once</a:t>
            </a:r>
            <a:r>
              <a:rPr lang="en-US" dirty="0"/>
              <a:t> under soy.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219200"/>
          </a:xfrm>
        </p:spPr>
        <p:txBody>
          <a:bodyPr/>
          <a:lstStyle/>
          <a:p>
            <a:r>
              <a:rPr lang="en-US" dirty="0"/>
              <a:t>Tricky Indicators! </a:t>
            </a:r>
            <a:br>
              <a:rPr lang="en-US" dirty="0"/>
            </a:br>
            <a:r>
              <a:rPr lang="en-US" dirty="0"/>
              <a:t>     </a:t>
            </a:r>
            <a:r>
              <a:rPr lang="en-US" sz="2800" i="1" dirty="0"/>
              <a:t>EG.3.2-24 Number of Individuals Applying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765183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048000"/>
            <a:ext cx="8991600" cy="3810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81000" y="1905000"/>
            <a:ext cx="8153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400" dirty="0"/>
              <a:t>No data cells?  Must choose commodity first on “Select Indicators</a:t>
            </a:r>
            <a:r>
              <a:rPr lang="mr-IN" sz="2400" dirty="0"/>
              <a:t>…</a:t>
            </a:r>
            <a:r>
              <a:rPr lang="en-US" sz="2400" dirty="0"/>
              <a:t>” screen!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838200"/>
          </a:xfrm>
        </p:spPr>
        <p:txBody>
          <a:bodyPr/>
          <a:lstStyle/>
          <a:p>
            <a:r>
              <a:rPr lang="en-US" dirty="0"/>
              <a:t>Tricky Indicators! </a:t>
            </a:r>
            <a:r>
              <a:rPr lang="en-US" sz="3200" i="1" dirty="0"/>
              <a:t>EG.3.2-24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879818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838200"/>
          </a:xfrm>
        </p:spPr>
        <p:txBody>
          <a:bodyPr/>
          <a:lstStyle/>
          <a:p>
            <a:r>
              <a:rPr lang="en-US" dirty="0"/>
              <a:t>Tricky Indicators! </a:t>
            </a:r>
            <a:r>
              <a:rPr lang="en-US" sz="3200" i="1" dirty="0"/>
              <a:t>EG.3.2-24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828800"/>
            <a:ext cx="8991600" cy="495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Oval 7"/>
          <p:cNvSpPr/>
          <p:nvPr/>
        </p:nvSpPr>
        <p:spPr>
          <a:xfrm>
            <a:off x="457200" y="5105400"/>
            <a:ext cx="228600" cy="3810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7057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0151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7200" y="1447800"/>
            <a:ext cx="152400" cy="4572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81000" y="5867400"/>
            <a:ext cx="2819400" cy="7620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510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71800"/>
            <a:ext cx="8458200" cy="838200"/>
          </a:xfrm>
        </p:spPr>
        <p:txBody>
          <a:bodyPr/>
          <a:lstStyle/>
          <a:p>
            <a:pPr algn="ctr"/>
            <a:r>
              <a:rPr lang="en-US" sz="3600" i="1" dirty="0"/>
              <a:t>EG.3.2-25 </a:t>
            </a:r>
            <a:r>
              <a:rPr lang="en-US" sz="2800" i="1" dirty="0"/>
              <a:t>Number of hectares under improved management practices or technologies with USG assistance [IM-level]</a:t>
            </a:r>
            <a:r>
              <a:rPr lang="en-US" sz="3600" i="1" dirty="0"/>
              <a:t>  </a:t>
            </a:r>
            <a:endParaRPr lang="en-US" sz="3600" b="0" dirty="0"/>
          </a:p>
        </p:txBody>
      </p:sp>
    </p:spTree>
    <p:extLst>
      <p:ext uri="{BB962C8B-B14F-4D97-AF65-F5344CB8AC3E}">
        <p14:creationId xmlns:p14="http://schemas.microsoft.com/office/powerpoint/2010/main" val="14034397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2644438"/>
            <a:ext cx="8763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Arial"/>
              <a:buChar char="•"/>
            </a:pPr>
            <a:r>
              <a:rPr lang="en-US" sz="2000" dirty="0"/>
              <a:t>Expands on EG.3.2-18 to include more types of hectares, including aquaculture and both intensive &amp; extensive management practices</a:t>
            </a:r>
          </a:p>
          <a:p>
            <a:pPr marL="342900" indent="-342900">
              <a:spcAft>
                <a:spcPts val="1800"/>
              </a:spcAft>
              <a:buFont typeface="Arial"/>
              <a:buChar char="•"/>
            </a:pPr>
            <a:r>
              <a:rPr lang="en-US" sz="2000" dirty="0"/>
              <a:t>Remember </a:t>
            </a:r>
            <a:r>
              <a:rPr lang="en-US" sz="2000" u="sng" dirty="0"/>
              <a:t>individual</a:t>
            </a:r>
            <a:r>
              <a:rPr lang="en-US" sz="2000" dirty="0"/>
              <a:t> producers of hectares reported here should be counted as “individuals applying” under EG.3.2-24!  </a:t>
            </a:r>
            <a:r>
              <a:rPr lang="en-US" sz="2000" i="1" dirty="0"/>
              <a:t>(similar to connection between EG.3.2-17 and EG.3.2-18 last year)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686800" cy="1219200"/>
          </a:xfrm>
        </p:spPr>
        <p:txBody>
          <a:bodyPr/>
          <a:lstStyle/>
          <a:p>
            <a:r>
              <a:rPr lang="en-US" dirty="0"/>
              <a:t>Tricky Indicators! </a:t>
            </a:r>
            <a:br>
              <a:rPr lang="en-US" dirty="0"/>
            </a:br>
            <a:r>
              <a:rPr lang="en-US" dirty="0"/>
              <a:t>     </a:t>
            </a:r>
            <a:r>
              <a:rPr lang="en-US" sz="3200" i="1" dirty="0"/>
              <a:t>EG.3.2-25 Number of hectares under</a:t>
            </a:r>
            <a:r>
              <a:rPr lang="mr-IN" sz="3200" i="1" dirty="0"/>
              <a:t>…</a:t>
            </a:r>
            <a:endParaRPr lang="en-US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572000"/>
            <a:ext cx="8001000" cy="211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236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2438400"/>
            <a:ext cx="8763000" cy="4385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Arial"/>
              <a:buChar char="•"/>
            </a:pPr>
            <a:r>
              <a:rPr lang="en-US" dirty="0"/>
              <a:t>Report these hectares by:  </a:t>
            </a:r>
            <a:r>
              <a:rPr lang="en-US" b="1" i="1" dirty="0"/>
              <a:t>Sex</a:t>
            </a:r>
            <a:r>
              <a:rPr lang="en-US" i="1" dirty="0"/>
              <a:t> of Owner / </a:t>
            </a:r>
            <a:r>
              <a:rPr lang="en-US" b="1" i="1" dirty="0"/>
              <a:t>Age</a:t>
            </a:r>
            <a:r>
              <a:rPr lang="en-US" i="1" dirty="0"/>
              <a:t> of Owner / </a:t>
            </a:r>
            <a:r>
              <a:rPr lang="en-US" b="1" i="1" dirty="0"/>
              <a:t>Management Practice</a:t>
            </a:r>
            <a:r>
              <a:rPr lang="en-US" i="1" dirty="0"/>
              <a:t> or Tech Type being applied to them / </a:t>
            </a:r>
            <a:r>
              <a:rPr lang="en-US" b="1" i="1" dirty="0"/>
              <a:t>Commodity </a:t>
            </a:r>
            <a:r>
              <a:rPr lang="en-US" i="1" dirty="0">
                <a:solidFill>
                  <a:srgbClr val="0000FF"/>
                </a:solidFill>
              </a:rPr>
              <a:t>--&gt;&gt; Unique number in Sex &amp; Age but double-counting allowed under Management Practice and in Commodity</a:t>
            </a:r>
            <a:endParaRPr lang="en-US" b="1" i="1" dirty="0">
              <a:solidFill>
                <a:srgbClr val="0000FF"/>
              </a:solidFill>
            </a:endParaRPr>
          </a:p>
          <a:p>
            <a:pPr marL="342900" indent="-342900">
              <a:spcAft>
                <a:spcPts val="1800"/>
              </a:spcAft>
              <a:buFont typeface="Arial"/>
              <a:buChar char="•"/>
            </a:pPr>
            <a:r>
              <a:rPr lang="en-US" dirty="0"/>
              <a:t>Notes on double-counting:  </a:t>
            </a:r>
          </a:p>
          <a:p>
            <a:pPr marL="800100" lvl="1" indent="-342900">
              <a:spcAft>
                <a:spcPts val="1800"/>
              </a:spcAft>
              <a:buFont typeface="Wingdings" charset="2"/>
              <a:buChar char="ü"/>
            </a:pPr>
            <a:r>
              <a:rPr lang="en-US" dirty="0"/>
              <a:t>If a farmer is applying one type of irrigation practice and two types of pest and disease management practices (e.g. </a:t>
            </a:r>
            <a:r>
              <a:rPr lang="en-US" dirty="0" err="1"/>
              <a:t>aflasafe</a:t>
            </a:r>
            <a:r>
              <a:rPr lang="en-US" dirty="0"/>
              <a:t> and pesticide ), her hectares would be counted </a:t>
            </a:r>
            <a:r>
              <a:rPr lang="en-US" u="sng" dirty="0"/>
              <a:t>once</a:t>
            </a:r>
            <a:r>
              <a:rPr lang="en-US" dirty="0"/>
              <a:t> under Irrigation and </a:t>
            </a:r>
            <a:r>
              <a:rPr lang="en-US" u="sng" dirty="0"/>
              <a:t>only once </a:t>
            </a:r>
            <a:r>
              <a:rPr lang="en-US" dirty="0"/>
              <a:t>under Pest and Disease Management, i.e. double-count </a:t>
            </a:r>
            <a:r>
              <a:rPr lang="en-US" u="sng" dirty="0"/>
              <a:t>across</a:t>
            </a:r>
            <a:r>
              <a:rPr lang="en-US" dirty="0"/>
              <a:t> disaggregate categories is ok, double-counting </a:t>
            </a:r>
            <a:r>
              <a:rPr lang="en-US" u="sng" dirty="0"/>
              <a:t>within</a:t>
            </a:r>
            <a:r>
              <a:rPr lang="en-US" dirty="0"/>
              <a:t> categories is not. </a:t>
            </a:r>
          </a:p>
          <a:p>
            <a:pPr marL="800100" lvl="1" indent="-342900">
              <a:spcAft>
                <a:spcPts val="1800"/>
              </a:spcAft>
              <a:buFont typeface="Wingdings" charset="2"/>
              <a:buChar char="ü"/>
            </a:pPr>
            <a:r>
              <a:rPr lang="en-US" dirty="0"/>
              <a:t>Same thing with commodities. A farmer producing maize and soy target crops applying multiple practices in maize and practices in soy gets counted </a:t>
            </a:r>
            <a:r>
              <a:rPr lang="en-US" u="sng" dirty="0"/>
              <a:t>once</a:t>
            </a:r>
            <a:r>
              <a:rPr lang="en-US" dirty="0"/>
              <a:t> under maize and </a:t>
            </a:r>
            <a:r>
              <a:rPr lang="en-US" u="sng" dirty="0"/>
              <a:t>once</a:t>
            </a:r>
            <a:r>
              <a:rPr lang="en-US" dirty="0"/>
              <a:t> under soy.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686800" cy="1219200"/>
          </a:xfrm>
        </p:spPr>
        <p:txBody>
          <a:bodyPr/>
          <a:lstStyle/>
          <a:p>
            <a:r>
              <a:rPr lang="en-US" dirty="0"/>
              <a:t>Tricky Indicators! </a:t>
            </a:r>
            <a:br>
              <a:rPr lang="en-US" dirty="0"/>
            </a:br>
            <a:r>
              <a:rPr lang="en-US" dirty="0"/>
              <a:t>     </a:t>
            </a:r>
            <a:r>
              <a:rPr lang="en-US" sz="3200" i="1" dirty="0"/>
              <a:t>EG.3.2-25 Number of hectares under</a:t>
            </a:r>
            <a:r>
              <a:rPr lang="mr-IN" sz="3200" i="1" dirty="0"/>
              <a:t>…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178317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895600"/>
            <a:ext cx="8991600" cy="38749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914400"/>
          </a:xfrm>
        </p:spPr>
        <p:txBody>
          <a:bodyPr/>
          <a:lstStyle/>
          <a:p>
            <a:r>
              <a:rPr lang="en-US" dirty="0"/>
              <a:t>Tricky Indicators! </a:t>
            </a:r>
            <a:r>
              <a:rPr lang="en-US" sz="3200" i="1" dirty="0"/>
              <a:t>EG.3.2-25</a:t>
            </a:r>
            <a:endParaRPr lang="en-US" i="1" dirty="0"/>
          </a:p>
        </p:txBody>
      </p:sp>
      <p:sp>
        <p:nvSpPr>
          <p:cNvPr id="5" name="Rectangle 4"/>
          <p:cNvSpPr/>
          <p:nvPr/>
        </p:nvSpPr>
        <p:spPr>
          <a:xfrm>
            <a:off x="381000" y="1905000"/>
            <a:ext cx="8153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400" dirty="0"/>
              <a:t>No data cells?  Must choose commodity first on “Select Indicators</a:t>
            </a:r>
            <a:r>
              <a:rPr lang="mr-IN" sz="2400" dirty="0"/>
              <a:t>…</a:t>
            </a:r>
            <a:r>
              <a:rPr lang="en-US" sz="2400" dirty="0"/>
              <a:t>” screen!</a:t>
            </a:r>
          </a:p>
        </p:txBody>
      </p:sp>
    </p:spTree>
    <p:extLst>
      <p:ext uri="{BB962C8B-B14F-4D97-AF65-F5344CB8AC3E}">
        <p14:creationId xmlns:p14="http://schemas.microsoft.com/office/powerpoint/2010/main" val="199193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" y="2057400"/>
            <a:ext cx="4114800" cy="4708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dirty="0"/>
              <a:t>If not reporting on a commodity (e.g. under Conservation/protected area extensive hectare type), still have to choose one from Commodity List --&gt; pick “</a:t>
            </a:r>
            <a:r>
              <a:rPr lang="en-US" b="1" dirty="0"/>
              <a:t>Not Applicable</a:t>
            </a:r>
            <a:r>
              <a:rPr lang="en-US" dirty="0"/>
              <a:t>” at bottom of list!</a:t>
            </a:r>
          </a:p>
          <a:p>
            <a:pPr>
              <a:spcAft>
                <a:spcPts val="1200"/>
              </a:spcAft>
            </a:pPr>
            <a:endParaRPr lang="en-US" dirty="0"/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dirty="0"/>
              <a:t>If disaggregating by commodity not meaningful or possible (e.g. multiple crops intermixed in the same plot or agroforestry with a number of different species) --&gt; pick “</a:t>
            </a:r>
            <a:r>
              <a:rPr lang="en-US" b="1" dirty="0"/>
              <a:t>Disaggregates not available</a:t>
            </a:r>
            <a:r>
              <a:rPr lang="en-US" dirty="0"/>
              <a:t>” at the bottom of the list!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838200"/>
          </a:xfrm>
        </p:spPr>
        <p:txBody>
          <a:bodyPr/>
          <a:lstStyle/>
          <a:p>
            <a:r>
              <a:rPr lang="en-US" dirty="0"/>
              <a:t>Tricky Indicators! </a:t>
            </a:r>
            <a:r>
              <a:rPr lang="en-US" sz="3200" i="1" dirty="0"/>
              <a:t>EG.3.2-25</a:t>
            </a:r>
            <a:endParaRPr lang="en-US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981200"/>
            <a:ext cx="4352925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99922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/>
          <a:p>
            <a:r>
              <a:rPr lang="en-US" dirty="0"/>
              <a:t>Tricky Indicators! </a:t>
            </a:r>
            <a:r>
              <a:rPr lang="en-US" sz="3200" i="1" dirty="0"/>
              <a:t>EG.3.2-25</a:t>
            </a:r>
            <a:endParaRPr lang="en-US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828800"/>
            <a:ext cx="8915400" cy="4953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Oval 3"/>
          <p:cNvSpPr/>
          <p:nvPr/>
        </p:nvSpPr>
        <p:spPr>
          <a:xfrm>
            <a:off x="381000" y="4648200"/>
            <a:ext cx="228600" cy="3810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750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181100" y="2895600"/>
            <a:ext cx="6781800" cy="9525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D57615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MS PGothic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</a:defRPr>
            </a:lvl9pPr>
          </a:lstStyle>
          <a:p>
            <a:pPr algn="ctr"/>
            <a:r>
              <a:rPr lang="en-US" sz="6000" dirty="0"/>
              <a:t>FTFMS Overview</a:t>
            </a:r>
          </a:p>
        </p:txBody>
      </p:sp>
    </p:spTree>
    <p:extLst>
      <p:ext uri="{BB962C8B-B14F-4D97-AF65-F5344CB8AC3E}">
        <p14:creationId xmlns:p14="http://schemas.microsoft.com/office/powerpoint/2010/main" val="26812297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8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Oval 3"/>
          <p:cNvSpPr/>
          <p:nvPr/>
        </p:nvSpPr>
        <p:spPr>
          <a:xfrm>
            <a:off x="228600" y="1066800"/>
            <a:ext cx="228600" cy="3810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596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71800"/>
            <a:ext cx="8077200" cy="838200"/>
          </a:xfrm>
        </p:spPr>
        <p:txBody>
          <a:bodyPr/>
          <a:lstStyle/>
          <a:p>
            <a:pPr algn="ctr"/>
            <a:r>
              <a:rPr lang="en-US" sz="3600" i="1" dirty="0"/>
              <a:t>EG.3.2-26 </a:t>
            </a:r>
            <a:r>
              <a:rPr lang="en-US" sz="2800" i="1" dirty="0"/>
              <a:t>Value of annual sales of farms and firms receiving USG assistance [IM-level] </a:t>
            </a: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29608571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219200"/>
          </a:xfrm>
        </p:spPr>
        <p:txBody>
          <a:bodyPr/>
          <a:lstStyle/>
          <a:p>
            <a:r>
              <a:rPr lang="en-US" dirty="0"/>
              <a:t>Tricky Indicators! </a:t>
            </a:r>
            <a:br>
              <a:rPr lang="en-US" dirty="0"/>
            </a:br>
            <a:r>
              <a:rPr lang="en-US" dirty="0"/>
              <a:t>     </a:t>
            </a:r>
            <a:r>
              <a:rPr lang="en-US" sz="3200" i="1" dirty="0"/>
              <a:t>EG.3.2-26 Value of annual sales</a:t>
            </a:r>
            <a:br>
              <a:rPr lang="en-US" sz="3200" i="1" dirty="0"/>
            </a:br>
            <a:endParaRPr lang="en-US" i="1" dirty="0"/>
          </a:p>
        </p:txBody>
      </p:sp>
      <p:sp>
        <p:nvSpPr>
          <p:cNvPr id="6" name="Rectangle 5"/>
          <p:cNvSpPr/>
          <p:nvPr/>
        </p:nvSpPr>
        <p:spPr>
          <a:xfrm>
            <a:off x="228600" y="2626816"/>
            <a:ext cx="8686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400" dirty="0"/>
              <a:t>This replaces EG.3.2-19 (Value of Incremental Sales “VIS”) and includes broader universe (+ firms!) </a:t>
            </a:r>
          </a:p>
          <a:p>
            <a:pPr>
              <a:spcAft>
                <a:spcPts val="1200"/>
              </a:spcAft>
            </a:pPr>
            <a:endParaRPr lang="en-US" sz="1600" dirty="0"/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400" dirty="0"/>
              <a:t>Steps for data entry:</a:t>
            </a:r>
          </a:p>
          <a:p>
            <a:pPr marL="800100" lvl="1" indent="-342900">
              <a:spcAft>
                <a:spcPts val="1200"/>
              </a:spcAft>
              <a:buFont typeface="Wingdings" charset="2"/>
              <a:buChar char="ü"/>
            </a:pPr>
            <a:r>
              <a:rPr lang="en-US" dirty="0"/>
              <a:t>[1]:  If going to report on a commodity, choose it on the “Select Indicators &amp; Commodities” screen;</a:t>
            </a:r>
          </a:p>
          <a:p>
            <a:pPr marL="800100" lvl="1" indent="-342900">
              <a:spcAft>
                <a:spcPts val="1200"/>
              </a:spcAft>
              <a:buFont typeface="Wingdings" charset="2"/>
              <a:buChar char="ü"/>
            </a:pPr>
            <a:r>
              <a:rPr lang="en-US" dirty="0"/>
              <a:t>[2]:  Choose Type of Product / Commodity / Type of Service from menu</a:t>
            </a:r>
          </a:p>
          <a:p>
            <a:pPr marL="800100" lvl="1" indent="-342900">
              <a:spcAft>
                <a:spcPts val="1200"/>
              </a:spcAft>
              <a:buFont typeface="Wingdings" charset="2"/>
              <a:buChar char="ü"/>
            </a:pPr>
            <a:r>
              <a:rPr lang="en-US" dirty="0"/>
              <a:t>[3]:  Choose Producer size or Firm size and expand section</a:t>
            </a:r>
          </a:p>
          <a:p>
            <a:pPr marL="800100" lvl="1" indent="-342900">
              <a:spcAft>
                <a:spcPts val="1200"/>
              </a:spcAft>
              <a:buFont typeface="Wingdings" charset="2"/>
              <a:buChar char="ü"/>
            </a:pPr>
            <a:r>
              <a:rPr lang="en-US" dirty="0"/>
              <a:t>[4]: Value $ / Number participants / Volume (for commodities) by Sex and Age Category</a:t>
            </a:r>
          </a:p>
        </p:txBody>
      </p:sp>
    </p:spTree>
    <p:extLst>
      <p:ext uri="{BB962C8B-B14F-4D97-AF65-F5344CB8AC3E}">
        <p14:creationId xmlns:p14="http://schemas.microsoft.com/office/powerpoint/2010/main" val="26867528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" y="114300"/>
            <a:ext cx="8915400" cy="6629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Oval 4"/>
          <p:cNvSpPr/>
          <p:nvPr/>
        </p:nvSpPr>
        <p:spPr>
          <a:xfrm>
            <a:off x="381000" y="1981200"/>
            <a:ext cx="304800" cy="2286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310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71800"/>
            <a:ext cx="8458200" cy="838200"/>
          </a:xfrm>
        </p:spPr>
        <p:txBody>
          <a:bodyPr/>
          <a:lstStyle/>
          <a:p>
            <a:pPr algn="ctr"/>
            <a:r>
              <a:rPr lang="en-US" sz="3600" i="1" dirty="0"/>
              <a:t>EG.3.2-27 </a:t>
            </a:r>
            <a:r>
              <a:rPr lang="en-US" sz="2800" i="1" dirty="0"/>
              <a:t>Value of agriculture-related financing accessed as a result of USG assistance [IM-level] </a:t>
            </a: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34373674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2565261"/>
            <a:ext cx="8534400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 typeface="Arial"/>
              <a:buChar char="•"/>
            </a:pPr>
            <a:r>
              <a:rPr lang="en-US" sz="2200" dirty="0"/>
              <a:t>This indicator now includes all types of financing (debt + non-debt) and expands on EG.3.2-3 </a:t>
            </a:r>
            <a:r>
              <a:rPr lang="en-US" sz="1600" dirty="0"/>
              <a:t>(Number of micro, small, and medium enterprises (MSMEs), including farmers, receiving agricultural-related credit as a result of USG assistance)</a:t>
            </a:r>
            <a:r>
              <a:rPr lang="en-US" sz="2200" dirty="0"/>
              <a:t> and EG.3.2-6 </a:t>
            </a:r>
            <a:r>
              <a:rPr lang="en-US" sz="1600" dirty="0"/>
              <a:t>(Value of agricultural and rural loans as a result of USG assistance)</a:t>
            </a:r>
          </a:p>
          <a:p>
            <a:pPr>
              <a:spcAft>
                <a:spcPts val="0"/>
              </a:spcAft>
            </a:pPr>
            <a:endParaRPr lang="en-US" sz="2200" dirty="0"/>
          </a:p>
          <a:p>
            <a:pPr marL="342900" indent="-342900">
              <a:spcAft>
                <a:spcPts val="0"/>
              </a:spcAft>
              <a:buFont typeface="Arial"/>
              <a:buChar char="•"/>
            </a:pPr>
            <a:r>
              <a:rPr lang="en-US" sz="2200" dirty="0"/>
              <a:t>Type of financing accessed:  Cash Debt; In-kind Debt; Non-Debt</a:t>
            </a:r>
          </a:p>
          <a:p>
            <a:pPr>
              <a:spcAft>
                <a:spcPts val="0"/>
              </a:spcAft>
            </a:pPr>
            <a:endParaRPr lang="en-US" sz="2200" dirty="0"/>
          </a:p>
          <a:p>
            <a:pPr marL="800100" lvl="1" indent="-342900">
              <a:spcAft>
                <a:spcPts val="0"/>
              </a:spcAft>
              <a:buFont typeface="Wingdings" charset="2"/>
              <a:buChar char="ü"/>
            </a:pPr>
            <a:r>
              <a:rPr lang="en-US" sz="2200" b="1" i="1" dirty="0"/>
              <a:t>Value</a:t>
            </a:r>
            <a:r>
              <a:rPr lang="en-US" sz="2200" dirty="0"/>
              <a:t> of Financing by Recipient Size / Sex / Age</a:t>
            </a:r>
          </a:p>
          <a:p>
            <a:pPr marL="800100" lvl="1" indent="-342900">
              <a:spcAft>
                <a:spcPts val="0"/>
              </a:spcAft>
              <a:buFont typeface="Wingdings" charset="2"/>
              <a:buChar char="ü"/>
            </a:pPr>
            <a:r>
              <a:rPr lang="en-US" sz="2200" b="1" i="1" dirty="0"/>
              <a:t>Number</a:t>
            </a:r>
            <a:r>
              <a:rPr lang="en-US" sz="2200" dirty="0"/>
              <a:t> of Recipients by Recipient Size / Sex / Age</a:t>
            </a:r>
          </a:p>
          <a:p>
            <a:pPr lvl="1">
              <a:spcAft>
                <a:spcPts val="0"/>
              </a:spcAft>
            </a:pPr>
            <a:endParaRPr lang="en-US" sz="1600" dirty="0"/>
          </a:p>
          <a:p>
            <a:pPr lvl="1">
              <a:spcAft>
                <a:spcPts val="0"/>
              </a:spcAft>
            </a:pPr>
            <a:endParaRPr lang="en-US" sz="1600" dirty="0"/>
          </a:p>
          <a:p>
            <a:pPr marL="342900" indent="-342900">
              <a:spcAft>
                <a:spcPts val="0"/>
              </a:spcAft>
              <a:buFont typeface="Arial"/>
              <a:buChar char="•"/>
            </a:pPr>
            <a:r>
              <a:rPr lang="en-US" sz="2200" dirty="0"/>
              <a:t>FTFMS will roll up totals on-screen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447800"/>
          </a:xfrm>
        </p:spPr>
        <p:txBody>
          <a:bodyPr/>
          <a:lstStyle/>
          <a:p>
            <a:r>
              <a:rPr lang="en-US" dirty="0"/>
              <a:t>Tricky Indicators! </a:t>
            </a:r>
            <a:br>
              <a:rPr lang="en-US" dirty="0"/>
            </a:br>
            <a:r>
              <a:rPr lang="en-US" dirty="0"/>
              <a:t>     </a:t>
            </a:r>
            <a:r>
              <a:rPr lang="en-US" sz="3200" i="1" dirty="0"/>
              <a:t>EG.3.2-27 Value of </a:t>
            </a:r>
            <a:r>
              <a:rPr lang="en-US" sz="3200" i="1" dirty="0" err="1"/>
              <a:t>ag</a:t>
            </a:r>
            <a:r>
              <a:rPr lang="en-US" sz="3200" i="1" dirty="0"/>
              <a:t> financing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857237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4090"/>
            <a:ext cx="8839200" cy="67639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193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71800"/>
            <a:ext cx="8458200" cy="838200"/>
          </a:xfrm>
        </p:spPr>
        <p:txBody>
          <a:bodyPr/>
          <a:lstStyle/>
          <a:p>
            <a:pPr marL="342900" indent="-342900" algn="ctr">
              <a:spcAft>
                <a:spcPts val="1200"/>
              </a:spcAft>
            </a:pPr>
            <a:r>
              <a:rPr lang="en-US" sz="3600" dirty="0"/>
              <a:t>EG.3-10, -11, -12 </a:t>
            </a:r>
            <a:r>
              <a:rPr lang="en-US" sz="2800" dirty="0"/>
              <a:t>Yield of targeted agricultural commodities among program participants with USG assistance [IM-level] </a:t>
            </a:r>
          </a:p>
        </p:txBody>
      </p:sp>
    </p:spTree>
    <p:extLst>
      <p:ext uri="{BB962C8B-B14F-4D97-AF65-F5344CB8AC3E}">
        <p14:creationId xmlns:p14="http://schemas.microsoft.com/office/powerpoint/2010/main" val="16912909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2743200"/>
            <a:ext cx="617220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Arial"/>
              <a:buChar char="•"/>
            </a:pPr>
            <a:r>
              <a:rPr lang="en-US" sz="2400" dirty="0"/>
              <a:t>Yield = Total Production / Units of Production</a:t>
            </a:r>
          </a:p>
          <a:p>
            <a:pPr marL="342900" indent="-342900">
              <a:spcAft>
                <a:spcPts val="1800"/>
              </a:spcAft>
              <a:buFont typeface="Arial"/>
              <a:buChar char="•"/>
            </a:pPr>
            <a:r>
              <a:rPr lang="en-US" sz="2400" dirty="0"/>
              <a:t>Replaces Gross Margin (EG.3-6, -7, -8) with a simplified measure of agricultural productivity</a:t>
            </a:r>
          </a:p>
          <a:p>
            <a:pPr marL="342900" indent="-342900">
              <a:spcAft>
                <a:spcPts val="1800"/>
              </a:spcAft>
              <a:buFont typeface="Arial"/>
              <a:buChar char="•"/>
            </a:pPr>
            <a:r>
              <a:rPr lang="en-US" sz="2400" dirty="0"/>
              <a:t>Several data points used under Gross Margin are the same as in this yield indicator (TP, UP, # participant producers)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447800"/>
          </a:xfrm>
        </p:spPr>
        <p:txBody>
          <a:bodyPr/>
          <a:lstStyle/>
          <a:p>
            <a:r>
              <a:rPr lang="en-US" dirty="0"/>
              <a:t>Tricky Indicators! </a:t>
            </a:r>
            <a:br>
              <a:rPr lang="en-US" dirty="0"/>
            </a:br>
            <a:r>
              <a:rPr lang="en-US" dirty="0"/>
              <a:t>     </a:t>
            </a:r>
            <a:r>
              <a:rPr lang="en-US" sz="3200" dirty="0"/>
              <a:t>EG.3-10, -11, -12 </a:t>
            </a:r>
            <a:r>
              <a:rPr lang="mr-IN" sz="3200" dirty="0"/>
              <a:t>–</a:t>
            </a:r>
            <a:r>
              <a:rPr lang="en-US" sz="3200" dirty="0"/>
              <a:t> Yield at IM-level</a:t>
            </a:r>
            <a:endParaRPr lang="en-US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7784" y="2743200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4050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" y="2456347"/>
            <a:ext cx="59436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000" dirty="0"/>
              <a:t>Complicated because we:</a:t>
            </a:r>
          </a:p>
          <a:p>
            <a:pPr marL="800100" lvl="1" indent="-342900">
              <a:spcAft>
                <a:spcPts val="1200"/>
              </a:spcAft>
              <a:buFont typeface="Wingdings" charset="2"/>
              <a:buChar char="ü"/>
            </a:pPr>
            <a:r>
              <a:rPr lang="en-US" sz="2000" dirty="0"/>
              <a:t>Are collecting yield of many different commodities (e.g. bananas vs. cattle!)</a:t>
            </a:r>
          </a:p>
          <a:p>
            <a:pPr marL="800100" lvl="1" indent="-342900">
              <a:spcAft>
                <a:spcPts val="1200"/>
              </a:spcAft>
              <a:buFont typeface="Wingdings" charset="2"/>
              <a:buChar char="ü"/>
            </a:pPr>
            <a:r>
              <a:rPr lang="en-US" sz="2000" dirty="0"/>
              <a:t>Need to disaggregate by farm size vs. production system; and </a:t>
            </a:r>
          </a:p>
          <a:p>
            <a:pPr marL="800100" lvl="1" indent="-342900">
              <a:spcAft>
                <a:spcPts val="1200"/>
              </a:spcAft>
              <a:buFont typeface="Wingdings" charset="2"/>
              <a:buChar char="ü"/>
            </a:pPr>
            <a:r>
              <a:rPr lang="en-US" sz="2000" dirty="0"/>
              <a:t>Need to use different default units for each commodity group.  </a:t>
            </a:r>
            <a:r>
              <a:rPr lang="en-US" sz="2000" i="1" dirty="0"/>
              <a:t>[Note that “default units” refer to preferred </a:t>
            </a:r>
            <a:r>
              <a:rPr lang="en-US" sz="2000" i="1" dirty="0" err="1"/>
              <a:t>UoM</a:t>
            </a:r>
            <a:r>
              <a:rPr lang="en-US" sz="2000" i="1" dirty="0"/>
              <a:t> for TP and the required </a:t>
            </a:r>
            <a:r>
              <a:rPr lang="en-US" sz="2000" i="1" dirty="0" err="1"/>
              <a:t>UoM</a:t>
            </a:r>
            <a:r>
              <a:rPr lang="en-US" sz="2000" i="1" dirty="0"/>
              <a:t> for UP as listed in PIRS.</a:t>
            </a:r>
            <a:r>
              <a:rPr lang="en-US" sz="2000" dirty="0"/>
              <a:t>] 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000" b="1" i="1" u="sng" dirty="0"/>
              <a:t>Solution</a:t>
            </a:r>
            <a:r>
              <a:rPr lang="en-US" sz="2000" dirty="0"/>
              <a:t> --&gt;&gt;  Make yield “sub-indicators” for each group of commodities (eight total)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447800"/>
          </a:xfrm>
        </p:spPr>
        <p:txBody>
          <a:bodyPr/>
          <a:lstStyle/>
          <a:p>
            <a:r>
              <a:rPr lang="en-US" dirty="0"/>
              <a:t>Tricky Indicators! </a:t>
            </a:r>
            <a:br>
              <a:rPr lang="en-US" dirty="0"/>
            </a:br>
            <a:r>
              <a:rPr lang="en-US" dirty="0"/>
              <a:t>     </a:t>
            </a:r>
            <a:r>
              <a:rPr lang="en-US" sz="3200" dirty="0"/>
              <a:t>EG.3-10, -11, -12 Yield at IM-level</a:t>
            </a:r>
            <a:endParaRPr lang="en-US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2667000"/>
            <a:ext cx="2895600" cy="347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56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610600" cy="838200"/>
          </a:xfrm>
        </p:spPr>
        <p:txBody>
          <a:bodyPr/>
          <a:lstStyle/>
          <a:p>
            <a:r>
              <a:rPr lang="en-US" dirty="0"/>
              <a:t>FTFMS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8686800" cy="2057400"/>
          </a:xfrm>
        </p:spPr>
        <p:txBody>
          <a:bodyPr>
            <a:noAutofit/>
          </a:bodyPr>
          <a:lstStyle/>
          <a:p>
            <a:pPr lvl="0"/>
            <a:r>
              <a:rPr lang="en-US" sz="2200" dirty="0"/>
              <a:t>Feed the Future Monitoring System (FTFMS)</a:t>
            </a:r>
          </a:p>
          <a:p>
            <a:pPr lvl="0"/>
            <a:r>
              <a:rPr lang="en-US" sz="2200" dirty="0"/>
              <a:t>Initiative with 11 USG Agencies [6 reporting into FTFMS]</a:t>
            </a:r>
          </a:p>
          <a:p>
            <a:pPr lvl="0"/>
            <a:r>
              <a:rPr lang="en-US" sz="2200" dirty="0"/>
              <a:t>For USAID, our work with EG.3 Ag funds or HL.9 Nutrition funds counts as FTF; Other USG Agencies decide what’s appropriate</a:t>
            </a:r>
          </a:p>
          <a:p>
            <a:r>
              <a:rPr lang="en-US" sz="2200" dirty="0"/>
              <a:t>Annual reporting by Partners, Offices, Country Posts, Missions</a:t>
            </a:r>
          </a:p>
          <a:p>
            <a:r>
              <a:rPr lang="en-US" sz="2200" dirty="0"/>
              <a:t>Contains over 2500 Activities; ~600-700 active/</a:t>
            </a:r>
            <a:r>
              <a:rPr lang="en-US" sz="2200" dirty="0" err="1"/>
              <a:t>yr</a:t>
            </a:r>
            <a:endParaRPr lang="en-US" sz="2200" dirty="0"/>
          </a:p>
          <a:p>
            <a:r>
              <a:rPr lang="en-US" sz="2200" dirty="0"/>
              <a:t>Has over 1000 users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624636"/>
            <a:ext cx="7620000" cy="208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289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7200" y="1828800"/>
            <a:ext cx="838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0"/>
              </a:spcAft>
              <a:buAutoNum type="arabicParenBoth"/>
            </a:pPr>
            <a:r>
              <a:rPr lang="en-US" sz="240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Crops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: </a:t>
            </a:r>
            <a:r>
              <a:rPr lang="en-US" sz="2400" b="1" dirty="0">
                <a:solidFill>
                  <a:srgbClr val="0000FF"/>
                </a:solidFill>
                <a:latin typeface="Arial"/>
                <a:ea typeface="Arial"/>
                <a:cs typeface="Arial"/>
              </a:rPr>
              <a:t>metric tons / hectare</a:t>
            </a:r>
          </a:p>
          <a:p>
            <a:pPr>
              <a:spcAft>
                <a:spcPts val="0"/>
              </a:spcAft>
            </a:pPr>
            <a:endParaRPr lang="en-US" sz="2400" b="1" dirty="0">
              <a:solidFill>
                <a:srgbClr val="0000FF"/>
              </a:solidFill>
              <a:latin typeface="Arial"/>
              <a:ea typeface="Arial"/>
              <a:cs typeface="Arial"/>
            </a:endParaRPr>
          </a:p>
          <a:p>
            <a:pPr marL="800100" lvl="1" indent="-342900">
              <a:spcAft>
                <a:spcPts val="0"/>
              </a:spcAft>
              <a:buFont typeface="Wingdings" charset="2"/>
              <a:buChar char="ü"/>
            </a:pP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disaggregated by </a:t>
            </a:r>
            <a:r>
              <a:rPr lang="en-US" sz="2400" dirty="0">
                <a:solidFill>
                  <a:srgbClr val="DD0806"/>
                </a:solidFill>
                <a:latin typeface="Arial"/>
                <a:ea typeface="Arial"/>
                <a:cs typeface="Arial"/>
              </a:rPr>
              <a:t>farm size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(smallholder vs. non-smallholder producer), then sex and age category</a:t>
            </a:r>
          </a:p>
          <a:p>
            <a:pPr>
              <a:spcAft>
                <a:spcPts val="0"/>
              </a:spcAft>
            </a:pPr>
            <a:endParaRPr lang="en-US" sz="240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  </a:t>
            </a:r>
            <a:endParaRPr lang="en-US" sz="2400" b="1" dirty="0">
              <a:solidFill>
                <a:srgbClr val="0000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838200"/>
          </a:xfrm>
        </p:spPr>
        <p:txBody>
          <a:bodyPr/>
          <a:lstStyle/>
          <a:p>
            <a:r>
              <a:rPr lang="en-US" dirty="0"/>
              <a:t>Tricky Indicators! </a:t>
            </a:r>
            <a:r>
              <a:rPr lang="en-US" sz="3200" dirty="0"/>
              <a:t>EG.3-10, -11, -12</a:t>
            </a:r>
            <a:endParaRPr lang="en-US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3505200"/>
            <a:ext cx="64008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29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7200" y="2111276"/>
            <a:ext cx="4191000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  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(2)  Pond aquaculture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: </a:t>
            </a:r>
            <a:r>
              <a:rPr lang="en-US" sz="2400" b="1" dirty="0">
                <a:solidFill>
                  <a:srgbClr val="0000FF"/>
                </a:solidFill>
                <a:latin typeface="Arial"/>
                <a:ea typeface="Arial"/>
                <a:cs typeface="Arial"/>
              </a:rPr>
              <a:t>KGs / hectare of surface area;</a:t>
            </a:r>
          </a:p>
          <a:p>
            <a:endParaRPr lang="en-US" sz="240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  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(3)  Cage aquaculture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: </a:t>
            </a:r>
            <a:r>
              <a:rPr lang="en-US" sz="2400" b="1" dirty="0">
                <a:solidFill>
                  <a:srgbClr val="0000FF"/>
                </a:solidFill>
                <a:latin typeface="Arial"/>
                <a:ea typeface="Arial"/>
                <a:cs typeface="Arial"/>
              </a:rPr>
              <a:t>KGs/ cubic meter of cage</a:t>
            </a:r>
          </a:p>
          <a:p>
            <a:endParaRPr lang="en-US" sz="2400" b="1" dirty="0">
              <a:solidFill>
                <a:srgbClr val="0000FF"/>
              </a:solidFill>
              <a:latin typeface="Arial"/>
              <a:ea typeface="Arial"/>
              <a:cs typeface="Arial"/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These two have</a:t>
            </a:r>
            <a:r>
              <a:rPr lang="en-US" sz="2400" dirty="0">
                <a:solidFill>
                  <a:srgbClr val="DD0806"/>
                </a:solidFill>
                <a:latin typeface="Arial"/>
                <a:ea typeface="Arial"/>
                <a:cs typeface="Arial"/>
              </a:rPr>
              <a:t> no farm size disaggregate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, but still disaggregated by sex and age category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447800"/>
          </a:xfrm>
        </p:spPr>
        <p:txBody>
          <a:bodyPr/>
          <a:lstStyle/>
          <a:p>
            <a:r>
              <a:rPr lang="en-US" dirty="0"/>
              <a:t>Tricky Indicators! </a:t>
            </a:r>
            <a:r>
              <a:rPr lang="en-US" sz="3200" dirty="0"/>
              <a:t>EG.3-10, -11, -12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2057400"/>
            <a:ext cx="40386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625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2470" y="5562600"/>
            <a:ext cx="880153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sz="22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These three disaggregated by </a:t>
            </a:r>
            <a:r>
              <a:rPr lang="en-US" sz="2200" dirty="0">
                <a:solidFill>
                  <a:srgbClr val="DD0806"/>
                </a:solidFill>
                <a:latin typeface="Arial"/>
                <a:ea typeface="Arial"/>
                <a:cs typeface="Arial"/>
              </a:rPr>
              <a:t>production system</a:t>
            </a:r>
            <a:r>
              <a:rPr lang="en-US" sz="22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(Rangeland, Rural mixed livestock-crop, Urban/</a:t>
            </a:r>
            <a:r>
              <a:rPr lang="en-US" sz="22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peri</a:t>
            </a:r>
            <a:r>
              <a:rPr lang="en-US" sz="22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-urban, and Intensive, commercial), then sex and age category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447800"/>
          </a:xfrm>
        </p:spPr>
        <p:txBody>
          <a:bodyPr/>
          <a:lstStyle/>
          <a:p>
            <a:r>
              <a:rPr lang="en-US" dirty="0"/>
              <a:t>Tricky Indicators! </a:t>
            </a:r>
            <a:r>
              <a:rPr lang="en-US" sz="3200" dirty="0"/>
              <a:t>EG.3-10, -11, -12</a:t>
            </a:r>
            <a:endParaRPr lang="en-US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3600" y="2286000"/>
            <a:ext cx="2907673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28600" y="2057400"/>
            <a:ext cx="563880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 </a:t>
            </a:r>
            <a:r>
              <a:rPr lang="en-US" sz="220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(4)  Dairy</a:t>
            </a:r>
            <a:r>
              <a:rPr lang="en-US" sz="22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: </a:t>
            </a:r>
            <a:r>
              <a:rPr lang="en-US" sz="2000" b="1" dirty="0">
                <a:solidFill>
                  <a:srgbClr val="0000FF"/>
                </a:solidFill>
                <a:latin typeface="Arial"/>
                <a:ea typeface="Arial"/>
                <a:cs typeface="Arial"/>
              </a:rPr>
              <a:t>liters of milk / max number of producing animals during the reporting year</a:t>
            </a:r>
          </a:p>
          <a:p>
            <a:endParaRPr lang="en-US" sz="220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r>
              <a:rPr lang="en-US" sz="22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 </a:t>
            </a:r>
            <a:r>
              <a:rPr lang="en-US" sz="220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(5)  Eggs</a:t>
            </a:r>
            <a:r>
              <a:rPr lang="en-US" sz="22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: </a:t>
            </a:r>
            <a:r>
              <a:rPr lang="en-US" sz="2000" b="1" dirty="0">
                <a:solidFill>
                  <a:srgbClr val="0000FF"/>
                </a:solidFill>
                <a:latin typeface="Arial"/>
                <a:ea typeface="Arial"/>
                <a:cs typeface="Arial"/>
              </a:rPr>
              <a:t>number of eggs / max number of producing hens during the reporting year</a:t>
            </a:r>
            <a:endParaRPr lang="en-US" sz="2200" b="1" dirty="0">
              <a:solidFill>
                <a:srgbClr val="0000FF"/>
              </a:solidFill>
              <a:latin typeface="Arial"/>
              <a:ea typeface="Arial"/>
              <a:cs typeface="Arial"/>
            </a:endParaRPr>
          </a:p>
          <a:p>
            <a:endParaRPr lang="en-US" sz="220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r>
              <a:rPr lang="en-US" sz="22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20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 (6)  Livestock</a:t>
            </a:r>
            <a:r>
              <a:rPr lang="en-US" sz="22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: </a:t>
            </a:r>
            <a:r>
              <a:rPr lang="en-US" sz="2000" b="1" dirty="0">
                <a:solidFill>
                  <a:srgbClr val="0000FF"/>
                </a:solidFill>
                <a:latin typeface="Arial"/>
                <a:ea typeface="Arial"/>
                <a:cs typeface="Arial"/>
              </a:rPr>
              <a:t>weight in KGs of </a:t>
            </a:r>
            <a:r>
              <a:rPr lang="en-US" sz="2000" b="1" dirty="0" err="1">
                <a:solidFill>
                  <a:srgbClr val="0000FF"/>
                </a:solidFill>
                <a:latin typeface="Arial"/>
                <a:ea typeface="Arial"/>
                <a:cs typeface="Arial"/>
              </a:rPr>
              <a:t>offtake</a:t>
            </a:r>
            <a:r>
              <a:rPr lang="en-US" sz="2000" b="1" dirty="0">
                <a:solidFill>
                  <a:srgbClr val="0000FF"/>
                </a:solidFill>
                <a:latin typeface="Arial"/>
                <a:ea typeface="Arial"/>
                <a:cs typeface="Arial"/>
              </a:rPr>
              <a:t> (entire animal(s)) / max number in herd / flock / other group during the reporting year</a:t>
            </a:r>
          </a:p>
        </p:txBody>
      </p:sp>
    </p:spTree>
    <p:extLst>
      <p:ext uri="{BB962C8B-B14F-4D97-AF65-F5344CB8AC3E}">
        <p14:creationId xmlns:p14="http://schemas.microsoft.com/office/powerpoint/2010/main" val="11569625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1828800"/>
            <a:ext cx="86868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If you can't enter data using the default units listed, choose one of these two instead:</a:t>
            </a:r>
          </a:p>
          <a:p>
            <a:endParaRPr lang="en-US" sz="160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r>
              <a:rPr lang="en-US" sz="19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 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(7)  </a:t>
            </a:r>
            <a:r>
              <a:rPr lang="en-US" sz="19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"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Other Yield </a:t>
            </a:r>
            <a:r>
              <a:rPr lang="mr-IN" sz="19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–</a:t>
            </a:r>
            <a:r>
              <a:rPr lang="en-US" sz="19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900" i="1" dirty="0">
                <a:solidFill>
                  <a:srgbClr val="0000FF"/>
                </a:solidFill>
                <a:latin typeface="Arial"/>
                <a:ea typeface="Arial"/>
                <a:cs typeface="Arial"/>
              </a:rPr>
              <a:t>you choose units</a:t>
            </a:r>
            <a:r>
              <a:rPr lang="en-US" sz="19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mr-IN" sz="19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–</a:t>
            </a:r>
            <a:r>
              <a:rPr lang="en-US" sz="19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disaggregated by</a:t>
            </a:r>
            <a:r>
              <a:rPr lang="en-US" sz="1900" dirty="0">
                <a:solidFill>
                  <a:srgbClr val="DD0806"/>
                </a:solidFill>
                <a:latin typeface="Arial"/>
                <a:ea typeface="Arial"/>
                <a:cs typeface="Arial"/>
              </a:rPr>
              <a:t> farm size</a:t>
            </a:r>
            <a:r>
              <a:rPr lang="en-US" sz="19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” [Crops]</a:t>
            </a:r>
          </a:p>
          <a:p>
            <a:endParaRPr lang="en-US" sz="190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r>
              <a:rPr lang="en-US" sz="19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 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(8)  "Other Yield </a:t>
            </a:r>
            <a:r>
              <a:rPr lang="mr-IN" sz="19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–</a:t>
            </a:r>
            <a:r>
              <a:rPr lang="en-US" sz="19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900" i="1" dirty="0">
                <a:solidFill>
                  <a:srgbClr val="0000FF"/>
                </a:solidFill>
                <a:latin typeface="Arial"/>
                <a:ea typeface="Arial"/>
                <a:cs typeface="Arial"/>
              </a:rPr>
              <a:t>you choose units </a:t>
            </a:r>
            <a:r>
              <a:rPr lang="mr-IN" sz="19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–</a:t>
            </a:r>
            <a:r>
              <a:rPr lang="en-US" sz="19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disaggregated by</a:t>
            </a:r>
            <a:r>
              <a:rPr lang="en-US" sz="1900" dirty="0">
                <a:solidFill>
                  <a:srgbClr val="DD0806"/>
                </a:solidFill>
                <a:latin typeface="Arial"/>
                <a:ea typeface="Arial"/>
                <a:cs typeface="Arial"/>
              </a:rPr>
              <a:t> production system</a:t>
            </a:r>
            <a:r>
              <a:rPr lang="en-US" sz="1900" dirty="0">
                <a:latin typeface="Arial"/>
                <a:ea typeface="Arial"/>
                <a:cs typeface="Arial"/>
              </a:rPr>
              <a:t>” [Animals / Animal Products]</a:t>
            </a:r>
            <a:endParaRPr lang="en-US" sz="19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447800"/>
          </a:xfrm>
        </p:spPr>
        <p:txBody>
          <a:bodyPr/>
          <a:lstStyle/>
          <a:p>
            <a:r>
              <a:rPr lang="en-US" dirty="0"/>
              <a:t>Tricky Indicators! </a:t>
            </a:r>
            <a:r>
              <a:rPr lang="en-US" sz="3200" dirty="0"/>
              <a:t>EG.3-10, -11, -12</a:t>
            </a:r>
            <a:endParaRPr lang="en-US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4267200"/>
            <a:ext cx="6781800" cy="241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625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1143000"/>
            <a:ext cx="5867400" cy="353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80983">
            <a:off x="3509401" y="3575315"/>
            <a:ext cx="5293354" cy="2298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04646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1752600"/>
            <a:ext cx="876300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dirty="0"/>
              <a:t>Steps for data entry:</a:t>
            </a:r>
          </a:p>
          <a:p>
            <a:pPr>
              <a:spcAft>
                <a:spcPts val="0"/>
              </a:spcAft>
            </a:pPr>
            <a:endParaRPr lang="en-US" sz="1400" dirty="0"/>
          </a:p>
          <a:p>
            <a:pPr marL="342900" indent="-342900">
              <a:spcAft>
                <a:spcPts val="0"/>
              </a:spcAft>
              <a:buFont typeface="Wingdings" charset="2"/>
              <a:buChar char="ü"/>
            </a:pPr>
            <a:r>
              <a:rPr lang="en-US" sz="2000" dirty="0"/>
              <a:t>(1)  Choose commodity(</a:t>
            </a:r>
            <a:r>
              <a:rPr lang="en-US" sz="2000" dirty="0" err="1"/>
              <a:t>ies</a:t>
            </a:r>
            <a:r>
              <a:rPr lang="en-US" sz="2000" dirty="0"/>
              <a:t>) on “Select Indicators &amp; Commodities” screen</a:t>
            </a:r>
          </a:p>
          <a:p>
            <a:pPr>
              <a:spcAft>
                <a:spcPts val="0"/>
              </a:spcAft>
            </a:pPr>
            <a:endParaRPr lang="en-US" sz="2000" dirty="0"/>
          </a:p>
          <a:p>
            <a:pPr marL="342900" indent="-342900">
              <a:spcAft>
                <a:spcPts val="0"/>
              </a:spcAft>
              <a:buFont typeface="Wingdings" charset="2"/>
              <a:buChar char="ü"/>
            </a:pPr>
            <a:r>
              <a:rPr lang="en-US" sz="2000" dirty="0"/>
              <a:t>(2)  Choose appropriate yield sub-indicator</a:t>
            </a:r>
          </a:p>
          <a:p>
            <a:pPr marL="1257300" lvl="2" indent="-342900">
              <a:spcAft>
                <a:spcPts val="0"/>
              </a:spcAft>
              <a:buFont typeface="Arial"/>
              <a:buChar char="•"/>
            </a:pPr>
            <a:r>
              <a:rPr lang="en-US" sz="1600" i="1" dirty="0"/>
              <a:t>Crops</a:t>
            </a:r>
          </a:p>
          <a:p>
            <a:pPr marL="1257300" lvl="2" indent="-342900">
              <a:spcAft>
                <a:spcPts val="0"/>
              </a:spcAft>
              <a:buFont typeface="Arial"/>
              <a:buChar char="•"/>
            </a:pPr>
            <a:r>
              <a:rPr lang="en-US" sz="1600" i="1" dirty="0"/>
              <a:t>Pond aquaculture</a:t>
            </a:r>
          </a:p>
          <a:p>
            <a:pPr marL="1257300" lvl="2" indent="-342900">
              <a:spcAft>
                <a:spcPts val="0"/>
              </a:spcAft>
              <a:buFont typeface="Arial"/>
              <a:buChar char="•"/>
            </a:pPr>
            <a:r>
              <a:rPr lang="en-US" sz="1600" i="1" dirty="0"/>
              <a:t>Cage aquaculture</a:t>
            </a:r>
          </a:p>
          <a:p>
            <a:pPr marL="1257300" lvl="2" indent="-342900">
              <a:spcAft>
                <a:spcPts val="0"/>
              </a:spcAft>
              <a:buFont typeface="Arial"/>
              <a:buChar char="•"/>
            </a:pPr>
            <a:r>
              <a:rPr lang="en-US" sz="1600" i="1" dirty="0"/>
              <a:t>Dairy</a:t>
            </a:r>
          </a:p>
          <a:p>
            <a:pPr marL="1257300" lvl="2" indent="-342900">
              <a:spcAft>
                <a:spcPts val="0"/>
              </a:spcAft>
              <a:buFont typeface="Arial"/>
              <a:buChar char="•"/>
            </a:pPr>
            <a:r>
              <a:rPr lang="en-US" sz="1600" i="1" dirty="0"/>
              <a:t>Eggs</a:t>
            </a:r>
          </a:p>
          <a:p>
            <a:pPr marL="1257300" lvl="2" indent="-342900">
              <a:spcAft>
                <a:spcPts val="0"/>
              </a:spcAft>
              <a:buFont typeface="Arial"/>
              <a:buChar char="•"/>
            </a:pPr>
            <a:r>
              <a:rPr lang="en-US" sz="1600" i="1" dirty="0"/>
              <a:t>Livestock</a:t>
            </a:r>
          </a:p>
          <a:p>
            <a:pPr marL="1257300" lvl="2" indent="-342900">
              <a:spcAft>
                <a:spcPts val="0"/>
              </a:spcAft>
              <a:buFont typeface="Arial"/>
              <a:buChar char="•"/>
            </a:pPr>
            <a:r>
              <a:rPr lang="en-US" sz="1600" i="1" dirty="0"/>
              <a:t>Other </a:t>
            </a:r>
            <a:r>
              <a:rPr lang="mr-IN" sz="1600" i="1" dirty="0"/>
              <a:t>–</a:t>
            </a:r>
            <a:r>
              <a:rPr lang="en-US" sz="1600" i="1" dirty="0"/>
              <a:t> by Farm Size [Crops]</a:t>
            </a:r>
          </a:p>
          <a:p>
            <a:pPr marL="1257300" lvl="2" indent="-342900">
              <a:spcAft>
                <a:spcPts val="0"/>
              </a:spcAft>
              <a:buFont typeface="Arial"/>
              <a:buChar char="•"/>
            </a:pPr>
            <a:r>
              <a:rPr lang="en-US" sz="1600" i="1" dirty="0"/>
              <a:t>Other </a:t>
            </a:r>
            <a:r>
              <a:rPr lang="mr-IN" sz="1600" i="1" dirty="0"/>
              <a:t>–</a:t>
            </a:r>
            <a:r>
              <a:rPr lang="en-US" sz="1600" i="1" dirty="0"/>
              <a:t> by Production System [Animals / Animal Products]</a:t>
            </a:r>
          </a:p>
          <a:p>
            <a:pPr lvl="2">
              <a:spcAft>
                <a:spcPts val="0"/>
              </a:spcAft>
            </a:pPr>
            <a:endParaRPr lang="en-US" sz="1600" i="1" dirty="0"/>
          </a:p>
          <a:p>
            <a:pPr marL="342900" indent="-342900">
              <a:spcAft>
                <a:spcPts val="0"/>
              </a:spcAft>
              <a:buFont typeface="Wingdings" charset="2"/>
              <a:buChar char="ü"/>
            </a:pPr>
            <a:r>
              <a:rPr lang="en-US" sz="2000" dirty="0"/>
              <a:t>(3)  Enter </a:t>
            </a:r>
            <a:r>
              <a:rPr lang="en-US" sz="2000" b="1" i="1" u="sng" dirty="0"/>
              <a:t>Number of Participants</a:t>
            </a:r>
            <a:r>
              <a:rPr lang="en-US" sz="2000" dirty="0"/>
              <a:t>, </a:t>
            </a:r>
            <a:r>
              <a:rPr lang="en-US" sz="2000" b="1" i="1" u="sng" dirty="0"/>
              <a:t>Total Production</a:t>
            </a:r>
            <a:r>
              <a:rPr lang="en-US" sz="2000" dirty="0"/>
              <a:t>, and </a:t>
            </a:r>
            <a:r>
              <a:rPr lang="en-US" sz="2000" b="1" i="1" u="sng" dirty="0"/>
              <a:t>Units of Production</a:t>
            </a:r>
            <a:r>
              <a:rPr lang="en-US" sz="2000" dirty="0"/>
              <a:t> --&gt;&gt; </a:t>
            </a:r>
            <a:r>
              <a:rPr lang="en-US" sz="2000" dirty="0">
                <a:solidFill>
                  <a:srgbClr val="0000FF"/>
                </a:solidFill>
              </a:rPr>
              <a:t>Each by Sex and Age Category!</a:t>
            </a:r>
          </a:p>
          <a:p>
            <a:pPr lvl="2">
              <a:spcAft>
                <a:spcPts val="0"/>
              </a:spcAft>
            </a:pPr>
            <a:endParaRPr lang="en-US" sz="2000" dirty="0"/>
          </a:p>
          <a:p>
            <a:pPr marL="342900" indent="-342900">
              <a:spcAft>
                <a:spcPts val="0"/>
              </a:spcAft>
              <a:buFont typeface="Wingdings" charset="2"/>
              <a:buChar char="ü"/>
            </a:pPr>
            <a:r>
              <a:rPr lang="en-US" sz="2000" dirty="0"/>
              <a:t>(4)  Check FTFMS automatically-calculated yield totals at top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838200"/>
          </a:xfrm>
        </p:spPr>
        <p:txBody>
          <a:bodyPr/>
          <a:lstStyle/>
          <a:p>
            <a:r>
              <a:rPr lang="en-US" dirty="0"/>
              <a:t>Tricky Indicators! </a:t>
            </a:r>
            <a:r>
              <a:rPr lang="en-US" sz="3200" dirty="0"/>
              <a:t>EG.3-10, -11, -12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021562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4820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90600"/>
            <a:ext cx="8839200" cy="685800"/>
          </a:xfrm>
        </p:spPr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924800" cy="4648200"/>
          </a:xfrm>
        </p:spPr>
        <p:txBody>
          <a:bodyPr>
            <a:noAutofit/>
          </a:bodyPr>
          <a:lstStyle/>
          <a:p>
            <a:pPr marL="400050"/>
            <a:r>
              <a:rPr lang="en-US" sz="2000" b="1" dirty="0"/>
              <a:t>KEY LINKS:</a:t>
            </a:r>
          </a:p>
          <a:p>
            <a:pPr marL="800100" lvl="1"/>
            <a:r>
              <a:rPr lang="en-US" sz="1600" dirty="0">
                <a:hlinkClick r:id="rId2"/>
              </a:rPr>
              <a:t>FTF Resources Page</a:t>
            </a:r>
            <a:r>
              <a:rPr lang="en-US" sz="1600" i="1" dirty="0">
                <a:hlinkClick r:id="rId2"/>
              </a:rPr>
              <a:t> (https://agrilinks.org/ftfms)</a:t>
            </a:r>
          </a:p>
          <a:p>
            <a:pPr marL="800100" lvl="1"/>
            <a:r>
              <a:rPr lang="en-US" sz="1600" dirty="0">
                <a:hlinkClick r:id="rId2"/>
              </a:rPr>
              <a:t>FTF Indicator Handbook </a:t>
            </a:r>
            <a:r>
              <a:rPr lang="en-US" sz="1600" dirty="0"/>
              <a:t> </a:t>
            </a:r>
            <a:r>
              <a:rPr lang="en-US" sz="1600" i="1" dirty="0">
                <a:solidFill>
                  <a:srgbClr val="FF0000"/>
                </a:solidFill>
              </a:rPr>
              <a:t>NEW!!  Published March 2018</a:t>
            </a:r>
          </a:p>
          <a:p>
            <a:pPr marL="800100" lvl="1"/>
            <a:r>
              <a:rPr lang="en-US" sz="1600" dirty="0">
                <a:hlinkClick r:id="rId3"/>
              </a:rPr>
              <a:t>FY18 FTFMS Webinar event page</a:t>
            </a:r>
            <a:r>
              <a:rPr lang="en-US" sz="1600" dirty="0"/>
              <a:t> </a:t>
            </a:r>
            <a:r>
              <a:rPr lang="en-US" sz="1600" i="1" dirty="0"/>
              <a:t>(recording will be posted here later)</a:t>
            </a:r>
          </a:p>
          <a:p>
            <a:pPr marL="800100" lvl="1"/>
            <a:r>
              <a:rPr lang="en-US" sz="1600" dirty="0">
                <a:hlinkClick r:id="rId4"/>
              </a:rPr>
              <a:t>MEL Toolbox</a:t>
            </a:r>
            <a:r>
              <a:rPr lang="en-US" sz="1600" dirty="0"/>
              <a:t> </a:t>
            </a:r>
            <a:r>
              <a:rPr lang="en-US" sz="1600" i="1" dirty="0"/>
              <a:t>(multiple resources!)</a:t>
            </a:r>
            <a:endParaRPr lang="en-US" sz="1600" dirty="0"/>
          </a:p>
          <a:p>
            <a:pPr marL="800100" lvl="1"/>
            <a:r>
              <a:rPr lang="en-US" sz="1600" dirty="0">
                <a:hlinkClick r:id="rId5"/>
              </a:rPr>
              <a:t>FTFMS website</a:t>
            </a:r>
            <a:r>
              <a:rPr lang="en-US" sz="1600" dirty="0"/>
              <a:t> / </a:t>
            </a:r>
            <a:r>
              <a:rPr lang="en-US" sz="1600" dirty="0">
                <a:hlinkClick r:id="rId6"/>
              </a:rPr>
              <a:t>FTFMS Training website</a:t>
            </a:r>
            <a:endParaRPr lang="en-US" sz="1600" dirty="0"/>
          </a:p>
          <a:p>
            <a:pPr marL="514350" lvl="1" indent="0">
              <a:buNone/>
            </a:pPr>
            <a:endParaRPr lang="en-US" sz="1200" dirty="0"/>
          </a:p>
          <a:p>
            <a:r>
              <a:rPr lang="en-US" sz="2000" b="1" dirty="0"/>
              <a:t>NEED HELP or an FTFMS ACCOUNT?</a:t>
            </a:r>
            <a:r>
              <a:rPr lang="en-US" sz="2000" dirty="0"/>
              <a:t>  </a:t>
            </a:r>
          </a:p>
          <a:p>
            <a:pPr lvl="1"/>
            <a:r>
              <a:rPr lang="en-US" sz="1600" dirty="0"/>
              <a:t>Contact the </a:t>
            </a:r>
            <a:r>
              <a:rPr lang="en-US" sz="1600" dirty="0" err="1"/>
              <a:t>HelpDesk</a:t>
            </a:r>
            <a:r>
              <a:rPr lang="en-US" sz="1600" dirty="0"/>
              <a:t> at </a:t>
            </a:r>
            <a:r>
              <a:rPr lang="en-US" sz="1600" dirty="0">
                <a:hlinkClick r:id="rId7"/>
              </a:rPr>
              <a:t>support@ftfms.net</a:t>
            </a:r>
            <a:endParaRPr lang="en-US" sz="1600" dirty="0"/>
          </a:p>
          <a:p>
            <a:pPr lvl="1"/>
            <a:endParaRPr lang="en-US" sz="1200" dirty="0"/>
          </a:p>
          <a:p>
            <a:r>
              <a:rPr lang="en-US" sz="2000" b="1" dirty="0"/>
              <a:t>FORGOT YOUR PASSWORD?</a:t>
            </a:r>
            <a:r>
              <a:rPr lang="en-US" sz="2000" dirty="0"/>
              <a:t>  </a:t>
            </a:r>
          </a:p>
          <a:p>
            <a:pPr lvl="1"/>
            <a:r>
              <a:rPr lang="en-US" sz="1600" dirty="0"/>
              <a:t>Click "Forgot password" at the bottom left of the </a:t>
            </a:r>
            <a:r>
              <a:rPr lang="en-US" sz="1600" dirty="0">
                <a:hlinkClick r:id="rId8"/>
              </a:rPr>
              <a:t>FTFMS log in screen</a:t>
            </a:r>
            <a:endParaRPr lang="en-US" sz="1600" dirty="0"/>
          </a:p>
          <a:p>
            <a:pPr lvl="1"/>
            <a:endParaRPr lang="en-US" sz="1200" dirty="0"/>
          </a:p>
          <a:p>
            <a:r>
              <a:rPr lang="en-US" sz="2000" b="1" dirty="0"/>
              <a:t>NEED PRACTICE?</a:t>
            </a:r>
            <a:r>
              <a:rPr lang="en-US" sz="2000" dirty="0"/>
              <a:t>  </a:t>
            </a:r>
          </a:p>
          <a:p>
            <a:pPr lvl="1"/>
            <a:r>
              <a:rPr lang="en-US" sz="1600" dirty="0"/>
              <a:t>Visit the </a:t>
            </a:r>
            <a:r>
              <a:rPr lang="en-US" sz="1600" dirty="0">
                <a:hlinkClick r:id="rId6"/>
              </a:rPr>
              <a:t>FTFMS Training Site</a:t>
            </a:r>
            <a:r>
              <a:rPr lang="en-US" sz="1600" dirty="0"/>
              <a:t> (</a:t>
            </a:r>
            <a:r>
              <a:rPr lang="en-US" sz="1600" i="1" dirty="0"/>
              <a:t>just add "TRN_" before username; same pw)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462938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Content Placeholder 2">
            <a:extLst>
              <a:ext uri="{FF2B5EF4-FFF2-40B4-BE49-F238E27FC236}">
                <a16:creationId xmlns:a16="http://schemas.microsoft.com/office/drawing/2014/main" id="{89055B62-4965-4CBD-973E-984A70BAB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905000"/>
            <a:ext cx="8160752" cy="4495800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  <a:spcAft>
                <a:spcPts val="1500"/>
              </a:spcAft>
            </a:pPr>
            <a:r>
              <a:rPr lang="en-US" altLang="en-US" sz="2000" u="sng" dirty="0">
                <a:hlinkClick r:id="rId3"/>
              </a:rPr>
              <a:t>Intro to the MEL System</a:t>
            </a:r>
            <a:endParaRPr lang="en-US" altLang="en-US" sz="2000" u="sng" dirty="0"/>
          </a:p>
          <a:p>
            <a:pPr>
              <a:spcBef>
                <a:spcPts val="0"/>
              </a:spcBef>
              <a:spcAft>
                <a:spcPts val="1500"/>
              </a:spcAft>
            </a:pPr>
            <a:r>
              <a:rPr lang="en-US" altLang="en-US" sz="2000" u="sng" dirty="0">
                <a:hlinkClick r:id="rId4"/>
              </a:rPr>
              <a:t>Standard Indicator Overview</a:t>
            </a:r>
            <a:r>
              <a:rPr lang="en-US" altLang="en-US" sz="2000" dirty="0"/>
              <a:t> </a:t>
            </a:r>
          </a:p>
          <a:p>
            <a:pPr>
              <a:spcBef>
                <a:spcPts val="0"/>
              </a:spcBef>
              <a:spcAft>
                <a:spcPts val="1500"/>
              </a:spcAft>
            </a:pPr>
            <a:r>
              <a:rPr lang="en-US" altLang="en-US" sz="2000" dirty="0">
                <a:hlinkClick r:id="rId5"/>
              </a:rPr>
              <a:t>New Indicators: Application of improved practices and technologies</a:t>
            </a:r>
            <a:r>
              <a:rPr lang="en-US" altLang="en-US" sz="2000" dirty="0"/>
              <a:t> </a:t>
            </a:r>
          </a:p>
          <a:p>
            <a:pPr>
              <a:spcBef>
                <a:spcPts val="0"/>
              </a:spcBef>
              <a:spcAft>
                <a:spcPts val="1500"/>
              </a:spcAft>
            </a:pPr>
            <a:r>
              <a:rPr lang="en-US" altLang="en-US" sz="2000" dirty="0">
                <a:hlinkClick r:id="rId6"/>
              </a:rPr>
              <a:t>New Indicators: Sales, finance, and investment</a:t>
            </a:r>
            <a:endParaRPr lang="en-US" altLang="en-US" sz="2000" dirty="0"/>
          </a:p>
          <a:p>
            <a:pPr>
              <a:spcBef>
                <a:spcPts val="0"/>
              </a:spcBef>
              <a:spcAft>
                <a:spcPts val="1500"/>
              </a:spcAft>
            </a:pPr>
            <a:r>
              <a:rPr lang="en-US" altLang="en-US" sz="2000" b="1" dirty="0">
                <a:hlinkClick r:id="rId7"/>
              </a:rPr>
              <a:t>FY18 FTFMS Reporting</a:t>
            </a:r>
            <a:r>
              <a:rPr lang="en-US" altLang="en-US" sz="2000" b="1" dirty="0"/>
              <a:t> </a:t>
            </a:r>
            <a:r>
              <a:rPr lang="en-US" altLang="en-US" sz="2000" dirty="0"/>
              <a:t>(today!)</a:t>
            </a:r>
          </a:p>
          <a:p>
            <a:pPr lvl="1">
              <a:spcBef>
                <a:spcPts val="0"/>
              </a:spcBef>
              <a:spcAft>
                <a:spcPts val="1500"/>
              </a:spcAft>
            </a:pPr>
            <a:r>
              <a:rPr lang="en-US" altLang="en-US" sz="1600" dirty="0">
                <a:hlinkClick r:id="rId8"/>
              </a:rPr>
              <a:t>Geocoding feature in FTFMS </a:t>
            </a:r>
            <a:r>
              <a:rPr lang="en-US" altLang="en-US" sz="1600" dirty="0"/>
              <a:t>(pre-recorded mini-webinar)</a:t>
            </a:r>
          </a:p>
          <a:p>
            <a:pPr>
              <a:spcBef>
                <a:spcPts val="0"/>
              </a:spcBef>
              <a:spcAft>
                <a:spcPts val="1500"/>
              </a:spcAft>
            </a:pPr>
            <a:r>
              <a:rPr lang="en-US" altLang="en-US" sz="2000" dirty="0">
                <a:hlinkClick r:id="rId9"/>
              </a:rPr>
              <a:t>Nutrition, Sanitation &amp; Hygiene Indicators </a:t>
            </a:r>
            <a:r>
              <a:rPr lang="en-US" altLang="en-US" sz="2000" dirty="0"/>
              <a:t>(Oct 11)</a:t>
            </a:r>
          </a:p>
          <a:p>
            <a:pPr>
              <a:spcBef>
                <a:spcPts val="0"/>
              </a:spcBef>
              <a:spcAft>
                <a:spcPts val="1500"/>
              </a:spcAft>
            </a:pPr>
            <a:r>
              <a:rPr lang="en-US" altLang="en-US" sz="2000" dirty="0">
                <a:hlinkClick r:id="rId10"/>
              </a:rPr>
              <a:t>New Indicators: Gender </a:t>
            </a:r>
            <a:r>
              <a:rPr lang="en-US" altLang="en-US" sz="2000" dirty="0"/>
              <a:t>(Oct 17)</a:t>
            </a:r>
          </a:p>
          <a:p>
            <a:pPr>
              <a:spcBef>
                <a:spcPts val="0"/>
              </a:spcBef>
              <a:spcAft>
                <a:spcPts val="1500"/>
              </a:spcAft>
            </a:pPr>
            <a:r>
              <a:rPr lang="en-US" altLang="en-US" sz="2000" dirty="0">
                <a:hlinkClick r:id="rId11"/>
              </a:rPr>
              <a:t>Reporting on Policy Change</a:t>
            </a:r>
            <a:r>
              <a:rPr lang="en-US" altLang="en-US" sz="2000" dirty="0"/>
              <a:t> (Oct 30)</a:t>
            </a:r>
          </a:p>
          <a:p>
            <a:pPr>
              <a:spcBef>
                <a:spcPts val="0"/>
              </a:spcBef>
              <a:spcAft>
                <a:spcPts val="1500"/>
              </a:spcAft>
            </a:pPr>
            <a:r>
              <a:rPr lang="en-US" altLang="en-US" sz="2000" dirty="0"/>
              <a:t>New Indicators: Yield and </a:t>
            </a:r>
            <a:r>
              <a:rPr lang="en-US" altLang="en-US" sz="2000" dirty="0" err="1"/>
              <a:t>agroecological</a:t>
            </a:r>
            <a:endParaRPr lang="en-US" altLang="en-US" sz="2000" dirty="0"/>
          </a:p>
          <a:p>
            <a:pPr>
              <a:spcBef>
                <a:spcPts val="0"/>
              </a:spcBef>
              <a:spcAft>
                <a:spcPts val="1500"/>
              </a:spcAft>
            </a:pPr>
            <a:r>
              <a:rPr lang="en-US" altLang="en-US" sz="2000" dirty="0"/>
              <a:t>Feed the Future Learning Agenda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4724400"/>
            <a:ext cx="3156953" cy="17757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80998" y="1219200"/>
            <a:ext cx="8414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Feed the Future MEL Webinar Series</a:t>
            </a:r>
          </a:p>
        </p:txBody>
      </p:sp>
    </p:spTree>
    <p:extLst>
      <p:ext uri="{BB962C8B-B14F-4D97-AF65-F5344CB8AC3E}">
        <p14:creationId xmlns:p14="http://schemas.microsoft.com/office/powerpoint/2010/main" val="4955211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later?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4221163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800" dirty="0"/>
              <a:t>System or account questions? = 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2400" dirty="0" err="1"/>
              <a:t>Support@ftfms.net</a:t>
            </a:r>
            <a:r>
              <a:rPr lang="en-US" sz="2400" dirty="0"/>
              <a:t> (it’s Mike at our Help Desk!)</a:t>
            </a:r>
          </a:p>
          <a:p>
            <a:pPr marL="457200" lvl="1" indent="0">
              <a:spcBef>
                <a:spcPts val="0"/>
              </a:spcBef>
              <a:spcAft>
                <a:spcPts val="1800"/>
              </a:spcAft>
              <a:buNone/>
            </a:pPr>
            <a:endParaRPr lang="en-US" sz="2400" dirty="0"/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800" dirty="0"/>
              <a:t>Technical or indicator questions? = 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2200" dirty="0">
                <a:solidFill>
                  <a:srgbClr val="0000FF"/>
                </a:solidFill>
              </a:rPr>
              <a:t>If you’re an IP </a:t>
            </a:r>
            <a:r>
              <a:rPr lang="en-US" sz="2200" dirty="0"/>
              <a:t>--&gt; contact your Mission or USAID POC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2200" dirty="0">
                <a:solidFill>
                  <a:srgbClr val="0000FF"/>
                </a:solidFill>
              </a:rPr>
              <a:t>If you’re a USAID Mission </a:t>
            </a:r>
            <a:r>
              <a:rPr lang="en-US" sz="2200" dirty="0"/>
              <a:t>--&gt; contact your BFS MEL TA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2200" dirty="0">
                <a:solidFill>
                  <a:srgbClr val="0000FF"/>
                </a:solidFill>
              </a:rPr>
              <a:t>If you’re in the Interagency </a:t>
            </a:r>
            <a:r>
              <a:rPr lang="en-US" sz="2200" dirty="0"/>
              <a:t>--&gt; contact Katie West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0473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610600" cy="838200"/>
          </a:xfrm>
        </p:spPr>
        <p:txBody>
          <a:bodyPr/>
          <a:lstStyle/>
          <a:p>
            <a:r>
              <a:rPr lang="en-US" dirty="0"/>
              <a:t>FTFMS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1905000"/>
            <a:ext cx="5029200" cy="47244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Data aggregated &amp; used for: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200" dirty="0"/>
              <a:t>Producing the </a:t>
            </a:r>
            <a:r>
              <a:rPr lang="en-US" sz="2200" dirty="0">
                <a:hlinkClick r:id="rId2"/>
              </a:rPr>
              <a:t>Progress Report</a:t>
            </a:r>
            <a:endParaRPr lang="en-US" sz="2200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200" dirty="0"/>
              <a:t>Answering Congress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200" dirty="0"/>
              <a:t>Justifying budget requests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200" dirty="0"/>
              <a:t>Annual Performance Reviews @ Country Level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200" dirty="0"/>
              <a:t>Informing Front Office decisions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200" dirty="0"/>
              <a:t>Engaging with stakeholders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200" dirty="0"/>
              <a:t>Influencing policy and programming decisions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28425">
            <a:off x="463594" y="2684221"/>
            <a:ext cx="3589582" cy="277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43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14400" y="2895600"/>
            <a:ext cx="7315200" cy="1066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D57615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MS PGothic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</a:defRPr>
            </a:lvl9pPr>
          </a:lstStyle>
          <a:p>
            <a:pPr algn="ctr"/>
            <a:r>
              <a:rPr lang="en-US" sz="8000" dirty="0"/>
              <a:t>Q&amp;A</a:t>
            </a:r>
            <a:endParaRPr lang="en-US" sz="6600" i="1" dirty="0"/>
          </a:p>
        </p:txBody>
      </p:sp>
    </p:spTree>
    <p:extLst>
      <p:ext uri="{BB962C8B-B14F-4D97-AF65-F5344CB8AC3E}">
        <p14:creationId xmlns:p14="http://schemas.microsoft.com/office/powerpoint/2010/main" val="1138487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838200"/>
          </a:xfrm>
        </p:spPr>
        <p:txBody>
          <a:bodyPr/>
          <a:lstStyle/>
          <a:p>
            <a:pPr algn="ctr"/>
            <a:r>
              <a:rPr lang="en-US" dirty="0"/>
              <a:t>Basic Reporting </a:t>
            </a:r>
            <a:r>
              <a:rPr lang="en-US" dirty="0" err="1"/>
              <a:t>Req’s</a:t>
            </a:r>
            <a:r>
              <a:rPr lang="en-US" dirty="0"/>
              <a:t> FY18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110744"/>
              </p:ext>
            </p:extLst>
          </p:nvPr>
        </p:nvGraphicFramePr>
        <p:xfrm>
          <a:off x="304800" y="2362200"/>
          <a:ext cx="8534400" cy="40386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81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6358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/>
                          <a:cs typeface="Arial"/>
                        </a:rPr>
                        <a:t>USAID Implementing</a:t>
                      </a:r>
                      <a:r>
                        <a:rPr lang="en-US" sz="2000" baseline="0" dirty="0">
                          <a:latin typeface="Arial"/>
                          <a:cs typeface="Arial"/>
                        </a:rPr>
                        <a:t> Partner (IP)</a:t>
                      </a:r>
                      <a:endParaRPr lang="en-US" sz="2000" b="1" dirty="0">
                        <a:latin typeface="Arial"/>
                        <a:cs typeface="Arial"/>
                      </a:endParaRPr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/>
                          <a:cs typeface="Arial"/>
                        </a:rPr>
                        <a:t>USAID OU</a:t>
                      </a:r>
                      <a:endParaRPr lang="en-US" sz="2000" b="1" dirty="0">
                        <a:latin typeface="Arial"/>
                        <a:cs typeface="Arial"/>
                      </a:endParaRPr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/>
                          <a:cs typeface="Arial"/>
                        </a:rPr>
                        <a:t>Interagency</a:t>
                      </a:r>
                      <a:endParaRPr lang="en-US" sz="2000" b="1" dirty="0">
                        <a:latin typeface="Arial"/>
                        <a:cs typeface="Arial"/>
                      </a:endParaRPr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3017"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1200"/>
                        </a:spcAft>
                        <a:buFont typeface="Arial"/>
                        <a:buChar char="•"/>
                      </a:pPr>
                      <a:r>
                        <a:rPr lang="en-US" sz="1600" baseline="0" dirty="0">
                          <a:latin typeface="Arial"/>
                          <a:cs typeface="Arial"/>
                        </a:rPr>
                        <a:t>Enter indicator results &amp; targets for IM-level data</a:t>
                      </a:r>
                    </a:p>
                    <a:p>
                      <a:pPr marL="285750" indent="-285750" algn="l">
                        <a:spcAft>
                          <a:spcPts val="1200"/>
                        </a:spcAft>
                        <a:buFont typeface="Arial"/>
                        <a:buChar char="•"/>
                      </a:pPr>
                      <a:r>
                        <a:rPr lang="en-US" sz="1600" baseline="0" dirty="0">
                          <a:latin typeface="Arial"/>
                          <a:cs typeface="Arial"/>
                        </a:rPr>
                        <a:t>Review data for accuracy</a:t>
                      </a:r>
                    </a:p>
                    <a:p>
                      <a:pPr marL="285750" indent="-285750" algn="l">
                        <a:spcAft>
                          <a:spcPts val="1200"/>
                        </a:spcAft>
                        <a:buFont typeface="Arial"/>
                        <a:buChar char="•"/>
                      </a:pPr>
                      <a:r>
                        <a:rPr lang="en-US" sz="1600" baseline="0" dirty="0">
                          <a:latin typeface="Arial"/>
                          <a:cs typeface="Arial"/>
                        </a:rPr>
                        <a:t>Submit to OU</a:t>
                      </a:r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1200"/>
                        </a:spcAft>
                        <a:buFont typeface="Arial"/>
                        <a:buChar char="•"/>
                      </a:pPr>
                      <a:r>
                        <a:rPr lang="en-US" sz="1600" baseline="0" dirty="0">
                          <a:latin typeface="Arial"/>
                          <a:cs typeface="Arial"/>
                        </a:rPr>
                        <a:t>Enter indicator results &amp; targets for OU-level data</a:t>
                      </a:r>
                    </a:p>
                    <a:p>
                      <a:pPr marL="285750" indent="-285750" algn="l">
                        <a:spcAft>
                          <a:spcPts val="1200"/>
                        </a:spcAft>
                        <a:buFont typeface="Arial"/>
                        <a:buChar char="•"/>
                      </a:pPr>
                      <a:r>
                        <a:rPr lang="en-US" sz="1600" baseline="0" dirty="0">
                          <a:latin typeface="Arial"/>
                          <a:cs typeface="Arial"/>
                        </a:rPr>
                        <a:t>Review *both* OU and IM data for accuracy</a:t>
                      </a:r>
                    </a:p>
                    <a:p>
                      <a:pPr marL="285750" indent="-285750" algn="l">
                        <a:spcAft>
                          <a:spcPts val="1200"/>
                        </a:spcAft>
                        <a:buFont typeface="Arial"/>
                        <a:buChar char="•"/>
                      </a:pPr>
                      <a:r>
                        <a:rPr lang="en-US" sz="1600" baseline="0" dirty="0">
                          <a:latin typeface="Arial"/>
                          <a:cs typeface="Arial"/>
                        </a:rPr>
                        <a:t>Approve in FTFMS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1200"/>
                        </a:spcAft>
                        <a:buFont typeface="Arial"/>
                        <a:buChar char="•"/>
                      </a:pPr>
                      <a:r>
                        <a:rPr lang="en-US" sz="1600" baseline="0" dirty="0">
                          <a:latin typeface="Arial"/>
                          <a:cs typeface="Arial"/>
                        </a:rPr>
                        <a:t>Enter indicator results &amp; targets</a:t>
                      </a:r>
                    </a:p>
                    <a:p>
                      <a:pPr marL="285750" indent="-285750" algn="l">
                        <a:spcAft>
                          <a:spcPts val="1200"/>
                        </a:spcAft>
                        <a:buFont typeface="Arial"/>
                        <a:buChar char="•"/>
                      </a:pPr>
                      <a:r>
                        <a:rPr lang="en-US" sz="1600" baseline="0" dirty="0">
                          <a:latin typeface="Arial"/>
                          <a:cs typeface="Arial"/>
                        </a:rPr>
                        <a:t>Review data for accuracy</a:t>
                      </a:r>
                    </a:p>
                    <a:p>
                      <a:pPr marL="285750" indent="-285750" algn="l">
                        <a:spcAft>
                          <a:spcPts val="1200"/>
                        </a:spcAft>
                        <a:buFont typeface="Arial"/>
                        <a:buChar char="•"/>
                      </a:pPr>
                      <a:r>
                        <a:rPr lang="en-US" sz="1600" baseline="0" dirty="0">
                          <a:latin typeface="Arial"/>
                          <a:cs typeface="Arial"/>
                        </a:rPr>
                        <a:t>Approve in FTFMS</a:t>
                      </a:r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358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/>
                          <a:cs typeface="Arial"/>
                        </a:rPr>
                        <a:t>Write</a:t>
                      </a:r>
                      <a:r>
                        <a:rPr lang="en-US" sz="1600" baseline="0" dirty="0">
                          <a:latin typeface="Arial"/>
                          <a:cs typeface="Arial"/>
                        </a:rPr>
                        <a:t> and submit your</a:t>
                      </a:r>
                    </a:p>
                    <a:p>
                      <a:pPr algn="ctr"/>
                      <a:r>
                        <a:rPr lang="en-US" sz="1600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Arial"/>
                          <a:cs typeface="Arial"/>
                        </a:rPr>
                        <a:t>IM Performance</a:t>
                      </a:r>
                      <a:r>
                        <a:rPr lang="en-US" sz="1600" baseline="0" dirty="0">
                          <a:latin typeface="Arial"/>
                          <a:cs typeface="Arial"/>
                        </a:rPr>
                        <a:t> Narrative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/>
                          <a:cs typeface="Arial"/>
                        </a:rPr>
                        <a:t>Write</a:t>
                      </a:r>
                      <a:r>
                        <a:rPr lang="en-US" sz="1600" baseline="0" dirty="0">
                          <a:latin typeface="Arial"/>
                          <a:cs typeface="Arial"/>
                        </a:rPr>
                        <a:t> and submit your </a:t>
                      </a:r>
                    </a:p>
                    <a:p>
                      <a:pPr algn="ctr"/>
                      <a:r>
                        <a:rPr lang="en-US" sz="1600" dirty="0">
                          <a:latin typeface="Arial"/>
                          <a:cs typeface="Arial"/>
                        </a:rPr>
                        <a:t>FTF Key Issue Narrative</a:t>
                      </a:r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/>
                          <a:cs typeface="Arial"/>
                        </a:rPr>
                        <a:t>Write</a:t>
                      </a:r>
                      <a:r>
                        <a:rPr lang="en-US" sz="1600" baseline="0" dirty="0">
                          <a:latin typeface="Arial"/>
                          <a:cs typeface="Arial"/>
                        </a:rPr>
                        <a:t> and submit your </a:t>
                      </a:r>
                    </a:p>
                    <a:p>
                      <a:pPr algn="ctr"/>
                      <a:r>
                        <a:rPr lang="en-US" sz="1600" dirty="0">
                          <a:latin typeface="Arial"/>
                          <a:cs typeface="Arial"/>
                        </a:rPr>
                        <a:t>Program-level</a:t>
                      </a:r>
                      <a:r>
                        <a:rPr lang="en-US" sz="1600" baseline="0" dirty="0">
                          <a:latin typeface="Arial"/>
                          <a:cs typeface="Arial"/>
                        </a:rPr>
                        <a:t> Narrative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8614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4953000" cy="914400"/>
          </a:xfrm>
        </p:spPr>
        <p:txBody>
          <a:bodyPr/>
          <a:lstStyle/>
          <a:p>
            <a:r>
              <a:rPr lang="en-US" dirty="0"/>
              <a:t>Timeline FY18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676400"/>
            <a:ext cx="9144000" cy="5029200"/>
          </a:xfrm>
        </p:spPr>
        <p:txBody>
          <a:bodyPr/>
          <a:lstStyle/>
          <a:p>
            <a:pPr lvl="0"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System OPENS:  Monday, Oct 15</a:t>
            </a:r>
          </a:p>
          <a:p>
            <a:pPr lvl="0"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System DEADLINES: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FOR USAID</a:t>
            </a:r>
            <a:r>
              <a:rPr lang="en-US" dirty="0"/>
              <a:t>:</a:t>
            </a:r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IP Data due to OUs for review: Friday, </a:t>
            </a:r>
            <a:r>
              <a:rPr lang="en-US" sz="2000" b="1" dirty="0"/>
              <a:t>Nov 16</a:t>
            </a:r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OUs approval of data in FTFMS:  </a:t>
            </a:r>
            <a:r>
              <a:rPr lang="en-US" sz="2000" b="1" dirty="0"/>
              <a:t>Nov 30</a:t>
            </a:r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BFS HQ MEL TA Review &amp; OU / IP Corrections:  Dec 1 </a:t>
            </a:r>
            <a:r>
              <a:rPr lang="mr-IN" sz="2000" dirty="0"/>
              <a:t>–</a:t>
            </a:r>
            <a:r>
              <a:rPr lang="en-US" sz="2000" dirty="0"/>
              <a:t> Feb 14</a:t>
            </a:r>
          </a:p>
          <a:p>
            <a:pPr marL="914400" lvl="2" indent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/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FOR INTERAGENCY:  </a:t>
            </a:r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Data approved by:  Friday, </a:t>
            </a:r>
            <a:r>
              <a:rPr lang="en-US" sz="2000" b="1" dirty="0"/>
              <a:t>Jan 18</a:t>
            </a:r>
            <a:r>
              <a:rPr lang="en-US" sz="2000" dirty="0"/>
              <a:t>; Reviewed Jan 21 </a:t>
            </a:r>
            <a:r>
              <a:rPr lang="mr-IN" sz="2000" dirty="0"/>
              <a:t>–</a:t>
            </a:r>
            <a:r>
              <a:rPr lang="en-US" sz="2000" dirty="0"/>
              <a:t> Feb 14</a:t>
            </a:r>
          </a:p>
          <a:p>
            <a:pPr marL="914400" lvl="2" indent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/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FOR USAID / FFP: </a:t>
            </a:r>
            <a:endParaRPr lang="en-US" sz="2000" dirty="0"/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Data approved by:  Friday, </a:t>
            </a:r>
            <a:r>
              <a:rPr lang="en-US" sz="2000" b="1" dirty="0"/>
              <a:t>Jan 25</a:t>
            </a:r>
            <a:r>
              <a:rPr lang="en-US" sz="2000" dirty="0"/>
              <a:t>; Reviewed Jan 28 </a:t>
            </a:r>
            <a:r>
              <a:rPr lang="mr-IN" sz="2000" dirty="0"/>
              <a:t>–</a:t>
            </a:r>
            <a:r>
              <a:rPr lang="en-US" sz="2000" dirty="0"/>
              <a:t> Feb. 14 </a:t>
            </a:r>
          </a:p>
          <a:p>
            <a:pPr marL="914400" lvl="2" indent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/>
          </a:p>
          <a:p>
            <a:pPr marL="114300" lvl="2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FF0000"/>
                </a:solidFill>
              </a:rPr>
              <a:t>***ALL DATA due in FINAL form:  Friday, Feb 15***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3600" y="228600"/>
            <a:ext cx="3005666" cy="300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15064"/>
      </p:ext>
    </p:extLst>
  </p:cSld>
  <p:clrMapOvr>
    <a:masterClrMapping/>
  </p:clrMapOvr>
</p:sld>
</file>

<file path=ppt/theme/theme1.xml><?xml version="1.0" encoding="utf-8"?>
<a:theme xmlns:a="http://schemas.openxmlformats.org/drawingml/2006/main" name="FTF_generic updated 12 6 20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FTF_generic updated 12 6 2012</Template>
  <TotalTime>18343</TotalTime>
  <Words>3008</Words>
  <Application>Microsoft Macintosh PowerPoint</Application>
  <PresentationFormat>On-screen Show (4:3)</PresentationFormat>
  <Paragraphs>349</Paragraphs>
  <Slides>70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70</vt:i4>
      </vt:variant>
    </vt:vector>
  </HeadingPairs>
  <TitlesOfParts>
    <vt:vector size="78" baseType="lpstr">
      <vt:lpstr>MS PGothic</vt:lpstr>
      <vt:lpstr>Times New Roman</vt:lpstr>
      <vt:lpstr>Gill Sans MT</vt:lpstr>
      <vt:lpstr>Calibri</vt:lpstr>
      <vt:lpstr>Arial</vt:lpstr>
      <vt:lpstr>Wingdings</vt:lpstr>
      <vt:lpstr>FTF_generic updated 12 6 2012</vt:lpstr>
      <vt:lpstr>Custom Design</vt:lpstr>
      <vt:lpstr>FTFMS Webinar for the FY18 Reporting Year</vt:lpstr>
      <vt:lpstr>PowerPoint Presentation</vt:lpstr>
      <vt:lpstr>PowerPoint Presentation</vt:lpstr>
      <vt:lpstr>PowerPoint Presentation</vt:lpstr>
      <vt:lpstr>PowerPoint Presentation</vt:lpstr>
      <vt:lpstr>FTFMS Overview</vt:lpstr>
      <vt:lpstr>FTFMS Overview</vt:lpstr>
      <vt:lpstr>Basic Reporting Req’s FY18</vt:lpstr>
      <vt:lpstr>Timeline FY18</vt:lpstr>
      <vt:lpstr>PowerPoint Presentation</vt:lpstr>
      <vt:lpstr>Key Changes &amp; Highlights FY18</vt:lpstr>
      <vt:lpstr>PowerPoint Presentation</vt:lpstr>
      <vt:lpstr>Transition to the New Indicators</vt:lpstr>
      <vt:lpstr>Transition to the New Indicators</vt:lpstr>
      <vt:lpstr>PowerPoint Presentation</vt:lpstr>
      <vt:lpstr>How to Enter Narratives</vt:lpstr>
      <vt:lpstr>Narratives: IM Performance –  all USAID IMs</vt:lpstr>
      <vt:lpstr>Narratives:  FTF Key Issue - USAID OUs only</vt:lpstr>
      <vt:lpstr>Narratives:  Country Summary -  **BFS HQ IMs only!**</vt:lpstr>
      <vt:lpstr>PowerPoint Presentation</vt:lpstr>
      <vt:lpstr>PowerPoint Presentation</vt:lpstr>
      <vt:lpstr>Live Demo! Demo site click here</vt:lpstr>
      <vt:lpstr>FTFMS Data Entry Checklist</vt:lpstr>
      <vt:lpstr>Tips &amp; Reminders</vt:lpstr>
      <vt:lpstr>Tips &amp; Reminders</vt:lpstr>
      <vt:lpstr>Tips &amp; Reminders</vt:lpstr>
      <vt:lpstr>Tips &amp; Reminders</vt:lpstr>
      <vt:lpstr>Tips &amp; Reminders</vt:lpstr>
      <vt:lpstr>Tips &amp; Reminders</vt:lpstr>
      <vt:lpstr>Tips &amp; Reminders</vt:lpstr>
      <vt:lpstr>Tips &amp; Reminders</vt:lpstr>
      <vt:lpstr>PowerPoint Presentation</vt:lpstr>
      <vt:lpstr>Tricky Indicators!</vt:lpstr>
      <vt:lpstr>EG.3-2 Number of individuals participating in USG food security programs [IM-level] </vt:lpstr>
      <vt:lpstr>Tricky Indicators!       EG.3-2 Number of Individuals Participating</vt:lpstr>
      <vt:lpstr>Tricky Indicators!       EG.3-2 Number of Individuals Participating</vt:lpstr>
      <vt:lpstr>PowerPoint Presentation</vt:lpstr>
      <vt:lpstr>EG.3.2-24 Number of individuals in the agriculture system who have applied improved management practices or technologies with USG assistance [IM-level] </vt:lpstr>
      <vt:lpstr>Tricky Indicators!       EG.3.2-24 Number of Individuals Applying</vt:lpstr>
      <vt:lpstr>Tricky Indicators!       EG.3.2-24 Number of Individuals Applying</vt:lpstr>
      <vt:lpstr>Tricky Indicators! EG.3.2-24</vt:lpstr>
      <vt:lpstr>Tricky Indicators! EG.3.2-24</vt:lpstr>
      <vt:lpstr>PowerPoint Presentation</vt:lpstr>
      <vt:lpstr>EG.3.2-25 Number of hectares under improved management practices or technologies with USG assistance [IM-level]  </vt:lpstr>
      <vt:lpstr>Tricky Indicators!       EG.3.2-25 Number of hectares under…</vt:lpstr>
      <vt:lpstr>Tricky Indicators!       EG.3.2-25 Number of hectares under…</vt:lpstr>
      <vt:lpstr>Tricky Indicators! EG.3.2-25</vt:lpstr>
      <vt:lpstr>Tricky Indicators! EG.3.2-25</vt:lpstr>
      <vt:lpstr>Tricky Indicators! EG.3.2-25</vt:lpstr>
      <vt:lpstr>PowerPoint Presentation</vt:lpstr>
      <vt:lpstr>EG.3.2-26 Value of annual sales of farms and firms receiving USG assistance [IM-level] </vt:lpstr>
      <vt:lpstr>Tricky Indicators!       EG.3.2-26 Value of annual sales </vt:lpstr>
      <vt:lpstr>PowerPoint Presentation</vt:lpstr>
      <vt:lpstr>EG.3.2-27 Value of agriculture-related financing accessed as a result of USG assistance [IM-level] </vt:lpstr>
      <vt:lpstr>Tricky Indicators!       EG.3.2-27 Value of ag financing</vt:lpstr>
      <vt:lpstr>PowerPoint Presentation</vt:lpstr>
      <vt:lpstr>EG.3-10, -11, -12 Yield of targeted agricultural commodities among program participants with USG assistance [IM-level] </vt:lpstr>
      <vt:lpstr>Tricky Indicators!       EG.3-10, -11, -12 – Yield at IM-level</vt:lpstr>
      <vt:lpstr>Tricky Indicators!       EG.3-10, -11, -12 Yield at IM-level</vt:lpstr>
      <vt:lpstr>Tricky Indicators! EG.3-10, -11, -12</vt:lpstr>
      <vt:lpstr>Tricky Indicators! EG.3-10, -11, -12</vt:lpstr>
      <vt:lpstr>Tricky Indicators! EG.3-10, -11, -12</vt:lpstr>
      <vt:lpstr>Tricky Indicators! EG.3-10, -11, -12</vt:lpstr>
      <vt:lpstr>PowerPoint Presentation</vt:lpstr>
      <vt:lpstr>Tricky Indicators! EG.3-10, -11, -12</vt:lpstr>
      <vt:lpstr>PowerPoint Presentation</vt:lpstr>
      <vt:lpstr>Resources</vt:lpstr>
      <vt:lpstr>PowerPoint Presentation</vt:lpstr>
      <vt:lpstr>Questions later?</vt:lpstr>
      <vt:lpstr>PowerPoint Presentation</vt:lpstr>
    </vt:vector>
  </TitlesOfParts>
  <Company>USAID</Company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Feed the Future</dc:title>
  <dc:creator>Lesnick, Kaitlin (BFS/AA)</dc:creator>
  <cp:lastModifiedBy>Julie Mac</cp:lastModifiedBy>
  <cp:revision>195</cp:revision>
  <cp:lastPrinted>2018-10-04T12:52:08Z</cp:lastPrinted>
  <dcterms:created xsi:type="dcterms:W3CDTF">2013-01-15T16:33:55Z</dcterms:created>
  <dcterms:modified xsi:type="dcterms:W3CDTF">2018-10-04T15:03:54Z</dcterms:modified>
</cp:coreProperties>
</file>