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96" r:id="rId2"/>
    <p:sldId id="298" r:id="rId3"/>
    <p:sldId id="297" r:id="rId4"/>
    <p:sldId id="262" r:id="rId5"/>
    <p:sldId id="294" r:id="rId6"/>
    <p:sldId id="261" r:id="rId7"/>
    <p:sldId id="263" r:id="rId8"/>
    <p:sldId id="265" r:id="rId9"/>
    <p:sldId id="264" r:id="rId10"/>
    <p:sldId id="278" r:id="rId11"/>
    <p:sldId id="279" r:id="rId12"/>
    <p:sldId id="280" r:id="rId13"/>
    <p:sldId id="281" r:id="rId14"/>
    <p:sldId id="284" r:id="rId15"/>
    <p:sldId id="285" r:id="rId16"/>
    <p:sldId id="292" r:id="rId17"/>
    <p:sldId id="286" r:id="rId18"/>
    <p:sldId id="257" r:id="rId19"/>
    <p:sldId id="267" r:id="rId20"/>
    <p:sldId id="290" r:id="rId21"/>
    <p:sldId id="287" r:id="rId22"/>
    <p:sldId id="295" r:id="rId23"/>
    <p:sldId id="276" r:id="rId24"/>
    <p:sldId id="291" r:id="rId25"/>
    <p:sldId id="275" r:id="rId26"/>
    <p:sldId id="258" r:id="rId27"/>
    <p:sldId id="299" r:id="rId28"/>
    <p:sldId id="301" r:id="rId29"/>
    <p:sldId id="302" r:id="rId30"/>
    <p:sldId id="30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sley Perlman" initials="" lastIdx="0" clrIdx="0"/>
  <p:cmAuthor id="1" name="Swindale, Anne J" initials="AS"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A9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71558" autoAdjust="0"/>
  </p:normalViewPr>
  <p:slideViewPr>
    <p:cSldViewPr>
      <p:cViewPr>
        <p:scale>
          <a:sx n="60" d="100"/>
          <a:sy n="60" d="100"/>
        </p:scale>
        <p:origin x="-3084" y="-8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35" tIns="45718" rIns="91435" bIns="45718" rtlCol="0"/>
          <a:lstStyle>
            <a:lvl1pPr algn="r">
              <a:defRPr sz="1200"/>
            </a:lvl1pPr>
          </a:lstStyle>
          <a:p>
            <a:fld id="{3008A8CE-C5C9-496E-8EA2-E8598F132D40}" type="datetimeFigureOut">
              <a:rPr lang="en-US" smtClean="0"/>
              <a:t>6/14/2018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5" tIns="45718" rIns="91435" bIns="45718" rtlCol="0" anchor="b"/>
          <a:lstStyle>
            <a:lvl1pPr algn="r">
              <a:defRPr sz="1200"/>
            </a:lvl1pPr>
          </a:lstStyle>
          <a:p>
            <a:fld id="{3AEDB4FD-A912-4E92-B132-569D101D28AE}" type="slidenum">
              <a:rPr lang="en-US" smtClean="0"/>
              <a:t>‹#›</a:t>
            </a:fld>
            <a:endParaRPr lang="en-US"/>
          </a:p>
        </p:txBody>
      </p:sp>
    </p:spTree>
    <p:extLst>
      <p:ext uri="{BB962C8B-B14F-4D97-AF65-F5344CB8AC3E}">
        <p14:creationId xmlns:p14="http://schemas.microsoft.com/office/powerpoint/2010/main" val="3037754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C0C0CE-EE13-4972-90AA-A9E371611E74}" type="datetimeFigureOut">
              <a:rPr lang="en-US" smtClean="0"/>
              <a:t>6/14/2018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818348-8DCF-42AC-B21E-44BAC2869622}" type="slidenum">
              <a:rPr lang="en-US" smtClean="0"/>
              <a:t>‹#›</a:t>
            </a:fld>
            <a:endParaRPr lang="en-US"/>
          </a:p>
        </p:txBody>
      </p:sp>
    </p:spTree>
    <p:extLst>
      <p:ext uri="{BB962C8B-B14F-4D97-AF65-F5344CB8AC3E}">
        <p14:creationId xmlns:p14="http://schemas.microsoft.com/office/powerpoint/2010/main" val="3655132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xmlns="" id="{A3E46197-2CCD-4868-A211-7D877305FD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xmlns="" id="{C82989FA-AF8B-43F9-8006-DC0F5CBE45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a:p>
        </p:txBody>
      </p:sp>
      <p:sp>
        <p:nvSpPr>
          <p:cNvPr id="39940" name="Slide Number Placeholder 3">
            <a:extLst>
              <a:ext uri="{FF2B5EF4-FFF2-40B4-BE49-F238E27FC236}">
                <a16:creationId xmlns:a16="http://schemas.microsoft.com/office/drawing/2014/main" xmlns="" id="{49C046CE-1B5C-4527-9E31-50FACB5B5E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4A95F2C4-5808-4E25-A877-89B9D2429366}" type="slidenum">
              <a:rPr lang="en-US" altLang="en-US"/>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Reports on the unique number of hectares from a subset of three of indicator EG.3.2-25 management practice category disaggregates.  </a:t>
            </a:r>
          </a:p>
          <a:p>
            <a:pPr lvl="1"/>
            <a:r>
              <a:rPr lang="en-US" sz="1200" kern="1200" dirty="0" smtClean="0">
                <a:solidFill>
                  <a:schemeClr val="tx1"/>
                </a:solidFill>
                <a:effectLst/>
                <a:latin typeface="+mn-lt"/>
                <a:ea typeface="+mn-ea"/>
                <a:cs typeface="+mn-cs"/>
              </a:rPr>
              <a:t>Natural resource or ecosystem management</a:t>
            </a:r>
          </a:p>
          <a:p>
            <a:pPr lvl="1"/>
            <a:r>
              <a:rPr lang="en-US" sz="1200" kern="1200" dirty="0" smtClean="0">
                <a:solidFill>
                  <a:schemeClr val="tx1"/>
                </a:solidFill>
                <a:effectLst/>
                <a:latin typeface="+mn-lt"/>
                <a:ea typeface="+mn-ea"/>
                <a:cs typeface="+mn-cs"/>
              </a:rPr>
              <a:t>Climate mitigation</a:t>
            </a:r>
          </a:p>
          <a:p>
            <a:pPr lvl="1"/>
            <a:r>
              <a:rPr lang="en-US" sz="1200" kern="1200" dirty="0" smtClean="0">
                <a:solidFill>
                  <a:schemeClr val="tx1"/>
                </a:solidFill>
                <a:effectLst/>
                <a:latin typeface="+mn-lt"/>
                <a:ea typeface="+mn-ea"/>
                <a:cs typeface="+mn-cs"/>
              </a:rPr>
              <a:t>Climate adaptation/climate risk management</a:t>
            </a:r>
          </a:p>
          <a:p>
            <a:pPr lvl="1"/>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These are the same management practices as those under EG.3.2-25, but they are pulled out here to report on CCIR 2, which is improved climate risk, land, marine and other NR management.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Since it is possible that the same hectare can be counted under different management practice types, IPs will need to eliminate double counting across the 3 management practice types</a:t>
            </a:r>
          </a:p>
          <a:p>
            <a:endParaRPr lang="en-US" dirty="0"/>
          </a:p>
        </p:txBody>
      </p:sp>
      <p:sp>
        <p:nvSpPr>
          <p:cNvPr id="4" name="Slide Number Placeholder 3"/>
          <p:cNvSpPr>
            <a:spLocks noGrp="1"/>
          </p:cNvSpPr>
          <p:nvPr>
            <p:ph type="sldNum" sz="quarter" idx="10"/>
          </p:nvPr>
        </p:nvSpPr>
        <p:spPr/>
        <p:txBody>
          <a:bodyPr/>
          <a:lstStyle/>
          <a:p>
            <a:fld id="{4C818348-8DCF-42AC-B21E-44BAC2869622}" type="slidenum">
              <a:rPr lang="en-US" smtClean="0"/>
              <a:t>14</a:t>
            </a:fld>
            <a:endParaRPr lang="en-US"/>
          </a:p>
        </p:txBody>
      </p:sp>
    </p:spTree>
    <p:extLst>
      <p:ext uri="{BB962C8B-B14F-4D97-AF65-F5344CB8AC3E}">
        <p14:creationId xmlns:p14="http://schemas.microsoft.com/office/powerpoint/2010/main" val="3659001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Note that we don’t have a list of what practices are considered “climate adaptation/climate risk management. The key point here is that these technologies are promoted with the explicit objective of reducing climate risk. So yes, the same intervention could fall under agriculture water management and climate adaptation. And under EG.3.2-25, it’s reported under both of those management practice types, but for the purpose of this indicator, we are looking at areas under improved management practices which are specifically addressing improved climate risk reduction or natural resources management.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4C818348-8DCF-42AC-B21E-44BAC2869622}" type="slidenum">
              <a:rPr lang="en-US" smtClean="0"/>
              <a:t>15</a:t>
            </a:fld>
            <a:endParaRPr lang="en-US"/>
          </a:p>
        </p:txBody>
      </p:sp>
    </p:spTree>
    <p:extLst>
      <p:ext uri="{BB962C8B-B14F-4D97-AF65-F5344CB8AC3E}">
        <p14:creationId xmlns:p14="http://schemas.microsoft.com/office/powerpoint/2010/main" val="3675611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You may have noticed in the PIRS in the “disaggregate by” box, the value chain actor type is called “first level”, with the second levels being sex, age, management practice and commodity.  What this means is that the partners are going to first select the value chain actor type with whom they are working, and there can be more than one of course), and then the remaining second level disaggregates are reported separately under each applicable Value chain actor types.  This is similar to what was required under the old indicator – sex, tech type and commodity were reported separately (i.e. layered) under producers and under others. But there certainly were instances where our partners were confused by this layering, and since we added disaggregates or made them more granular, we wanted to focus some time on reviewing how layering works.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will allow us to look at sex, age and other factors and how they differ for participants in different value chain actor types. So what this means is that you get ready for data collection and data entry (and again look at the reporting notes in the PIRS which provides examples in the more complicated ones), you won’t be entering the total number of participants aged 15-29 and total participants aged 30+ overall.  You will need to collect and enter those numbers as they pertain to each specific Value Chain Actor type that applied promoted practices or techs. This will not give us the number of participant producers who are female AND youth. At the initiative level, this was deemed to be too detailed and burdensome for all IPs and missions to collect and report. However, this level of granularity may be used as a custom disaggregate.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Also as before, we understand that partners may promote a number of management practices and that individuals can apply a number of practices during a reporting year… so FTFMS enables tracking the total number of participants that apply any improved management practices as well as the total number of participants that apply a practice in a specific management practice/technology type category.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4C818348-8DCF-42AC-B21E-44BAC2869622}" type="slidenum">
              <a:rPr lang="en-US" smtClean="0"/>
              <a:t>17</a:t>
            </a:fld>
            <a:endParaRPr lang="en-US"/>
          </a:p>
        </p:txBody>
      </p:sp>
    </p:spTree>
    <p:extLst>
      <p:ext uri="{BB962C8B-B14F-4D97-AF65-F5344CB8AC3E}">
        <p14:creationId xmlns:p14="http://schemas.microsoft.com/office/powerpoint/2010/main" val="4174793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Under Value Chain Actor Type, count each participant once under the Sex and Age disaggregates.  If there are 25,000 small holder producer participants, 15,000 are women and 10,000 are men, enter 15,000 and 10,000 in the female and male disaggregates respectively. For the 14,000 that are 30+ and the 11,000 that are 15-29, enter 14,000 and 11,000 in the 30 and over and 15-29 disaggregates respectively. </a:t>
            </a:r>
          </a:p>
          <a:p>
            <a:r>
              <a:rPr lang="en-US" sz="1200" kern="1200" dirty="0" smtClean="0">
                <a:solidFill>
                  <a:schemeClr val="tx1"/>
                </a:solidFill>
                <a:effectLst/>
                <a:latin typeface="+mn-lt"/>
                <a:ea typeface="+mn-ea"/>
                <a:cs typeface="+mn-cs"/>
              </a:rPr>
              <a:t>Count each participant once under each USG promoted management practice  /technology type category which they applied in the reporting year. It can be more than one. Partners often promote more than one or a package of technologies.  This does not make it double counting. </a:t>
            </a:r>
          </a:p>
          <a:p>
            <a:r>
              <a:rPr lang="en-US" sz="1200" kern="1200" dirty="0" smtClean="0">
                <a:solidFill>
                  <a:schemeClr val="tx1"/>
                </a:solidFill>
                <a:effectLst/>
                <a:latin typeface="+mn-lt"/>
                <a:ea typeface="+mn-ea"/>
                <a:cs typeface="+mn-cs"/>
              </a:rPr>
              <a:t>Count each participant once under each commodity for which they applied a promoted management practice.  If a participant applied a promoted management practice for maize, rice and legume, count the participant under those three commodities.</a:t>
            </a:r>
          </a:p>
          <a:p>
            <a:r>
              <a:rPr lang="en-US" sz="1200" u="sng"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EG.3.2-25 number of hectares under improved technologies disaggregates also have levels.  The first level is Type of hectare, with sex, age, management practice  and commodity disaggregated under Type of hectare.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Also like EG.3.2-24, individuals applying, the way the hectares indicator is reported into FTFMS allows the counting of unique hectares where any promoted management practice is applied and the number of hectares on which any particular management practice type is applied.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4C818348-8DCF-42AC-B21E-44BAC2869622}" type="slidenum">
              <a:rPr lang="en-US" smtClean="0"/>
              <a:t>18</a:t>
            </a:fld>
            <a:endParaRPr lang="en-US"/>
          </a:p>
        </p:txBody>
      </p:sp>
    </p:spTree>
    <p:extLst>
      <p:ext uri="{BB962C8B-B14F-4D97-AF65-F5344CB8AC3E}">
        <p14:creationId xmlns:p14="http://schemas.microsoft.com/office/powerpoint/2010/main" val="216778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a range of data collection or estimation approaches that can be used to collect the application indicators, and these are listed in the PIRS. We won’t go into depth here on standard approaches such as routine data collection as part of activity implementation or standard participant-based sample surveys. But we do want to highlight two suggested approaches that may be new to many of you, and may useful in wrestling with the problem of how to get data on producers when you are working at a market system level using a facilitation approach. The first is using data on sales of inputs by the firms you’ve assisted to estimate how many producers are applying improved techs and on what area. This involves applying assumptions to the sales data to estimate how many producers purchased inputs, and how much area was cultivated using those inputs.  In most cases you will likely just assume one input sale = one producer, although we recognize that could underestimate the actual number of producers in cases where the purchaser is buying on behalf of multiple people, or to resell to multiple people. But that’s ok - - it’s usually better to underestimate than overestimate our results.  For hectares, you would divide input sales volume by estimated planting density or input application rates, initially determined based on manufacturer recommendations or other secondary data, or a short survey, and then periodically updated with short surveys. So for example if total sales of soy inoculant was 200 kg, and the recommended application is 500 gm per 100 kg of seed and the recommended planting density for soy is 100 kg of seed per hectare, then the 200,000 grams of inoculant sold divided by 500 gm per hectare would translate to 400 hectares of soy under this improved soil fertility technology. Any assumptions used to convert sales data into indicator value estimates must be documented annually in an Indicator Comment in FTFMS.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Ideally, your firm partners will be able to provide at a minimum sex information about the purchasers, but we do recognize that it may be difficult to obtain information for all of the required disaggregates using this approach. For example, determining whether the purchaser was a SHF or not may be difficult – one approach could be to make an assumption of whether the purchaser is a small holder based on how much area the input amount purchased could cover based on the density or application rate assumptions you are using, but that would require that your partner firms could and would provide data on individual sales.</a:t>
            </a:r>
          </a:p>
          <a:p>
            <a:endParaRPr lang="en-US" dirty="0"/>
          </a:p>
        </p:txBody>
      </p:sp>
      <p:sp>
        <p:nvSpPr>
          <p:cNvPr id="4" name="Slide Number Placeholder 3"/>
          <p:cNvSpPr>
            <a:spLocks noGrp="1"/>
          </p:cNvSpPr>
          <p:nvPr>
            <p:ph type="sldNum" sz="quarter" idx="10"/>
          </p:nvPr>
        </p:nvSpPr>
        <p:spPr/>
        <p:txBody>
          <a:bodyPr/>
          <a:lstStyle/>
          <a:p>
            <a:fld id="{4C818348-8DCF-42AC-B21E-44BAC2869622}" type="slidenum">
              <a:rPr lang="en-US" smtClean="0"/>
              <a:t>21</a:t>
            </a:fld>
            <a:endParaRPr lang="en-US"/>
          </a:p>
        </p:txBody>
      </p:sp>
    </p:spTree>
    <p:extLst>
      <p:ext uri="{BB962C8B-B14F-4D97-AF65-F5344CB8AC3E}">
        <p14:creationId xmlns:p14="http://schemas.microsoft.com/office/powerpoint/2010/main" val="1448710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other new approach, involves a sample survey, but rather than working from a sample frame composed of a list of participants that is compiled by the implementing partner, it involves creating a sample frame based on the population of targeted producers in the area that you intend the strengthened market system to reach, what we call the market- catchment area (similar in concept to the catchment area of a health facility) .  It’s important to stress that this area should reflect the potential coverage of the market system, not the current coverage (unless your interventions are not designed to expand the market’s reach.)  The first stage involves defining this geographic catchment area, creating a sample frame of the census enumeration areas that fall within the market catchment area, and randomly selecting EAs with probability of selection proportional to the population in each EA. Then you would conduct a listing exercise in each selected EA to list all of the producers of the target crops (or all producers regardless of crop if applicable), and from that list you would randomly select a fixed number of producers to interview at baseline and annually. The survey could provide information for multiple indicators in addition to the three application of improved technologies indicators, - such as EG.3-2 number of participants of FTF activities, EG.3-10, -11, -12 Yield of targeted agricultural commodities among program participants with USG assistance and EG.3.2-26	 Value of annual sales of farms and firms receiving USG assistance </a:t>
            </a:r>
          </a:p>
          <a:p>
            <a:endParaRPr lang="en-US" dirty="0"/>
          </a:p>
        </p:txBody>
      </p:sp>
      <p:sp>
        <p:nvSpPr>
          <p:cNvPr id="4" name="Slide Number Placeholder 3"/>
          <p:cNvSpPr>
            <a:spLocks noGrp="1"/>
          </p:cNvSpPr>
          <p:nvPr>
            <p:ph type="sldNum" sz="quarter" idx="10"/>
          </p:nvPr>
        </p:nvSpPr>
        <p:spPr/>
        <p:txBody>
          <a:bodyPr/>
          <a:lstStyle/>
          <a:p>
            <a:fld id="{4C818348-8DCF-42AC-B21E-44BAC2869622}" type="slidenum">
              <a:rPr lang="en-US" smtClean="0"/>
              <a:t>22</a:t>
            </a:fld>
            <a:endParaRPr lang="en-US"/>
          </a:p>
        </p:txBody>
      </p:sp>
    </p:spTree>
    <p:extLst>
      <p:ext uri="{BB962C8B-B14F-4D97-AF65-F5344CB8AC3E}">
        <p14:creationId xmlns:p14="http://schemas.microsoft.com/office/powerpoint/2010/main" val="20738077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general, activities that end before October 2019 are not required to switch to the new indicators, but are encouraged to do so if desired.  Activities that end after Sept 2019 are required to transition to the new set.  </a:t>
            </a:r>
          </a:p>
          <a:p>
            <a:r>
              <a:rPr lang="en-US" sz="1200" kern="1200" dirty="0" smtClean="0">
                <a:solidFill>
                  <a:schemeClr val="tx1"/>
                </a:solidFill>
                <a:effectLst/>
                <a:latin typeface="+mn-lt"/>
                <a:ea typeface="+mn-ea"/>
                <a:cs typeface="+mn-cs"/>
              </a:rPr>
              <a:t>As you know, we report data at the end of the fiscal year into our monitoring system, FTFMS, which means data entry occurs every fall.  </a:t>
            </a:r>
          </a:p>
          <a:p>
            <a:r>
              <a:rPr lang="en-US" sz="1200" kern="1200" dirty="0" smtClean="0">
                <a:solidFill>
                  <a:schemeClr val="tx1"/>
                </a:solidFill>
                <a:effectLst/>
                <a:latin typeface="+mn-lt"/>
                <a:ea typeface="+mn-ea"/>
                <a:cs typeface="+mn-cs"/>
              </a:rPr>
              <a:t>For this </a:t>
            </a:r>
            <a:r>
              <a:rPr lang="en-US" sz="1200" b="1" kern="1200" dirty="0" smtClean="0">
                <a:solidFill>
                  <a:schemeClr val="tx1"/>
                </a:solidFill>
                <a:effectLst/>
                <a:latin typeface="+mn-lt"/>
                <a:ea typeface="+mn-ea"/>
                <a:cs typeface="+mn-cs"/>
              </a:rPr>
              <a:t>fall of 2018</a:t>
            </a:r>
            <a:r>
              <a:rPr lang="en-US" sz="1200" kern="1200" dirty="0" smtClean="0">
                <a:solidFill>
                  <a:schemeClr val="tx1"/>
                </a:solidFill>
                <a:effectLst/>
                <a:latin typeface="+mn-lt"/>
                <a:ea typeface="+mn-ea"/>
                <a:cs typeface="+mn-cs"/>
              </a:rPr>
              <a:t> (where we will be reporting results that occurred in FY2018 and three out-year targets), you should report results achieved for new indicators </a:t>
            </a:r>
            <a:r>
              <a:rPr lang="en-US" sz="1200" b="1" kern="1200" dirty="0" smtClean="0">
                <a:solidFill>
                  <a:schemeClr val="tx1"/>
                </a:solidFill>
                <a:effectLst/>
                <a:latin typeface="+mn-lt"/>
                <a:ea typeface="+mn-ea"/>
                <a:cs typeface="+mn-cs"/>
              </a:rPr>
              <a:t>only if they are fully aligned with the indicator definition</a:t>
            </a:r>
            <a:r>
              <a:rPr lang="en-US" sz="1200" kern="1200" dirty="0" smtClean="0">
                <a:solidFill>
                  <a:schemeClr val="tx1"/>
                </a:solidFill>
                <a:effectLst/>
                <a:latin typeface="+mn-lt"/>
                <a:ea typeface="+mn-ea"/>
                <a:cs typeface="+mn-cs"/>
              </a:rPr>
              <a:t> as written in the new Handbook; Otherwise, report on the old indicators.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 activities continuing beyond Sept 2019, three out-year targets (FY19-21) should also be entered for the </a:t>
            </a:r>
            <a:r>
              <a:rPr lang="en-US" sz="1200" u="sng" kern="1200" dirty="0" smtClean="0">
                <a:solidFill>
                  <a:schemeClr val="tx1"/>
                </a:solidFill>
                <a:effectLst/>
                <a:latin typeface="+mn-lt"/>
                <a:ea typeface="+mn-ea"/>
                <a:cs typeface="+mn-cs"/>
              </a:rPr>
              <a:t>new</a:t>
            </a:r>
            <a:r>
              <a:rPr lang="en-US" sz="1200" kern="1200" dirty="0" smtClean="0">
                <a:solidFill>
                  <a:schemeClr val="tx1"/>
                </a:solidFill>
                <a:effectLst/>
                <a:latin typeface="+mn-lt"/>
                <a:ea typeface="+mn-ea"/>
                <a:cs typeface="+mn-cs"/>
              </a:rPr>
              <a:t> indicators in FTFMS.</a:t>
            </a:r>
          </a:p>
          <a:p>
            <a:r>
              <a:rPr lang="en-US" sz="1200" kern="1200" dirty="0" smtClean="0">
                <a:solidFill>
                  <a:schemeClr val="tx1"/>
                </a:solidFill>
                <a:effectLst/>
                <a:latin typeface="+mn-lt"/>
                <a:ea typeface="+mn-ea"/>
                <a:cs typeface="+mn-cs"/>
              </a:rPr>
              <a:t>Then in the following year (</a:t>
            </a:r>
            <a:r>
              <a:rPr lang="en-US" sz="1200" b="1" kern="1200" dirty="0" smtClean="0">
                <a:solidFill>
                  <a:schemeClr val="tx1"/>
                </a:solidFill>
                <a:effectLst/>
                <a:latin typeface="+mn-lt"/>
                <a:ea typeface="+mn-ea"/>
                <a:cs typeface="+mn-cs"/>
              </a:rPr>
              <a:t>Fall of 2019</a:t>
            </a:r>
            <a:r>
              <a:rPr lang="en-US" sz="1200" kern="1200" dirty="0" smtClean="0">
                <a:solidFill>
                  <a:schemeClr val="tx1"/>
                </a:solidFill>
                <a:effectLst/>
                <a:latin typeface="+mn-lt"/>
                <a:ea typeface="+mn-ea"/>
                <a:cs typeface="+mn-cs"/>
              </a:rPr>
              <a:t>, when we will be reporting results achieved during FY2019 and the out-year targets of FY20-22), everyone who’s required should report on the new indicators.</a:t>
            </a:r>
          </a:p>
          <a:p>
            <a:r>
              <a:rPr lang="en-US" sz="1200" b="1" kern="1200" dirty="0" smtClean="0">
                <a:solidFill>
                  <a:schemeClr val="tx1"/>
                </a:solidFill>
                <a:effectLst/>
                <a:latin typeface="+mn-lt"/>
                <a:ea typeface="+mn-ea"/>
                <a:cs typeface="+mn-cs"/>
              </a:rPr>
              <a:t>In 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IMs or OUs have FY18 results to report for any of the new indicators in October 2018, they are highly encouraged to do so, as long of the results being reported fully align with the new indicator definitions.</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For the two application indicators (EG3.2-24 individuals and EG3.2-25 hectares) that are revised from phase one as opposed to completely new, IMs or OUs should only report on one version of the indicator in any given year to avoid double-counting, and should only report on the revised indicator or disaggregate if reporting fully aligns with the definition.</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4C818348-8DCF-42AC-B21E-44BAC2869622}" type="slidenum">
              <a:rPr lang="en-US" smtClean="0"/>
              <a:t>25</a:t>
            </a:fld>
            <a:endParaRPr lang="en-US"/>
          </a:p>
        </p:txBody>
      </p:sp>
    </p:spTree>
    <p:extLst>
      <p:ext uri="{BB962C8B-B14F-4D97-AF65-F5344CB8AC3E}">
        <p14:creationId xmlns:p14="http://schemas.microsoft.com/office/powerpoint/2010/main" val="31376752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 xmlns:a16="http://schemas.microsoft.com/office/drawing/2014/main" id="{D9F1B652-E7D5-408D-B7C2-C958C88338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 xmlns:a16="http://schemas.microsoft.com/office/drawing/2014/main" id="{0E9B48CC-35B5-4C5A-9640-51F48252E1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US" sz="1200" kern="1200" dirty="0" smtClean="0">
                <a:solidFill>
                  <a:schemeClr val="tx1"/>
                </a:solidFill>
                <a:effectLst/>
                <a:latin typeface="+mn-lt"/>
                <a:ea typeface="+mn-ea"/>
                <a:cs typeface="+mn-cs"/>
              </a:rPr>
              <a:t>Here’s a list of the upcoming MEL webinars in this series.</a:t>
            </a:r>
            <a:r>
              <a:rPr lang="en-US" sz="1200" kern="1200" baseline="0" dirty="0" smtClean="0">
                <a:solidFill>
                  <a:schemeClr val="tx1"/>
                </a:solidFill>
                <a:effectLst/>
                <a:latin typeface="+mn-lt"/>
                <a:ea typeface="+mn-ea"/>
                <a:cs typeface="+mn-cs"/>
              </a:rPr>
              <a:t>  The full schedule is available online here:  https://</a:t>
            </a:r>
            <a:r>
              <a:rPr lang="en-US" sz="1200" kern="1200" baseline="0" dirty="0" err="1" smtClean="0">
                <a:solidFill>
                  <a:schemeClr val="tx1"/>
                </a:solidFill>
                <a:effectLst/>
                <a:latin typeface="+mn-lt"/>
                <a:ea typeface="+mn-ea"/>
                <a:cs typeface="+mn-cs"/>
              </a:rPr>
              <a:t>www.agrilinks.org</a:t>
            </a:r>
            <a:r>
              <a:rPr lang="en-US" sz="1200" kern="1200" baseline="0" dirty="0" smtClean="0">
                <a:solidFill>
                  <a:schemeClr val="tx1"/>
                </a:solidFill>
                <a:effectLst/>
                <a:latin typeface="+mn-lt"/>
                <a:ea typeface="+mn-ea"/>
                <a:cs typeface="+mn-cs"/>
              </a:rPr>
              <a:t>/post/feed-the-future-</a:t>
            </a:r>
            <a:r>
              <a:rPr lang="en-US" sz="1200" kern="1200" baseline="0" dirty="0" err="1" smtClean="0">
                <a:solidFill>
                  <a:schemeClr val="tx1"/>
                </a:solidFill>
                <a:effectLst/>
                <a:latin typeface="+mn-lt"/>
                <a:ea typeface="+mn-ea"/>
                <a:cs typeface="+mn-cs"/>
              </a:rPr>
              <a:t>mel</a:t>
            </a:r>
            <a:r>
              <a:rPr lang="en-US" sz="1200" kern="1200" baseline="0" dirty="0" smtClean="0">
                <a:solidFill>
                  <a:schemeClr val="tx1"/>
                </a:solidFill>
                <a:effectLst/>
                <a:latin typeface="+mn-lt"/>
                <a:ea typeface="+mn-ea"/>
                <a:cs typeface="+mn-cs"/>
              </a:rPr>
              <a:t>-webinar-series</a:t>
            </a:r>
            <a:endParaRPr lang="en-US" altLang="en-US" dirty="0"/>
          </a:p>
        </p:txBody>
      </p:sp>
      <p:sp>
        <p:nvSpPr>
          <p:cNvPr id="68612" name="Slide Number Placeholder 3">
            <a:extLst>
              <a:ext uri="{FF2B5EF4-FFF2-40B4-BE49-F238E27FC236}">
                <a16:creationId xmlns="" xmlns:a16="http://schemas.microsoft.com/office/drawing/2014/main" id="{25FECC5C-A97D-43C4-9117-C334B18BCD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3AAC2E0-3656-4D93-A876-636912703BAF}" type="slidenum">
              <a:rPr lang="en-US" altLang="en-US"/>
              <a:pPr/>
              <a:t>27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Here’s the scenario: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During the reporting year, an activity worked with 8,000 producers, all of whom were small-holder producers, 7,200 were female, and 4,000 were youth; and 30 micro-enterprises, all of which were owned by a woman as the sole proprietor; half of these women were youth. The owners of the enterprises make the decisions about what the enterprise will do.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All of the producers planted improved varieties of </a:t>
            </a:r>
            <a:r>
              <a:rPr lang="en-US" sz="1200" kern="1200" dirty="0" err="1" smtClean="0">
                <a:solidFill>
                  <a:schemeClr val="tx1"/>
                </a:solidFill>
                <a:effectLst/>
                <a:latin typeface="+mn-lt"/>
                <a:ea typeface="+mn-ea"/>
                <a:cs typeface="+mn-cs"/>
              </a:rPr>
              <a:t>biofortified</a:t>
            </a:r>
            <a:r>
              <a:rPr lang="en-US" sz="1200" kern="1200" dirty="0" smtClean="0">
                <a:solidFill>
                  <a:schemeClr val="tx1"/>
                </a:solidFill>
                <a:effectLst/>
                <a:latin typeface="+mn-lt"/>
                <a:ea typeface="+mn-ea"/>
                <a:cs typeface="+mn-cs"/>
              </a:rPr>
              <a:t> orange-fleshed sweet potato and correctly implemented the OFSP pest management practices and the OFSP disease management practices in which they were trained.  Half of the producers stored their OFSP in improved storage facilities.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Half of the micro-enterprises constructed and used solar dryers to increase the length of time OFSP can be stored, and then later in the year, processed the dried OFSP into chips for sale.  The rest of the micro-enterprises constructed and rented-out non-crop-specific improved storage facilities for producers.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Which of the following data entry tables is correct? </a:t>
            </a:r>
          </a:p>
          <a:p>
            <a:r>
              <a:rPr lang="en-US" sz="1200" kern="1200" dirty="0" smtClean="0">
                <a:solidFill>
                  <a:schemeClr val="tx1"/>
                </a:solidFill>
                <a:effectLst/>
                <a:latin typeface="+mn-lt"/>
                <a:ea typeface="+mn-ea"/>
                <a:cs typeface="+mn-cs"/>
              </a:rPr>
              <a:t>Table A	Table B</a:t>
            </a:r>
          </a:p>
          <a:p>
            <a:r>
              <a:rPr lang="en-US" sz="1200" kern="1200" dirty="0" smtClean="0">
                <a:solidFill>
                  <a:schemeClr val="tx1"/>
                </a:solidFill>
                <a:effectLst/>
                <a:latin typeface="+mn-lt"/>
                <a:ea typeface="+mn-ea"/>
                <a:cs typeface="+mn-cs"/>
              </a:rPr>
              <a:t>What are the two errors in the incorrect table, and why are they wrong?</a:t>
            </a:r>
          </a:p>
          <a:p>
            <a:r>
              <a:rPr lang="en-US" sz="1200" kern="1200" dirty="0" smtClean="0">
                <a:solidFill>
                  <a:schemeClr val="tx1"/>
                </a:solidFill>
                <a:effectLst/>
                <a:latin typeface="+mn-lt"/>
                <a:ea typeface="+mn-ea"/>
                <a:cs typeface="+mn-cs"/>
              </a:rPr>
              <a:t>______________________</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Answer key: Table A</a:t>
            </a:r>
          </a:p>
          <a:p>
            <a:r>
              <a:rPr lang="en-US" sz="1200" kern="1200" dirty="0" smtClean="0">
                <a:solidFill>
                  <a:schemeClr val="tx1"/>
                </a:solidFill>
                <a:effectLst/>
                <a:latin typeface="+mn-lt"/>
                <a:ea typeface="+mn-ea"/>
                <a:cs typeface="+mn-cs"/>
              </a:rPr>
              <a:t> (free entry, correct answers 1. Pest and disease management should be 8,000 in Table B because the producer is counted only once regardless of the number of practices or technologies within the category s/he applied; 2. Solar drying is a post-harvest handling technique and processing into chips is a processing technique, so the 15 firms that did both should be counted under both of those categories in Table B). The remaining 15 firms storage facility falls under post harvest handling and storage.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4C818348-8DCF-42AC-B21E-44BAC2869622}" type="slidenum">
              <a:rPr lang="en-US" smtClean="0"/>
              <a:t>28</a:t>
            </a:fld>
            <a:endParaRPr lang="en-US"/>
          </a:p>
        </p:txBody>
      </p:sp>
    </p:spTree>
    <p:extLst>
      <p:ext uri="{BB962C8B-B14F-4D97-AF65-F5344CB8AC3E}">
        <p14:creationId xmlns:p14="http://schemas.microsoft.com/office/powerpoint/2010/main" val="1765663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A </a:t>
            </a:r>
            <a:r>
              <a:rPr lang="en-US" smtClean="0"/>
              <a:t>is correct. </a:t>
            </a:r>
            <a:endParaRPr lang="en-US"/>
          </a:p>
        </p:txBody>
      </p:sp>
      <p:sp>
        <p:nvSpPr>
          <p:cNvPr id="4" name="Slide Number Placeholder 3"/>
          <p:cNvSpPr>
            <a:spLocks noGrp="1"/>
          </p:cNvSpPr>
          <p:nvPr>
            <p:ph type="sldNum" sz="quarter" idx="10"/>
          </p:nvPr>
        </p:nvSpPr>
        <p:spPr/>
        <p:txBody>
          <a:bodyPr/>
          <a:lstStyle/>
          <a:p>
            <a:fld id="{4C818348-8DCF-42AC-B21E-44BAC2869622}" type="slidenum">
              <a:rPr lang="en-US" smtClean="0"/>
              <a:t>29</a:t>
            </a:fld>
            <a:endParaRPr lang="en-US"/>
          </a:p>
        </p:txBody>
      </p:sp>
    </p:spTree>
    <p:extLst>
      <p:ext uri="{BB962C8B-B14F-4D97-AF65-F5344CB8AC3E}">
        <p14:creationId xmlns:p14="http://schemas.microsoft.com/office/powerpoint/2010/main" val="1926260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 xmlns:a16="http://schemas.microsoft.com/office/drawing/2014/main" id="{D9F1B652-E7D5-408D-B7C2-C958C88338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 xmlns:a16="http://schemas.microsoft.com/office/drawing/2014/main" id="{0E9B48CC-35B5-4C5A-9640-51F48252E1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r>
              <a:rPr lang="en-US" sz="1200" kern="1200" dirty="0" smtClean="0">
                <a:solidFill>
                  <a:schemeClr val="tx1"/>
                </a:solidFill>
                <a:effectLst/>
                <a:latin typeface="+mn-lt"/>
                <a:ea typeface="+mn-ea"/>
                <a:cs typeface="+mn-cs"/>
              </a:rPr>
              <a:t>Here’s a list of the upcoming MEL webinars in this series.</a:t>
            </a:r>
            <a:r>
              <a:rPr lang="en-US" sz="1200" kern="1200" baseline="0" dirty="0" smtClean="0">
                <a:solidFill>
                  <a:schemeClr val="tx1"/>
                </a:solidFill>
                <a:effectLst/>
                <a:latin typeface="+mn-lt"/>
                <a:ea typeface="+mn-ea"/>
                <a:cs typeface="+mn-cs"/>
              </a:rPr>
              <a:t>  The full schedule is available online here:  https://</a:t>
            </a:r>
            <a:r>
              <a:rPr lang="en-US" sz="1200" kern="1200" baseline="0" dirty="0" err="1" smtClean="0">
                <a:solidFill>
                  <a:schemeClr val="tx1"/>
                </a:solidFill>
                <a:effectLst/>
                <a:latin typeface="+mn-lt"/>
                <a:ea typeface="+mn-ea"/>
                <a:cs typeface="+mn-cs"/>
              </a:rPr>
              <a:t>www.agrilinks.org</a:t>
            </a:r>
            <a:r>
              <a:rPr lang="en-US" sz="1200" kern="1200" baseline="0" dirty="0" smtClean="0">
                <a:solidFill>
                  <a:schemeClr val="tx1"/>
                </a:solidFill>
                <a:effectLst/>
                <a:latin typeface="+mn-lt"/>
                <a:ea typeface="+mn-ea"/>
                <a:cs typeface="+mn-cs"/>
              </a:rPr>
              <a:t>/post/feed-the-future-</a:t>
            </a:r>
            <a:r>
              <a:rPr lang="en-US" sz="1200" kern="1200" baseline="0" dirty="0" err="1" smtClean="0">
                <a:solidFill>
                  <a:schemeClr val="tx1"/>
                </a:solidFill>
                <a:effectLst/>
                <a:latin typeface="+mn-lt"/>
                <a:ea typeface="+mn-ea"/>
                <a:cs typeface="+mn-cs"/>
              </a:rPr>
              <a:t>mel</a:t>
            </a:r>
            <a:r>
              <a:rPr lang="en-US" sz="1200" kern="1200" baseline="0" dirty="0" smtClean="0">
                <a:solidFill>
                  <a:schemeClr val="tx1"/>
                </a:solidFill>
                <a:effectLst/>
                <a:latin typeface="+mn-lt"/>
                <a:ea typeface="+mn-ea"/>
                <a:cs typeface="+mn-cs"/>
              </a:rPr>
              <a:t>-webinar-series</a:t>
            </a:r>
            <a:endParaRPr lang="en-US" altLang="en-US" dirty="0"/>
          </a:p>
        </p:txBody>
      </p:sp>
      <p:sp>
        <p:nvSpPr>
          <p:cNvPr id="68612" name="Slide Number Placeholder 3">
            <a:extLst>
              <a:ext uri="{FF2B5EF4-FFF2-40B4-BE49-F238E27FC236}">
                <a16:creationId xmlns="" xmlns:a16="http://schemas.microsoft.com/office/drawing/2014/main" id="{25FECC5C-A97D-43C4-9117-C334B18BCD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3AAC2E0-3656-4D93-A876-636912703BAF}" type="slidenum">
              <a:rPr lang="en-US" altLang="en-US"/>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Under which Value chain actor type would you enter data? (select all that apply) </a:t>
            </a:r>
          </a:p>
          <a:p>
            <a:r>
              <a:rPr lang="en-US" sz="1200" kern="1200" dirty="0" smtClean="0">
                <a:solidFill>
                  <a:schemeClr val="tx1"/>
                </a:solidFill>
                <a:effectLst/>
                <a:latin typeface="+mn-lt"/>
                <a:ea typeface="+mn-ea"/>
                <a:cs typeface="+mn-cs"/>
              </a:rPr>
              <a:t>Smallholder producers</a:t>
            </a:r>
          </a:p>
          <a:p>
            <a:r>
              <a:rPr lang="en-US" sz="1200" b="1" kern="1200" dirty="0" smtClean="0">
                <a:solidFill>
                  <a:schemeClr val="tx1"/>
                </a:solidFill>
                <a:effectLst/>
                <a:latin typeface="+mn-lt"/>
                <a:ea typeface="+mn-ea"/>
                <a:cs typeface="+mn-cs"/>
              </a:rPr>
              <a:t>Non-smallholder producers</a:t>
            </a:r>
          </a:p>
          <a:p>
            <a:r>
              <a:rPr lang="en-US" sz="1200" kern="1200" dirty="0" smtClean="0">
                <a:solidFill>
                  <a:schemeClr val="tx1"/>
                </a:solidFill>
                <a:effectLst/>
                <a:latin typeface="+mn-lt"/>
                <a:ea typeface="+mn-ea"/>
                <a:cs typeface="+mn-cs"/>
              </a:rPr>
              <a:t>People in government </a:t>
            </a:r>
          </a:p>
          <a:p>
            <a:r>
              <a:rPr lang="en-US" sz="1200" b="1" kern="1200" dirty="0" smtClean="0">
                <a:solidFill>
                  <a:schemeClr val="tx1"/>
                </a:solidFill>
                <a:effectLst/>
                <a:latin typeface="+mn-lt"/>
                <a:ea typeface="+mn-ea"/>
                <a:cs typeface="+mn-cs"/>
              </a:rPr>
              <a:t>People in private sector firms</a:t>
            </a:r>
          </a:p>
          <a:p>
            <a:r>
              <a:rPr lang="en-US" sz="1200" kern="1200" dirty="0" smtClean="0">
                <a:solidFill>
                  <a:schemeClr val="tx1"/>
                </a:solidFill>
                <a:effectLst/>
                <a:latin typeface="+mn-lt"/>
                <a:ea typeface="+mn-ea"/>
                <a:cs typeface="+mn-cs"/>
              </a:rPr>
              <a:t>People in civil society</a:t>
            </a:r>
          </a:p>
          <a:p>
            <a:r>
              <a:rPr lang="en-US" sz="1200" kern="1200" dirty="0" smtClean="0">
                <a:solidFill>
                  <a:schemeClr val="tx1"/>
                </a:solidFill>
                <a:effectLst/>
                <a:latin typeface="+mn-lt"/>
                <a:ea typeface="+mn-ea"/>
                <a:cs typeface="+mn-cs"/>
              </a:rPr>
              <a:t>Others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Under which Type of Hectare disaggregates would you enter data? (select all that apply) </a:t>
            </a:r>
          </a:p>
          <a:p>
            <a:r>
              <a:rPr lang="en-US" sz="1200" b="1" kern="1200" dirty="0" smtClean="0">
                <a:solidFill>
                  <a:schemeClr val="tx1"/>
                </a:solidFill>
                <a:effectLst/>
                <a:latin typeface="+mn-lt"/>
                <a:ea typeface="+mn-ea"/>
                <a:cs typeface="+mn-cs"/>
              </a:rPr>
              <a:t>Crop land </a:t>
            </a:r>
          </a:p>
          <a:p>
            <a:r>
              <a:rPr lang="en-US" sz="1200" kern="1200" dirty="0" smtClean="0">
                <a:solidFill>
                  <a:schemeClr val="tx1"/>
                </a:solidFill>
                <a:effectLst/>
                <a:latin typeface="+mn-lt"/>
                <a:ea typeface="+mn-ea"/>
                <a:cs typeface="+mn-cs"/>
              </a:rPr>
              <a:t>Cultivated pasture </a:t>
            </a:r>
          </a:p>
          <a:p>
            <a:r>
              <a:rPr lang="en-US" sz="1200" kern="1200" dirty="0" smtClean="0">
                <a:solidFill>
                  <a:schemeClr val="tx1"/>
                </a:solidFill>
                <a:effectLst/>
                <a:latin typeface="+mn-lt"/>
                <a:ea typeface="+mn-ea"/>
                <a:cs typeface="+mn-cs"/>
              </a:rPr>
              <a:t>Rangeland </a:t>
            </a:r>
          </a:p>
          <a:p>
            <a:r>
              <a:rPr lang="en-US" sz="1200" kern="1200" dirty="0" smtClean="0">
                <a:solidFill>
                  <a:schemeClr val="tx1"/>
                </a:solidFill>
                <a:effectLst/>
                <a:latin typeface="+mn-lt"/>
                <a:ea typeface="+mn-ea"/>
                <a:cs typeface="+mn-cs"/>
              </a:rPr>
              <a:t>Conservation/protected area </a:t>
            </a:r>
          </a:p>
          <a:p>
            <a:r>
              <a:rPr lang="en-US" sz="1200" kern="1200" dirty="0" smtClean="0">
                <a:solidFill>
                  <a:schemeClr val="tx1"/>
                </a:solidFill>
                <a:effectLst/>
                <a:latin typeface="+mn-lt"/>
                <a:ea typeface="+mn-ea"/>
                <a:cs typeface="+mn-cs"/>
              </a:rPr>
              <a:t>Freshwater or marine ecosystems </a:t>
            </a:r>
          </a:p>
          <a:p>
            <a:r>
              <a:rPr lang="en-US" sz="1200" kern="1200" dirty="0" smtClean="0">
                <a:solidFill>
                  <a:schemeClr val="tx1"/>
                </a:solidFill>
                <a:effectLst/>
                <a:latin typeface="+mn-lt"/>
                <a:ea typeface="+mn-ea"/>
                <a:cs typeface="+mn-cs"/>
              </a:rPr>
              <a:t>Aquaculture</a:t>
            </a:r>
          </a:p>
          <a:p>
            <a:r>
              <a:rPr lang="en-US" sz="1200" kern="1200" dirty="0" smtClean="0">
                <a:solidFill>
                  <a:schemeClr val="tx1"/>
                </a:solidFill>
                <a:effectLst/>
                <a:latin typeface="+mn-lt"/>
                <a:ea typeface="+mn-ea"/>
                <a:cs typeface="+mn-cs"/>
              </a:rPr>
              <a:t>Other</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Under which of the following Technology Type disaggregates would you enter the People in private sector firms data? (select all that apply)</a:t>
            </a:r>
          </a:p>
          <a:p>
            <a:r>
              <a:rPr lang="en-US" sz="1200" kern="1200" dirty="0" smtClean="0">
                <a:solidFill>
                  <a:schemeClr val="tx1"/>
                </a:solidFill>
                <a:effectLst/>
                <a:latin typeface="+mn-lt"/>
                <a:ea typeface="+mn-ea"/>
                <a:cs typeface="+mn-cs"/>
              </a:rPr>
              <a:t>Crop genetics</a:t>
            </a:r>
          </a:p>
          <a:p>
            <a:r>
              <a:rPr lang="en-US" sz="1200" kern="1200" dirty="0" smtClean="0">
                <a:solidFill>
                  <a:schemeClr val="tx1"/>
                </a:solidFill>
                <a:effectLst/>
                <a:latin typeface="+mn-lt"/>
                <a:ea typeface="+mn-ea"/>
                <a:cs typeface="+mn-cs"/>
              </a:rPr>
              <a:t>Soil-related fertility and conservation</a:t>
            </a:r>
          </a:p>
          <a:p>
            <a:r>
              <a:rPr lang="en-US" sz="1200" b="1" kern="1200" dirty="0" smtClean="0">
                <a:solidFill>
                  <a:schemeClr val="tx1"/>
                </a:solidFill>
                <a:effectLst/>
                <a:latin typeface="+mn-lt"/>
                <a:ea typeface="+mn-ea"/>
                <a:cs typeface="+mn-cs"/>
              </a:rPr>
              <a:t>Marketing and distribution</a:t>
            </a:r>
          </a:p>
          <a:p>
            <a:r>
              <a:rPr lang="en-US" sz="1200" kern="1200" dirty="0" smtClean="0">
                <a:solidFill>
                  <a:schemeClr val="tx1"/>
                </a:solidFill>
                <a:effectLst/>
                <a:latin typeface="+mn-lt"/>
                <a:ea typeface="+mn-ea"/>
                <a:cs typeface="+mn-cs"/>
              </a:rPr>
              <a:t>Other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What would you enter in FTFMS for: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Number of smallholder producers applying improved technologies who are aged 15-29? 3500, </a:t>
            </a:r>
            <a:r>
              <a:rPr lang="en-US" sz="1200" b="1" kern="1200" dirty="0" smtClean="0">
                <a:solidFill>
                  <a:schemeClr val="tx1"/>
                </a:solidFill>
                <a:effectLst/>
                <a:latin typeface="+mn-lt"/>
                <a:ea typeface="+mn-ea"/>
                <a:cs typeface="+mn-cs"/>
              </a:rPr>
              <a:t>6600</a:t>
            </a:r>
            <a:r>
              <a:rPr lang="en-US" sz="1200" kern="1200" dirty="0" smtClean="0">
                <a:solidFill>
                  <a:schemeClr val="tx1"/>
                </a:solidFill>
                <a:effectLst/>
                <a:latin typeface="+mn-lt"/>
                <a:ea typeface="+mn-ea"/>
                <a:cs typeface="+mn-cs"/>
              </a:rPr>
              <a:t>, 13400</a:t>
            </a:r>
          </a:p>
          <a:p>
            <a:pPr lvl="0"/>
            <a:r>
              <a:rPr lang="en-US" sz="1200" kern="1200" dirty="0" smtClean="0">
                <a:solidFill>
                  <a:schemeClr val="tx1"/>
                </a:solidFill>
                <a:effectLst/>
                <a:latin typeface="+mn-lt"/>
                <a:ea typeface="+mn-ea"/>
                <a:cs typeface="+mn-cs"/>
              </a:rPr>
              <a:t>Number of people in private sector firms applying improved marketing and distribution practices? 0, 4, 6, </a:t>
            </a:r>
            <a:r>
              <a:rPr lang="en-US" sz="1200" b="1" kern="1200" dirty="0" smtClean="0">
                <a:solidFill>
                  <a:schemeClr val="tx1"/>
                </a:solidFill>
                <a:effectLst/>
                <a:latin typeface="+mn-lt"/>
                <a:ea typeface="+mn-ea"/>
                <a:cs typeface="+mn-cs"/>
              </a:rPr>
              <a:t>8</a:t>
            </a:r>
          </a:p>
          <a:p>
            <a:pPr lvl="0"/>
            <a:r>
              <a:rPr lang="en-US" sz="1200" kern="1200" dirty="0" smtClean="0">
                <a:solidFill>
                  <a:schemeClr val="tx1"/>
                </a:solidFill>
                <a:effectLst/>
                <a:latin typeface="+mn-lt"/>
                <a:ea typeface="+mn-ea"/>
                <a:cs typeface="+mn-cs"/>
              </a:rPr>
              <a:t>Number of hectares where promoted technologies were applied by women participants? 0, </a:t>
            </a:r>
            <a:r>
              <a:rPr lang="en-US" sz="1200" b="1" kern="1200" dirty="0" smtClean="0">
                <a:solidFill>
                  <a:schemeClr val="tx1"/>
                </a:solidFill>
                <a:effectLst/>
                <a:latin typeface="+mn-lt"/>
                <a:ea typeface="+mn-ea"/>
                <a:cs typeface="+mn-cs"/>
              </a:rPr>
              <a:t>26000</a:t>
            </a:r>
            <a:r>
              <a:rPr lang="en-US" sz="1200" kern="1200" dirty="0" smtClean="0">
                <a:solidFill>
                  <a:schemeClr val="tx1"/>
                </a:solidFill>
                <a:effectLst/>
                <a:latin typeface="+mn-lt"/>
                <a:ea typeface="+mn-ea"/>
                <a:cs typeface="+mn-cs"/>
              </a:rPr>
              <a:t>, 31800, 53000 (31800 assumes that women bought 60% of the improved seeds – women were 60% of buyers…)  </a:t>
            </a:r>
          </a:p>
          <a:p>
            <a:pPr lvl="0"/>
            <a:r>
              <a:rPr lang="en-US" sz="1200" kern="1200" dirty="0" smtClean="0">
                <a:solidFill>
                  <a:schemeClr val="tx1"/>
                </a:solidFill>
                <a:effectLst/>
                <a:latin typeface="+mn-lt"/>
                <a:ea typeface="+mn-ea"/>
                <a:cs typeface="+mn-cs"/>
              </a:rPr>
              <a:t>Number of rice hectares cultivated under promoted technologies?  22400, </a:t>
            </a:r>
            <a:r>
              <a:rPr lang="en-US" sz="1200" b="1" kern="1200" dirty="0" smtClean="0">
                <a:solidFill>
                  <a:schemeClr val="tx1"/>
                </a:solidFill>
                <a:effectLst/>
                <a:latin typeface="+mn-lt"/>
                <a:ea typeface="+mn-ea"/>
                <a:cs typeface="+mn-cs"/>
              </a:rPr>
              <a:t>53000</a:t>
            </a:r>
            <a:r>
              <a:rPr lang="en-US" sz="1200" kern="1200" dirty="0" smtClean="0">
                <a:solidFill>
                  <a:schemeClr val="tx1"/>
                </a:solidFill>
                <a:effectLst/>
                <a:latin typeface="+mn-lt"/>
                <a:ea typeface="+mn-ea"/>
                <a:cs typeface="+mn-cs"/>
              </a:rPr>
              <a:t>, 75400</a:t>
            </a:r>
          </a:p>
          <a:p>
            <a:endParaRPr lang="en-US" dirty="0"/>
          </a:p>
        </p:txBody>
      </p:sp>
      <p:sp>
        <p:nvSpPr>
          <p:cNvPr id="4" name="Slide Number Placeholder 3"/>
          <p:cNvSpPr>
            <a:spLocks noGrp="1"/>
          </p:cNvSpPr>
          <p:nvPr>
            <p:ph type="sldNum" sz="quarter" idx="10"/>
          </p:nvPr>
        </p:nvSpPr>
        <p:spPr/>
        <p:txBody>
          <a:bodyPr/>
          <a:lstStyle/>
          <a:p>
            <a:fld id="{4C818348-8DCF-42AC-B21E-44BAC2869622}" type="slidenum">
              <a:rPr lang="en-US" smtClean="0"/>
              <a:t>30</a:t>
            </a:fld>
            <a:endParaRPr lang="en-US"/>
          </a:p>
        </p:txBody>
      </p:sp>
    </p:spTree>
    <p:extLst>
      <p:ext uri="{BB962C8B-B14F-4D97-AF65-F5344CB8AC3E}">
        <p14:creationId xmlns:p14="http://schemas.microsoft.com/office/powerpoint/2010/main" val="1954174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Overall,</a:t>
            </a:r>
            <a:r>
              <a:rPr lang="en-US" baseline="0" dirty="0" smtClean="0"/>
              <a:t> the Feed the Future under the Global Food Security Strategy is pursuing an approach to strengthen the agriculture and food systems, through market based or market facilitation approaches.  The indicators reflect this approach and aims to capture results throughout the value chain. </a:t>
            </a:r>
          </a:p>
          <a:p>
            <a:endParaRPr lang="en-US" baseline="0" dirty="0" smtClean="0"/>
          </a:p>
          <a:p>
            <a:r>
              <a:rPr lang="en-US" baseline="0" dirty="0" smtClean="0"/>
              <a:t>People level indicators are all disaggregated by sex as before and now by age, which are in two broad categories: youth is considered 15-29, while the other category is 30+. </a:t>
            </a:r>
          </a:p>
          <a:p>
            <a:endParaRPr lang="en-US" baseline="0" dirty="0" smtClean="0"/>
          </a:p>
          <a:p>
            <a:r>
              <a:rPr lang="en-US" baseline="0" dirty="0" smtClean="0"/>
              <a:t>Check the PIRS in the handbook for reporting notes which have examples for more complicated indicators. </a:t>
            </a:r>
            <a:endParaRPr lang="en-US" dirty="0"/>
          </a:p>
        </p:txBody>
      </p:sp>
      <p:sp>
        <p:nvSpPr>
          <p:cNvPr id="4" name="Slide Number Placeholder 3"/>
          <p:cNvSpPr>
            <a:spLocks noGrp="1"/>
          </p:cNvSpPr>
          <p:nvPr>
            <p:ph type="sldNum" sz="quarter" idx="10"/>
          </p:nvPr>
        </p:nvSpPr>
        <p:spPr/>
        <p:txBody>
          <a:bodyPr/>
          <a:lstStyle/>
          <a:p>
            <a:fld id="{4C818348-8DCF-42AC-B21E-44BAC2869622}" type="slidenum">
              <a:rPr lang="en-US" smtClean="0"/>
              <a:t>6</a:t>
            </a:fld>
            <a:endParaRPr lang="en-US"/>
          </a:p>
        </p:txBody>
      </p:sp>
    </p:spTree>
    <p:extLst>
      <p:ext uri="{BB962C8B-B14F-4D97-AF65-F5344CB8AC3E}">
        <p14:creationId xmlns:p14="http://schemas.microsoft.com/office/powerpoint/2010/main" val="2938037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EG.3.2-24 Number of individuals in the agriculture system who have applied improved management practices or technologies with USG assistance replaced the former</a:t>
            </a:r>
            <a:r>
              <a:rPr lang="en-US" sz="1200" kern="1200" baseline="0" dirty="0" smtClean="0">
                <a:solidFill>
                  <a:schemeClr val="tx1"/>
                </a:solidFill>
                <a:effectLst/>
                <a:latin typeface="+mn-lt"/>
                <a:ea typeface="+mn-ea"/>
                <a:cs typeface="+mn-cs"/>
              </a:rPr>
              <a:t> EG.3.2-17 (farmers and other applying improved technologies and management practices with USG assistance).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is expanded</a:t>
            </a:r>
            <a:r>
              <a:rPr lang="en-US" sz="1200" kern="1200" baseline="0" dirty="0" smtClean="0">
                <a:solidFill>
                  <a:schemeClr val="tx1"/>
                </a:solidFill>
                <a:effectLst/>
                <a:latin typeface="+mn-lt"/>
                <a:ea typeface="+mn-ea"/>
                <a:cs typeface="+mn-cs"/>
              </a:rPr>
              <a:t> to cover more explicitly  in the definition and examples other actors in the value chain and throughout the ag and food system, not just producers. </a:t>
            </a:r>
            <a:r>
              <a:rPr lang="en-US" sz="1200" kern="1200" dirty="0" smtClean="0">
                <a:solidFill>
                  <a:schemeClr val="tx1"/>
                </a:solidFill>
                <a:effectLst/>
                <a:latin typeface="+mn-lt"/>
                <a:ea typeface="+mn-ea"/>
                <a:cs typeface="+mn-cs"/>
              </a:rPr>
              <a:t>Individuals in the private sector, government, and civil society.  These were grouped together as “other” before but are broken out further now.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Now</a:t>
            </a:r>
            <a:r>
              <a:rPr lang="en-US" sz="1200" kern="1200" baseline="0" dirty="0" smtClean="0">
                <a:solidFill>
                  <a:schemeClr val="tx1"/>
                </a:solidFill>
                <a:effectLst/>
                <a:latin typeface="+mn-lt"/>
                <a:ea typeface="+mn-ea"/>
                <a:cs typeface="+mn-cs"/>
              </a:rPr>
              <a:t> FTF is referring to participants, both to reflect the system approach but also where beneficiaries previously were those who benefitted from our activities, we are looking to partner with people and their communities to work together for development outcomes, so we are all participating in these programs.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Beneficiary-&gt; participant</a:t>
            </a:r>
          </a:p>
          <a:p>
            <a:r>
              <a:rPr lang="en-US" sz="1200" kern="1200" dirty="0" smtClean="0">
                <a:solidFill>
                  <a:schemeClr val="tx1"/>
                </a:solidFill>
                <a:effectLst/>
                <a:latin typeface="+mn-lt"/>
                <a:ea typeface="+mn-ea"/>
                <a:cs typeface="+mn-cs"/>
              </a:rPr>
              <a:t>A “participant” is defined as “individuals, enterprises, organizations and other entities that participate in Feed the Future projects, including those reached directly, those reached as part of a deliberate service delivery strategy, and those participating in the market we strengthen.” </a:t>
            </a:r>
          </a:p>
          <a:p>
            <a:endParaRPr lang="en-US" dirty="0"/>
          </a:p>
        </p:txBody>
      </p:sp>
      <p:sp>
        <p:nvSpPr>
          <p:cNvPr id="4" name="Slide Number Placeholder 3"/>
          <p:cNvSpPr>
            <a:spLocks noGrp="1"/>
          </p:cNvSpPr>
          <p:nvPr>
            <p:ph type="sldNum" sz="quarter" idx="10"/>
          </p:nvPr>
        </p:nvSpPr>
        <p:spPr/>
        <p:txBody>
          <a:bodyPr/>
          <a:lstStyle/>
          <a:p>
            <a:fld id="{4C818348-8DCF-42AC-B21E-44BAC2869622}" type="slidenum">
              <a:rPr lang="en-US" smtClean="0"/>
              <a:t>7</a:t>
            </a:fld>
            <a:endParaRPr lang="en-US"/>
          </a:p>
        </p:txBody>
      </p:sp>
    </p:spTree>
    <p:extLst>
      <p:ext uri="{BB962C8B-B14F-4D97-AF65-F5344CB8AC3E}">
        <p14:creationId xmlns:p14="http://schemas.microsoft.com/office/powerpoint/2010/main" val="2462494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firms and organizations, we are capturing individuals who have made the decision to apply a management practice – not those who do so as a condition of employment.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For example, an IP works with an input supplier to repackage inputs into smaller packets to make them more affordable for small producers. The owner of the firm that decided to implement the new packaging approach would be counted, but not the input supplier’s employees that actually do the repackaging.</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 if an IP was working with a number of firms to improve accounting and inventory systems and digitize payroll – the owners of the firms or the managers who decided to implement these systems would be counted, not the employees who use the accounting or inventory systems. </a:t>
            </a:r>
          </a:p>
          <a:p>
            <a:endParaRPr lang="en-US" dirty="0"/>
          </a:p>
        </p:txBody>
      </p:sp>
      <p:sp>
        <p:nvSpPr>
          <p:cNvPr id="4" name="Slide Number Placeholder 3"/>
          <p:cNvSpPr>
            <a:spLocks noGrp="1"/>
          </p:cNvSpPr>
          <p:nvPr>
            <p:ph type="sldNum" sz="quarter" idx="10"/>
          </p:nvPr>
        </p:nvSpPr>
        <p:spPr/>
        <p:txBody>
          <a:bodyPr/>
          <a:lstStyle/>
          <a:p>
            <a:fld id="{4C818348-8DCF-42AC-B21E-44BAC2869622}" type="slidenum">
              <a:rPr lang="en-US" smtClean="0"/>
              <a:t>8</a:t>
            </a:fld>
            <a:endParaRPr lang="en-US"/>
          </a:p>
        </p:txBody>
      </p:sp>
    </p:spTree>
    <p:extLst>
      <p:ext uri="{BB962C8B-B14F-4D97-AF65-F5344CB8AC3E}">
        <p14:creationId xmlns:p14="http://schemas.microsoft.com/office/powerpoint/2010/main" val="4263694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Improved management practices or technologies are those promoted or facilitated by an implementing partner to increase agricultural productivity or support stronger and better functioning systems.  The management practices don’t have to be land based – these promoted practices can be used by different value chain actors as long as they are intended to increase ag productivity or support stronger and better functioning systems, so can include such things as better market linkages, using mobile money, supporting better accounting systems, </a:t>
            </a:r>
            <a:r>
              <a:rPr lang="en-US" sz="1200" kern="1200" dirty="0" err="1" smtClean="0">
                <a:solidFill>
                  <a:schemeClr val="tx1"/>
                </a:solidFill>
                <a:effectLst/>
                <a:latin typeface="+mn-lt"/>
                <a:ea typeface="+mn-ea"/>
                <a:cs typeface="+mn-cs"/>
              </a:rPr>
              <a:t>etc</a:t>
            </a:r>
            <a:r>
              <a:rPr lang="en-US" sz="1200" kern="1200" dirty="0" smtClean="0">
                <a:solidFill>
                  <a:schemeClr val="tx1"/>
                </a:solidFill>
                <a:effectLst/>
                <a:latin typeface="+mn-lt"/>
                <a:ea typeface="+mn-ea"/>
                <a:cs typeface="+mn-cs"/>
              </a:rPr>
              <a:t> to name a couple.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Captures results wherever they were achieved, within the ZOI and outside of the ZOI. You may want to consider adding a custom disaggregate that allows you to disaggregate results inside and outside the ZOI could be very useful for project management.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usual this indicator captures a snapshot of results for the reporting year. Individual participants who applied the promoted practice before the intervention constitute the baseline. Participants that still continue to apply the promoted practice during the project period get counted for applying the practices as long as they continue to apply it during the reporting year.  This means that yearly totals can NOT be summed to count application by unique individuals over the life of a project.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Disaggregates: </a:t>
            </a:r>
          </a:p>
          <a:p>
            <a:r>
              <a:rPr lang="en-US" sz="1200" kern="1200" dirty="0" smtClean="0">
                <a:solidFill>
                  <a:schemeClr val="tx1"/>
                </a:solidFill>
                <a:effectLst/>
                <a:latin typeface="+mn-lt"/>
                <a:ea typeface="+mn-ea"/>
                <a:cs typeface="+mn-cs"/>
              </a:rPr>
              <a:t>There have been some changes within the management practice disaggregate categories.  One such change is that the pest management and disease management categories were combined.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 still have sex and commodity as disaggregates. But no longer association applied here; for producers, we are looking at individually cultivated land.   There are some cases where group members can be counted, such as when a producer organization (assisted by the USG) builds a facility for processing and packaging produce and then offers these processing and packaging services for a fee to its members.  – members using these services can be counted.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New disaggregates are: value chain actor type, which is: </a:t>
            </a:r>
          </a:p>
          <a:p>
            <a:r>
              <a:rPr lang="en-US" sz="1200" kern="1200" dirty="0" smtClean="0">
                <a:solidFill>
                  <a:schemeClr val="tx1"/>
                </a:solidFill>
                <a:effectLst/>
                <a:latin typeface="+mn-lt"/>
                <a:ea typeface="+mn-ea"/>
                <a:cs typeface="+mn-cs"/>
              </a:rPr>
              <a:t>Small holder producers</a:t>
            </a:r>
          </a:p>
          <a:p>
            <a:r>
              <a:rPr lang="en-US" sz="1200" kern="1200" dirty="0" smtClean="0">
                <a:solidFill>
                  <a:schemeClr val="tx1"/>
                </a:solidFill>
                <a:effectLst/>
                <a:latin typeface="+mn-lt"/>
                <a:ea typeface="+mn-ea"/>
                <a:cs typeface="+mn-cs"/>
              </a:rPr>
              <a:t>Non small holder producers</a:t>
            </a:r>
          </a:p>
          <a:p>
            <a:r>
              <a:rPr lang="en-US" sz="1200" kern="1200" dirty="0" smtClean="0">
                <a:solidFill>
                  <a:schemeClr val="tx1"/>
                </a:solidFill>
                <a:effectLst/>
                <a:latin typeface="+mn-lt"/>
                <a:ea typeface="+mn-ea"/>
                <a:cs typeface="+mn-cs"/>
              </a:rPr>
              <a:t>People in government</a:t>
            </a:r>
          </a:p>
          <a:p>
            <a:r>
              <a:rPr lang="en-US" sz="1200" kern="1200" dirty="0" smtClean="0">
                <a:solidFill>
                  <a:schemeClr val="tx1"/>
                </a:solidFill>
                <a:effectLst/>
                <a:latin typeface="+mn-lt"/>
                <a:ea typeface="+mn-ea"/>
                <a:cs typeface="+mn-cs"/>
              </a:rPr>
              <a:t>People in private sector firms</a:t>
            </a:r>
          </a:p>
          <a:p>
            <a:r>
              <a:rPr lang="en-US" sz="1200" kern="1200" dirty="0" smtClean="0">
                <a:solidFill>
                  <a:schemeClr val="tx1"/>
                </a:solidFill>
                <a:effectLst/>
                <a:latin typeface="+mn-lt"/>
                <a:ea typeface="+mn-ea"/>
                <a:cs typeface="+mn-cs"/>
              </a:rPr>
              <a:t>People in civil society</a:t>
            </a:r>
          </a:p>
          <a:p>
            <a:r>
              <a:rPr lang="en-US" sz="1200" kern="1200" dirty="0" smtClean="0">
                <a:solidFill>
                  <a:schemeClr val="tx1"/>
                </a:solidFill>
                <a:effectLst/>
                <a:latin typeface="+mn-lt"/>
                <a:ea typeface="+mn-ea"/>
                <a:cs typeface="+mn-cs"/>
              </a:rPr>
              <a:t>Others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And age in two broad ranges –youth defined as 15-29 and non-youth 30+. </a:t>
            </a:r>
          </a:p>
          <a:p>
            <a:endParaRPr lang="en-US" dirty="0"/>
          </a:p>
        </p:txBody>
      </p:sp>
      <p:sp>
        <p:nvSpPr>
          <p:cNvPr id="4" name="Slide Number Placeholder 3"/>
          <p:cNvSpPr>
            <a:spLocks noGrp="1"/>
          </p:cNvSpPr>
          <p:nvPr>
            <p:ph type="sldNum" sz="quarter" idx="10"/>
          </p:nvPr>
        </p:nvSpPr>
        <p:spPr/>
        <p:txBody>
          <a:bodyPr/>
          <a:lstStyle/>
          <a:p>
            <a:fld id="{4C818348-8DCF-42AC-B21E-44BAC2869622}" type="slidenum">
              <a:rPr lang="en-US" smtClean="0"/>
              <a:t>9</a:t>
            </a:fld>
            <a:endParaRPr lang="en-US"/>
          </a:p>
        </p:txBody>
      </p:sp>
    </p:spTree>
    <p:extLst>
      <p:ext uri="{BB962C8B-B14F-4D97-AF65-F5344CB8AC3E}">
        <p14:creationId xmlns:p14="http://schemas.microsoft.com/office/powerpoint/2010/main" val="3407103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is captured? </a:t>
            </a:r>
          </a:p>
          <a:p>
            <a:pPr lvl="0"/>
            <a:r>
              <a:rPr lang="en-US" sz="1200" kern="1200" dirty="0" smtClean="0">
                <a:solidFill>
                  <a:schemeClr val="tx1"/>
                </a:solidFill>
                <a:effectLst/>
                <a:latin typeface="+mn-lt"/>
                <a:ea typeface="+mn-ea"/>
                <a:cs typeface="+mn-cs"/>
              </a:rPr>
              <a:t>Land or marine areas cultivated by producers</a:t>
            </a:r>
          </a:p>
          <a:p>
            <a:pPr lvl="0"/>
            <a:r>
              <a:rPr lang="en-US" sz="1200" kern="1200" dirty="0" smtClean="0">
                <a:solidFill>
                  <a:schemeClr val="tx1"/>
                </a:solidFill>
                <a:effectLst/>
                <a:latin typeface="+mn-lt"/>
                <a:ea typeface="+mn-ea"/>
                <a:cs typeface="+mn-cs"/>
              </a:rPr>
              <a:t>Expanded to include aquaculture and fisheries production areas</a:t>
            </a:r>
          </a:p>
          <a:p>
            <a:pPr lvl="0"/>
            <a:r>
              <a:rPr lang="en-US" sz="1200" kern="1200" dirty="0" smtClean="0">
                <a:solidFill>
                  <a:schemeClr val="tx1"/>
                </a:solidFill>
                <a:effectLst/>
                <a:latin typeface="+mn-lt"/>
                <a:ea typeface="+mn-ea"/>
                <a:cs typeface="+mn-cs"/>
              </a:rPr>
              <a:t>Management practices are agriculture-related, land- or water-based management practices and technologies promoted as a way to increase producer’s productivity directly or to support stronger and better functioning systems.</a:t>
            </a:r>
          </a:p>
          <a:p>
            <a:pPr lvl="0"/>
            <a:r>
              <a:rPr lang="en-US" sz="1200" kern="1200" dirty="0" smtClean="0">
                <a:solidFill>
                  <a:schemeClr val="tx1"/>
                </a:solidFill>
                <a:effectLst/>
                <a:latin typeface="+mn-lt"/>
                <a:ea typeface="+mn-ea"/>
                <a:cs typeface="+mn-cs"/>
              </a:rPr>
              <a:t>Captures results wherever they were achieved, within the ZOI and outside of the ZOI</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4C818348-8DCF-42AC-B21E-44BAC2869622}" type="slidenum">
              <a:rPr lang="en-US" smtClean="0"/>
              <a:t>10</a:t>
            </a:fld>
            <a:endParaRPr lang="en-US"/>
          </a:p>
        </p:txBody>
      </p:sp>
    </p:spTree>
    <p:extLst>
      <p:ext uri="{BB962C8B-B14F-4D97-AF65-F5344CB8AC3E}">
        <p14:creationId xmlns:p14="http://schemas.microsoft.com/office/powerpoint/2010/main" val="2719848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type of hectare disaggregate classifies what type of land or marine areas are changing as the result of USG assistance and lets us determine, based on the type of land where interventions are carried out, whether the intervention is extensive or intensive. </a:t>
            </a:r>
          </a:p>
          <a:p>
            <a:r>
              <a:rPr lang="en-US" sz="1200" kern="1200" dirty="0" smtClean="0">
                <a:solidFill>
                  <a:schemeClr val="tx1"/>
                </a:solidFill>
                <a:effectLst/>
                <a:latin typeface="+mn-lt"/>
                <a:ea typeface="+mn-ea"/>
                <a:cs typeface="+mn-cs"/>
              </a:rPr>
              <a:t>The Intensive interventions are those where higher levels of inputs, labor and capital are applied relative to the size of land.  Extensive interventions are those where smaller amounts of inputs, labor and capital are applied relative to the size of land. Generally, interventions carried out on crop land, cultivated pasture and aquaculture areas are considered intensive. Rangelands, conservation/protected areas and freshwater and marine ecosystems are areas where more extensive interventions will typically take place.   For example, an intervention working to increase the production of fingerlings in aquaculture is considered intensive while using improved grazing practices for livestock in a rangeland landscape would be considered extensive.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Note that while the same area can be counted under different management practice types, the same hectare can not be counted under more than one type of hectare.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However, management practice or technology type categories can take place under different hectare types. For example, you could easily find livestock management practices taking places on cultivated pasture and rangelands – it just depends on what the specific intervention is. </a:t>
            </a:r>
          </a:p>
          <a:p>
            <a:endParaRPr lang="en-US" dirty="0"/>
          </a:p>
        </p:txBody>
      </p:sp>
      <p:sp>
        <p:nvSpPr>
          <p:cNvPr id="4" name="Slide Number Placeholder 3"/>
          <p:cNvSpPr>
            <a:spLocks noGrp="1"/>
          </p:cNvSpPr>
          <p:nvPr>
            <p:ph type="sldNum" sz="quarter" idx="10"/>
          </p:nvPr>
        </p:nvSpPr>
        <p:spPr/>
        <p:txBody>
          <a:bodyPr/>
          <a:lstStyle/>
          <a:p>
            <a:fld id="{4C818348-8DCF-42AC-B21E-44BAC2869622}" type="slidenum">
              <a:rPr lang="en-US" smtClean="0"/>
              <a:t>11</a:t>
            </a:fld>
            <a:endParaRPr lang="en-US"/>
          </a:p>
        </p:txBody>
      </p:sp>
    </p:spTree>
    <p:extLst>
      <p:ext uri="{BB962C8B-B14F-4D97-AF65-F5344CB8AC3E}">
        <p14:creationId xmlns:p14="http://schemas.microsoft.com/office/powerpoint/2010/main" val="3154443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usual this indicator captures a snapshot of results for the reporting year. Areas where the promoted practice were applied before the intervention constitute the baseline. Areas where the promoted practice still continues to be applied during the project period get counted as long as the practices continues to be applied, even if the participant who is applying “graduates” from the project.  This means that yearly totals can NOT be summed to count application on unique hectares over the life of a project.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Other disaggregates include sex, </a:t>
            </a:r>
            <a:r>
              <a:rPr lang="en-US" sz="1200" b="1" kern="1200" dirty="0" smtClean="0">
                <a:solidFill>
                  <a:schemeClr val="tx1"/>
                </a:solidFill>
                <a:effectLst/>
                <a:latin typeface="+mn-lt"/>
                <a:ea typeface="+mn-ea"/>
                <a:cs typeface="+mn-cs"/>
              </a:rPr>
              <a:t>age</a:t>
            </a:r>
            <a:r>
              <a:rPr lang="en-US" sz="1200" kern="1200" dirty="0" smtClean="0">
                <a:solidFill>
                  <a:schemeClr val="tx1"/>
                </a:solidFill>
                <a:effectLst/>
                <a:latin typeface="+mn-lt"/>
                <a:ea typeface="+mn-ea"/>
                <a:cs typeface="+mn-cs"/>
              </a:rPr>
              <a:t>, management practice, commodity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are looking at who is applying the technology on the particular plot of land</a:t>
            </a:r>
            <a:r>
              <a:rPr lang="en-US" sz="1200" b="0" kern="1200" dirty="0" smtClean="0">
                <a:solidFill>
                  <a:schemeClr val="tx1"/>
                </a:solidFill>
                <a:effectLst/>
                <a:latin typeface="+mn-lt"/>
                <a:ea typeface="+mn-ea"/>
                <a:cs typeface="+mn-cs"/>
              </a:rPr>
              <a:t>.  If both a man and a woman are applying a promoted practice on a hectare of land, split it in half.  If there are 3 participants cultivating a single plot of private land, divide the size of that plot by 3. </a:t>
            </a:r>
          </a:p>
          <a:p>
            <a:r>
              <a:rPr lang="en-US" sz="1200" b="0" kern="1200" dirty="0" smtClean="0">
                <a:solidFill>
                  <a:schemeClr val="tx1"/>
                </a:solidFill>
                <a:effectLst/>
                <a:latin typeface="+mn-lt"/>
                <a:ea typeface="+mn-ea"/>
                <a:cs typeface="+mn-cs"/>
              </a:rPr>
              <a:t>For cultivated cropland, we are looking to capture results from land that is individually </a:t>
            </a:r>
            <a:r>
              <a:rPr lang="en-US" sz="1200" kern="1200" dirty="0" smtClean="0">
                <a:solidFill>
                  <a:schemeClr val="tx1"/>
                </a:solidFill>
                <a:effectLst/>
                <a:latin typeface="+mn-lt"/>
                <a:ea typeface="+mn-ea"/>
                <a:cs typeface="+mn-cs"/>
              </a:rPr>
              <a:t>managed.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Association applied can pertain to those extensive interventions, such as those where communities or organizations develop and adhere to policies regarding management and use etc. of common areas and common goods such as forest products.</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4C818348-8DCF-42AC-B21E-44BAC2869622}" type="slidenum">
              <a:rPr lang="en-US" smtClean="0"/>
              <a:t>13</a:t>
            </a:fld>
            <a:endParaRPr lang="en-US"/>
          </a:p>
        </p:txBody>
      </p:sp>
    </p:spTree>
    <p:extLst>
      <p:ext uri="{BB962C8B-B14F-4D97-AF65-F5344CB8AC3E}">
        <p14:creationId xmlns:p14="http://schemas.microsoft.com/office/powerpoint/2010/main" val="1359243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hape 18"/>
          <p:cNvSpPr/>
          <p:nvPr userDrawn="1"/>
        </p:nvSpPr>
        <p:spPr>
          <a:xfrm>
            <a:off x="0" y="1251858"/>
            <a:ext cx="9144000" cy="5606144"/>
          </a:xfrm>
          <a:prstGeom prst="rect">
            <a:avLst/>
          </a:prstGeom>
          <a:solidFill>
            <a:srgbClr val="55A9C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bin"/>
              <a:ea typeface="Cabin"/>
              <a:cs typeface="Cabin"/>
              <a:sym typeface="Cabin"/>
            </a:endParaRPr>
          </a:p>
        </p:txBody>
      </p:sp>
      <p:sp>
        <p:nvSpPr>
          <p:cNvPr id="2" name="Title 1"/>
          <p:cNvSpPr>
            <a:spLocks noGrp="1"/>
          </p:cNvSpPr>
          <p:nvPr>
            <p:ph type="ctrTitle"/>
          </p:nvPr>
        </p:nvSpPr>
        <p:spPr>
          <a:xfrm>
            <a:off x="685800" y="2362200"/>
            <a:ext cx="7772400" cy="1470025"/>
          </a:xfrm>
        </p:spPr>
        <p:txBody>
          <a:bodyPr/>
          <a:lstStyle>
            <a:lvl1pPr>
              <a:defRPr sz="4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5181600" cy="685800"/>
          </a:xfrm>
        </p:spPr>
        <p:txBody>
          <a:bodyPr>
            <a:normAutofit/>
          </a:bodyPr>
          <a:lstStyle>
            <a:lvl1pPr marL="0" indent="0" algn="l">
              <a:buNone/>
              <a:defRPr sz="24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80167F-CB3B-4B4D-AF6D-A71750A3E1A0}" type="slidenum">
              <a:rPr lang="en-US" smtClean="0"/>
              <a:t>‹#›</a:t>
            </a:fld>
            <a:endParaRPr lang="en-US"/>
          </a:p>
        </p:txBody>
      </p:sp>
      <p:sp>
        <p:nvSpPr>
          <p:cNvPr id="8" name="Shape 17"/>
          <p:cNvSpPr/>
          <p:nvPr userDrawn="1"/>
        </p:nvSpPr>
        <p:spPr>
          <a:xfrm>
            <a:off x="0" y="0"/>
            <a:ext cx="9144000" cy="13335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bin"/>
              <a:ea typeface="Cabin"/>
              <a:cs typeface="Cabin"/>
              <a:sym typeface="Cabin"/>
            </a:endParaRPr>
          </a:p>
        </p:txBody>
      </p:sp>
      <p:pic>
        <p:nvPicPr>
          <p:cNvPr id="9" name="Shape 22"/>
          <p:cNvPicPr preferRelativeResize="0"/>
          <p:nvPr userDrawn="1"/>
        </p:nvPicPr>
        <p:blipFill rotWithShape="1">
          <a:blip r:embed="rId2">
            <a:alphaModFix/>
          </a:blip>
          <a:srcRect/>
          <a:stretch/>
        </p:blipFill>
        <p:spPr>
          <a:xfrm>
            <a:off x="-1" y="166817"/>
            <a:ext cx="3822841" cy="999866"/>
          </a:xfrm>
          <a:prstGeom prst="rect">
            <a:avLst/>
          </a:prstGeom>
          <a:noFill/>
          <a:ln>
            <a:noFill/>
          </a:ln>
        </p:spPr>
      </p:pic>
    </p:spTree>
    <p:extLst>
      <p:ext uri="{BB962C8B-B14F-4D97-AF65-F5344CB8AC3E}">
        <p14:creationId xmlns:p14="http://schemas.microsoft.com/office/powerpoint/2010/main" val="23801850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840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0167F-CB3B-4B4D-AF6D-A71750A3E1A0}" type="slidenum">
              <a:rPr lang="en-US" smtClean="0"/>
              <a:t>‹#›</a:t>
            </a:fld>
            <a:endParaRPr lang="en-US"/>
          </a:p>
        </p:txBody>
      </p:sp>
    </p:spTree>
    <p:extLst>
      <p:ext uri="{BB962C8B-B14F-4D97-AF65-F5344CB8AC3E}">
        <p14:creationId xmlns:p14="http://schemas.microsoft.com/office/powerpoint/2010/main" val="1686287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840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0167F-CB3B-4B4D-AF6D-A71750A3E1A0}" type="slidenum">
              <a:rPr lang="en-US" smtClean="0"/>
              <a:t>‹#›</a:t>
            </a:fld>
            <a:endParaRPr lang="en-US"/>
          </a:p>
        </p:txBody>
      </p:sp>
    </p:spTree>
    <p:extLst>
      <p:ext uri="{BB962C8B-B14F-4D97-AF65-F5344CB8AC3E}">
        <p14:creationId xmlns:p14="http://schemas.microsoft.com/office/powerpoint/2010/main" val="2071528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840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0167F-CB3B-4B4D-AF6D-A71750A3E1A0}" type="slidenum">
              <a:rPr lang="en-US" smtClean="0"/>
              <a:t>‹#›</a:t>
            </a:fld>
            <a:endParaRPr lang="en-US"/>
          </a:p>
        </p:txBody>
      </p:sp>
    </p:spTree>
    <p:extLst>
      <p:ext uri="{BB962C8B-B14F-4D97-AF65-F5344CB8AC3E}">
        <p14:creationId xmlns:p14="http://schemas.microsoft.com/office/powerpoint/2010/main" val="1754465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0167F-CB3B-4B4D-AF6D-A71750A3E1A0}" type="slidenum">
              <a:rPr lang="en-US" smtClean="0"/>
              <a:t>‹#›</a:t>
            </a:fld>
            <a:endParaRPr lang="en-US"/>
          </a:p>
        </p:txBody>
      </p:sp>
    </p:spTree>
    <p:extLst>
      <p:ext uri="{BB962C8B-B14F-4D97-AF65-F5344CB8AC3E}">
        <p14:creationId xmlns:p14="http://schemas.microsoft.com/office/powerpoint/2010/main" val="2657963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vider_2" preserve="1">
  <p:cSld name="Divider_2">
    <p:spTree>
      <p:nvGrpSpPr>
        <p:cNvPr id="1" name="Shape 28"/>
        <p:cNvGrpSpPr/>
        <p:nvPr/>
      </p:nvGrpSpPr>
      <p:grpSpPr>
        <a:xfrm>
          <a:off x="0" y="0"/>
          <a:ext cx="0" cy="0"/>
          <a:chOff x="0" y="0"/>
          <a:chExt cx="0" cy="0"/>
        </a:xfrm>
      </p:grpSpPr>
      <p:sp>
        <p:nvSpPr>
          <p:cNvPr id="29" name="Shape 29"/>
          <p:cNvSpPr/>
          <p:nvPr/>
        </p:nvSpPr>
        <p:spPr>
          <a:xfrm>
            <a:off x="0" y="0"/>
            <a:ext cx="9144000" cy="6858000"/>
          </a:xfrm>
          <a:prstGeom prst="rect">
            <a:avLst/>
          </a:prstGeom>
          <a:solidFill>
            <a:srgbClr val="55A9C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bin"/>
              <a:ea typeface="Cabin"/>
              <a:cs typeface="Cabin"/>
              <a:sym typeface="Cabin"/>
            </a:endParaRPr>
          </a:p>
        </p:txBody>
      </p:sp>
      <p:sp>
        <p:nvSpPr>
          <p:cNvPr id="30" name="Shape 30"/>
          <p:cNvSpPr txBox="1">
            <a:spLocks noGrp="1"/>
          </p:cNvSpPr>
          <p:nvPr>
            <p:ph type="title"/>
          </p:nvPr>
        </p:nvSpPr>
        <p:spPr>
          <a:xfrm>
            <a:off x="628650" y="1835190"/>
            <a:ext cx="7886700" cy="1325563"/>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lt1"/>
              </a:buClr>
              <a:buSzPts val="4400"/>
              <a:buFont typeface="Cabin"/>
              <a:buNone/>
              <a:defRPr sz="4400" b="0" i="0" u="none" strike="noStrike" cap="none">
                <a:solidFill>
                  <a:schemeClr val="lt1"/>
                </a:solidFill>
                <a:latin typeface="Arial" panose="020B0604020202020204" pitchFamily="34" charset="0"/>
                <a:ea typeface="Arial" panose="020B0604020202020204" pitchFamily="34" charset="0"/>
                <a:cs typeface="Arial" panose="020B0604020202020204" pitchFamily="34" charset="0"/>
                <a:sym typeface="Cabi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dirty="0"/>
          </a:p>
        </p:txBody>
      </p:sp>
      <p:sp>
        <p:nvSpPr>
          <p:cNvPr id="31" name="Shape 31"/>
          <p:cNvSpPr txBox="1">
            <a:spLocks noGrp="1"/>
          </p:cNvSpPr>
          <p:nvPr>
            <p:ph type="body" idx="1"/>
          </p:nvPr>
        </p:nvSpPr>
        <p:spPr>
          <a:xfrm>
            <a:off x="628650" y="3345025"/>
            <a:ext cx="4639866" cy="1925638"/>
          </a:xfrm>
          <a:prstGeom prst="rect">
            <a:avLst/>
          </a:prstGeom>
          <a:noFill/>
          <a:ln>
            <a:noFill/>
          </a:ln>
        </p:spPr>
        <p:txBody>
          <a:bodyPr spcFirstLastPara="1" wrap="square" lIns="91425" tIns="91425" rIns="91425" bIns="91425" anchor="t" anchorCtr="0"/>
          <a:lstStyle>
            <a:lvl1pPr marL="457200" marR="0" lvl="0" indent="-381000" algn="l" rtl="0">
              <a:lnSpc>
                <a:spcPct val="100000"/>
              </a:lnSpc>
              <a:spcBef>
                <a:spcPts val="1000"/>
              </a:spcBef>
              <a:spcAft>
                <a:spcPts val="0"/>
              </a:spcAft>
              <a:buClr>
                <a:schemeClr val="lt1"/>
              </a:buClr>
              <a:buSzPts val="2400"/>
              <a:buFont typeface="Arial"/>
              <a:buChar char="–"/>
              <a:defRPr sz="2400" b="1" i="0" u="none" strike="noStrike" cap="none">
                <a:solidFill>
                  <a:schemeClr val="lt1"/>
                </a:solidFill>
                <a:latin typeface="Arial"/>
                <a:ea typeface="Arial"/>
                <a:cs typeface="Arial"/>
                <a:sym typeface="Arial"/>
              </a:defRPr>
            </a:lvl1pPr>
            <a:lvl2pPr marL="914400" marR="0" lvl="1" indent="-381000" algn="l" rtl="0">
              <a:lnSpc>
                <a:spcPct val="100000"/>
              </a:lnSpc>
              <a:spcBef>
                <a:spcPts val="50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2pPr>
            <a:lvl3pPr marL="1371600" marR="0" lvl="2" indent="-355600" algn="l" rtl="0">
              <a:lnSpc>
                <a:spcPct val="100000"/>
              </a:lnSpc>
              <a:spcBef>
                <a:spcPts val="5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3pPr>
            <a:lvl4pPr marL="1828800" marR="0" lvl="3" indent="-355600" algn="l" rtl="0">
              <a:lnSpc>
                <a:spcPct val="100000"/>
              </a:lnSpc>
              <a:spcBef>
                <a:spcPts val="5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lnSpc>
                <a:spcPct val="100000"/>
              </a:lnSpc>
              <a:spcBef>
                <a:spcPts val="5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bin"/>
                <a:ea typeface="Cabin"/>
                <a:cs typeface="Cabin"/>
                <a:sym typeface="Cabin"/>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bin"/>
                <a:ea typeface="Cabin"/>
                <a:cs typeface="Cabin"/>
                <a:sym typeface="Cabin"/>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bin"/>
                <a:ea typeface="Cabin"/>
                <a:cs typeface="Cabin"/>
                <a:sym typeface="Cabin"/>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bin"/>
                <a:ea typeface="Cabin"/>
                <a:cs typeface="Cabin"/>
                <a:sym typeface="Cabin"/>
              </a:defRPr>
            </a:lvl9pPr>
          </a:lstStyle>
          <a:p>
            <a:endParaRPr/>
          </a:p>
        </p:txBody>
      </p:sp>
      <p:pic>
        <p:nvPicPr>
          <p:cNvPr id="32" name="Shape 32"/>
          <p:cNvPicPr preferRelativeResize="0"/>
          <p:nvPr/>
        </p:nvPicPr>
        <p:blipFill rotWithShape="1">
          <a:blip r:embed="rId2">
            <a:alphaModFix/>
          </a:blip>
          <a:srcRect/>
          <a:stretch/>
        </p:blipFill>
        <p:spPr>
          <a:xfrm>
            <a:off x="223186" y="6096000"/>
            <a:ext cx="1883664" cy="493776"/>
          </a:xfrm>
          <a:prstGeom prst="rect">
            <a:avLst/>
          </a:prstGeom>
          <a:noFill/>
          <a:ln>
            <a:noFill/>
          </a:ln>
        </p:spPr>
      </p:pic>
      <p:sp>
        <p:nvSpPr>
          <p:cNvPr id="33" name="Shape 33"/>
          <p:cNvSpPr/>
          <p:nvPr/>
        </p:nvSpPr>
        <p:spPr>
          <a:xfrm>
            <a:off x="171450" y="224589"/>
            <a:ext cx="8801100" cy="6408822"/>
          </a:xfrm>
          <a:prstGeom prst="rect">
            <a:avLst/>
          </a:prstGeom>
          <a:noFill/>
          <a:ln w="381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bin"/>
              <a:ea typeface="Cabin"/>
              <a:cs typeface="Cabin"/>
              <a:sym typeface="Cabin"/>
            </a:endParaRPr>
          </a:p>
        </p:txBody>
      </p:sp>
      <p:sp>
        <p:nvSpPr>
          <p:cNvPr id="34" name="Shape 34"/>
          <p:cNvSpPr txBox="1">
            <a:spLocks noGrp="1"/>
          </p:cNvSpPr>
          <p:nvPr>
            <p:ph type="ftr" idx="11"/>
          </p:nvPr>
        </p:nvSpPr>
        <p:spPr>
          <a:xfrm>
            <a:off x="5314950" y="6388435"/>
            <a:ext cx="3086100" cy="118644"/>
          </a:xfrm>
          <a:prstGeom prst="rect">
            <a:avLst/>
          </a:prstGeom>
          <a:noFill/>
          <a:ln>
            <a:noFill/>
          </a:ln>
        </p:spPr>
        <p:txBody>
          <a:bodyPr spcFirstLastPara="1" wrap="square" lIns="91425" tIns="91425" rIns="91425" bIns="91425" anchor="ctr" anchorCtr="0"/>
          <a:lstStyle>
            <a:lvl1pPr marR="0" lvl="0" algn="r" rtl="0">
              <a:spcBef>
                <a:spcPts val="0"/>
              </a:spcBef>
              <a:spcAft>
                <a:spcPts val="0"/>
              </a:spcAft>
              <a:buSzPts val="1400"/>
              <a:buNone/>
              <a:defRPr sz="1050" b="0" i="0" u="none" strike="noStrike" cap="none">
                <a:solidFill>
                  <a:schemeClr val="lt1"/>
                </a:solidFill>
                <a:latin typeface="Cabin"/>
                <a:ea typeface="Cabin"/>
                <a:cs typeface="Cabin"/>
                <a:sym typeface="Cabin"/>
              </a:defRPr>
            </a:lvl1pPr>
            <a:lvl2pPr marR="0" lvl="1" algn="l" rtl="0">
              <a:spcBef>
                <a:spcPts val="0"/>
              </a:spcBef>
              <a:spcAft>
                <a:spcPts val="0"/>
              </a:spcAft>
              <a:buSzPts val="1400"/>
              <a:buNone/>
              <a:defRPr sz="1800" b="0" i="0" u="none" strike="noStrike" cap="none">
                <a:solidFill>
                  <a:schemeClr val="dk1"/>
                </a:solidFill>
                <a:latin typeface="Cabin"/>
                <a:ea typeface="Cabin"/>
                <a:cs typeface="Cabin"/>
                <a:sym typeface="Cabin"/>
              </a:defRPr>
            </a:lvl2pPr>
            <a:lvl3pPr marR="0" lvl="2" algn="l" rtl="0">
              <a:spcBef>
                <a:spcPts val="0"/>
              </a:spcBef>
              <a:spcAft>
                <a:spcPts val="0"/>
              </a:spcAft>
              <a:buSzPts val="1400"/>
              <a:buNone/>
              <a:defRPr sz="1800" b="0" i="0" u="none" strike="noStrike" cap="none">
                <a:solidFill>
                  <a:schemeClr val="dk1"/>
                </a:solidFill>
                <a:latin typeface="Cabin"/>
                <a:ea typeface="Cabin"/>
                <a:cs typeface="Cabin"/>
                <a:sym typeface="Cabin"/>
              </a:defRPr>
            </a:lvl3pPr>
            <a:lvl4pPr marR="0" lvl="3" algn="l" rtl="0">
              <a:spcBef>
                <a:spcPts val="0"/>
              </a:spcBef>
              <a:spcAft>
                <a:spcPts val="0"/>
              </a:spcAft>
              <a:buSzPts val="1400"/>
              <a:buNone/>
              <a:defRPr sz="1800" b="0" i="0" u="none" strike="noStrike" cap="none">
                <a:solidFill>
                  <a:schemeClr val="dk1"/>
                </a:solidFill>
                <a:latin typeface="Cabin"/>
                <a:ea typeface="Cabin"/>
                <a:cs typeface="Cabin"/>
                <a:sym typeface="Cabin"/>
              </a:defRPr>
            </a:lvl4pPr>
            <a:lvl5pPr marR="0" lvl="4" algn="l" rtl="0">
              <a:spcBef>
                <a:spcPts val="0"/>
              </a:spcBef>
              <a:spcAft>
                <a:spcPts val="0"/>
              </a:spcAft>
              <a:buSzPts val="1400"/>
              <a:buNone/>
              <a:defRPr sz="1800" b="0" i="0" u="none" strike="noStrike" cap="none">
                <a:solidFill>
                  <a:schemeClr val="dk1"/>
                </a:solidFill>
                <a:latin typeface="Cabin"/>
                <a:ea typeface="Cabin"/>
                <a:cs typeface="Cabin"/>
                <a:sym typeface="Cabin"/>
              </a:defRPr>
            </a:lvl5pPr>
            <a:lvl6pPr marR="0" lvl="5" algn="l" rtl="0">
              <a:spcBef>
                <a:spcPts val="0"/>
              </a:spcBef>
              <a:spcAft>
                <a:spcPts val="0"/>
              </a:spcAft>
              <a:buSzPts val="1400"/>
              <a:buNone/>
              <a:defRPr sz="1800" b="0" i="0" u="none" strike="noStrike" cap="none">
                <a:solidFill>
                  <a:schemeClr val="dk1"/>
                </a:solidFill>
                <a:latin typeface="Cabin"/>
                <a:ea typeface="Cabin"/>
                <a:cs typeface="Cabin"/>
                <a:sym typeface="Cabin"/>
              </a:defRPr>
            </a:lvl6pPr>
            <a:lvl7pPr marR="0" lvl="6" algn="l" rtl="0">
              <a:spcBef>
                <a:spcPts val="0"/>
              </a:spcBef>
              <a:spcAft>
                <a:spcPts val="0"/>
              </a:spcAft>
              <a:buSzPts val="1400"/>
              <a:buNone/>
              <a:defRPr sz="1800" b="0" i="0" u="none" strike="noStrike" cap="none">
                <a:solidFill>
                  <a:schemeClr val="dk1"/>
                </a:solidFill>
                <a:latin typeface="Cabin"/>
                <a:ea typeface="Cabin"/>
                <a:cs typeface="Cabin"/>
                <a:sym typeface="Cabin"/>
              </a:defRPr>
            </a:lvl7pPr>
            <a:lvl8pPr marR="0" lvl="7" algn="l" rtl="0">
              <a:spcBef>
                <a:spcPts val="0"/>
              </a:spcBef>
              <a:spcAft>
                <a:spcPts val="0"/>
              </a:spcAft>
              <a:buSzPts val="1400"/>
              <a:buNone/>
              <a:defRPr sz="1800" b="0" i="0" u="none" strike="noStrike" cap="none">
                <a:solidFill>
                  <a:schemeClr val="dk1"/>
                </a:solidFill>
                <a:latin typeface="Cabin"/>
                <a:ea typeface="Cabin"/>
                <a:cs typeface="Cabin"/>
                <a:sym typeface="Cabin"/>
              </a:defRPr>
            </a:lvl8pPr>
            <a:lvl9pPr marR="0" lvl="8" algn="l" rtl="0">
              <a:spcBef>
                <a:spcPts val="0"/>
              </a:spcBef>
              <a:spcAft>
                <a:spcPts val="0"/>
              </a:spcAft>
              <a:buSzPts val="1400"/>
              <a:buNone/>
              <a:defRPr sz="1800" b="0" i="0" u="none" strike="noStrike" cap="none">
                <a:solidFill>
                  <a:schemeClr val="dk1"/>
                </a:solidFill>
                <a:latin typeface="Cabin"/>
                <a:ea typeface="Cabin"/>
                <a:cs typeface="Cabin"/>
                <a:sym typeface="Cabin"/>
              </a:defRPr>
            </a:lvl9pPr>
          </a:lstStyle>
          <a:p>
            <a:endParaRPr/>
          </a:p>
        </p:txBody>
      </p:sp>
      <p:sp>
        <p:nvSpPr>
          <p:cNvPr id="35" name="Shape 35"/>
          <p:cNvSpPr txBox="1">
            <a:spLocks noGrp="1"/>
          </p:cNvSpPr>
          <p:nvPr>
            <p:ph type="sldNum" idx="12"/>
          </p:nvPr>
        </p:nvSpPr>
        <p:spPr>
          <a:xfrm>
            <a:off x="8562416" y="6388435"/>
            <a:ext cx="406773" cy="1186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chemeClr val="lt1"/>
                </a:solidFill>
                <a:latin typeface="Cabin"/>
                <a:ea typeface="Cabin"/>
                <a:cs typeface="Cabin"/>
                <a:sym typeface="Cabin"/>
              </a:defRPr>
            </a:lvl1pPr>
            <a:lvl2pPr marL="0" marR="0" lvl="1" indent="0" algn="r" rtl="0">
              <a:spcBef>
                <a:spcPts val="0"/>
              </a:spcBef>
              <a:buNone/>
              <a:defRPr sz="1050" b="0" i="0" u="none" strike="noStrike" cap="none">
                <a:solidFill>
                  <a:schemeClr val="lt1"/>
                </a:solidFill>
                <a:latin typeface="Cabin"/>
                <a:ea typeface="Cabin"/>
                <a:cs typeface="Cabin"/>
                <a:sym typeface="Cabin"/>
              </a:defRPr>
            </a:lvl2pPr>
            <a:lvl3pPr marL="0" marR="0" lvl="2" indent="0" algn="r" rtl="0">
              <a:spcBef>
                <a:spcPts val="0"/>
              </a:spcBef>
              <a:buNone/>
              <a:defRPr sz="1050" b="0" i="0" u="none" strike="noStrike" cap="none">
                <a:solidFill>
                  <a:schemeClr val="lt1"/>
                </a:solidFill>
                <a:latin typeface="Cabin"/>
                <a:ea typeface="Cabin"/>
                <a:cs typeface="Cabin"/>
                <a:sym typeface="Cabin"/>
              </a:defRPr>
            </a:lvl3pPr>
            <a:lvl4pPr marL="0" marR="0" lvl="3" indent="0" algn="r" rtl="0">
              <a:spcBef>
                <a:spcPts val="0"/>
              </a:spcBef>
              <a:buNone/>
              <a:defRPr sz="1050" b="0" i="0" u="none" strike="noStrike" cap="none">
                <a:solidFill>
                  <a:schemeClr val="lt1"/>
                </a:solidFill>
                <a:latin typeface="Cabin"/>
                <a:ea typeface="Cabin"/>
                <a:cs typeface="Cabin"/>
                <a:sym typeface="Cabin"/>
              </a:defRPr>
            </a:lvl4pPr>
            <a:lvl5pPr marL="0" marR="0" lvl="4" indent="0" algn="r" rtl="0">
              <a:spcBef>
                <a:spcPts val="0"/>
              </a:spcBef>
              <a:buNone/>
              <a:defRPr sz="1050" b="0" i="0" u="none" strike="noStrike" cap="none">
                <a:solidFill>
                  <a:schemeClr val="lt1"/>
                </a:solidFill>
                <a:latin typeface="Cabin"/>
                <a:ea typeface="Cabin"/>
                <a:cs typeface="Cabin"/>
                <a:sym typeface="Cabin"/>
              </a:defRPr>
            </a:lvl5pPr>
            <a:lvl6pPr marL="0" marR="0" lvl="5" indent="0" algn="r" rtl="0">
              <a:spcBef>
                <a:spcPts val="0"/>
              </a:spcBef>
              <a:buNone/>
              <a:defRPr sz="1050" b="0" i="0" u="none" strike="noStrike" cap="none">
                <a:solidFill>
                  <a:schemeClr val="lt1"/>
                </a:solidFill>
                <a:latin typeface="Cabin"/>
                <a:ea typeface="Cabin"/>
                <a:cs typeface="Cabin"/>
                <a:sym typeface="Cabin"/>
              </a:defRPr>
            </a:lvl6pPr>
            <a:lvl7pPr marL="0" marR="0" lvl="6" indent="0" algn="r" rtl="0">
              <a:spcBef>
                <a:spcPts val="0"/>
              </a:spcBef>
              <a:buNone/>
              <a:defRPr sz="1050" b="0" i="0" u="none" strike="noStrike" cap="none">
                <a:solidFill>
                  <a:schemeClr val="lt1"/>
                </a:solidFill>
                <a:latin typeface="Cabin"/>
                <a:ea typeface="Cabin"/>
                <a:cs typeface="Cabin"/>
                <a:sym typeface="Cabin"/>
              </a:defRPr>
            </a:lvl7pPr>
            <a:lvl8pPr marL="0" marR="0" lvl="7" indent="0" algn="r" rtl="0">
              <a:spcBef>
                <a:spcPts val="0"/>
              </a:spcBef>
              <a:buNone/>
              <a:defRPr sz="1050" b="0" i="0" u="none" strike="noStrike" cap="none">
                <a:solidFill>
                  <a:schemeClr val="lt1"/>
                </a:solidFill>
                <a:latin typeface="Cabin"/>
                <a:ea typeface="Cabin"/>
                <a:cs typeface="Cabin"/>
                <a:sym typeface="Cabin"/>
              </a:defRPr>
            </a:lvl8pPr>
            <a:lvl9pPr marL="0" marR="0" lvl="8" indent="0" algn="r" rtl="0">
              <a:spcBef>
                <a:spcPts val="0"/>
              </a:spcBef>
              <a:buNone/>
              <a:defRPr sz="1050" b="0" i="0" u="none" strike="noStrike" cap="none">
                <a:solidFill>
                  <a:schemeClr val="lt1"/>
                </a:solidFill>
                <a:latin typeface="Cabin"/>
                <a:ea typeface="Cabin"/>
                <a:cs typeface="Cabin"/>
                <a:sym typeface="Cabin"/>
              </a:defRPr>
            </a:lvl9pPr>
          </a:lstStyle>
          <a:p>
            <a:pPr marL="0" lvl="0" indent="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72747661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80167F-CB3B-4B4D-AF6D-A71750A3E1A0}" type="slidenum">
              <a:rPr lang="en-US" smtClean="0"/>
              <a:t>‹#›</a:t>
            </a:fld>
            <a:endParaRPr lang="en-US"/>
          </a:p>
        </p:txBody>
      </p:sp>
    </p:spTree>
    <p:extLst>
      <p:ext uri="{BB962C8B-B14F-4D97-AF65-F5344CB8AC3E}">
        <p14:creationId xmlns:p14="http://schemas.microsoft.com/office/powerpoint/2010/main" val="837966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0167F-CB3B-4B4D-AF6D-A71750A3E1A0}" type="slidenum">
              <a:rPr lang="en-US" smtClean="0"/>
              <a:t>‹#›</a:t>
            </a:fld>
            <a:endParaRPr lang="en-US"/>
          </a:p>
        </p:txBody>
      </p:sp>
    </p:spTree>
    <p:extLst>
      <p:ext uri="{BB962C8B-B14F-4D97-AF65-F5344CB8AC3E}">
        <p14:creationId xmlns:p14="http://schemas.microsoft.com/office/powerpoint/2010/main" val="82332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840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80167F-CB3B-4B4D-AF6D-A71750A3E1A0}" type="slidenum">
              <a:rPr lang="en-US" smtClean="0"/>
              <a:t>‹#›</a:t>
            </a:fld>
            <a:endParaRPr lang="en-US"/>
          </a:p>
        </p:txBody>
      </p:sp>
    </p:spTree>
    <p:extLst>
      <p:ext uri="{BB962C8B-B14F-4D97-AF65-F5344CB8AC3E}">
        <p14:creationId xmlns:p14="http://schemas.microsoft.com/office/powerpoint/2010/main" val="194211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80167F-CB3B-4B4D-AF6D-A71750A3E1A0}" type="slidenum">
              <a:rPr lang="en-US" smtClean="0"/>
              <a:t>‹#›</a:t>
            </a:fld>
            <a:endParaRPr lang="en-US"/>
          </a:p>
        </p:txBody>
      </p:sp>
    </p:spTree>
    <p:extLst>
      <p:ext uri="{BB962C8B-B14F-4D97-AF65-F5344CB8AC3E}">
        <p14:creationId xmlns:p14="http://schemas.microsoft.com/office/powerpoint/2010/main" val="282440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80167F-CB3B-4B4D-AF6D-A71750A3E1A0}" type="slidenum">
              <a:rPr lang="en-US" smtClean="0"/>
              <a:t>‹#›</a:t>
            </a:fld>
            <a:endParaRPr lang="en-US"/>
          </a:p>
        </p:txBody>
      </p:sp>
    </p:spTree>
    <p:extLst>
      <p:ext uri="{BB962C8B-B14F-4D97-AF65-F5344CB8AC3E}">
        <p14:creationId xmlns:p14="http://schemas.microsoft.com/office/powerpoint/2010/main" val="4235339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80167F-CB3B-4B4D-AF6D-A71750A3E1A0}" type="slidenum">
              <a:rPr lang="en-US" smtClean="0"/>
              <a:t>‹#›</a:t>
            </a:fld>
            <a:endParaRPr lang="en-US"/>
          </a:p>
        </p:txBody>
      </p:sp>
    </p:spTree>
    <p:extLst>
      <p:ext uri="{BB962C8B-B14F-4D97-AF65-F5344CB8AC3E}">
        <p14:creationId xmlns:p14="http://schemas.microsoft.com/office/powerpoint/2010/main" val="884947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2484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2484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80167F-CB3B-4B4D-AF6D-A71750A3E1A0}" type="slidenum">
              <a:rPr lang="en-US" smtClean="0"/>
              <a:t>‹#›</a:t>
            </a:fld>
            <a:endParaRPr lang="en-US"/>
          </a:p>
        </p:txBody>
      </p:sp>
      <p:sp>
        <p:nvSpPr>
          <p:cNvPr id="8" name="Shape 12"/>
          <p:cNvSpPr/>
          <p:nvPr userDrawn="1"/>
        </p:nvSpPr>
        <p:spPr>
          <a:xfrm>
            <a:off x="171450" y="224589"/>
            <a:ext cx="8801100" cy="6408822"/>
          </a:xfrm>
          <a:prstGeom prst="rect">
            <a:avLst/>
          </a:prstGeom>
          <a:noFill/>
          <a:ln w="38100" cap="flat" cmpd="sng">
            <a:solidFill>
              <a:srgbClr val="55A9C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bin"/>
              <a:ea typeface="Cabin"/>
              <a:cs typeface="Cabin"/>
              <a:sym typeface="Cabin"/>
            </a:endParaRPr>
          </a:p>
        </p:txBody>
      </p:sp>
      <p:pic>
        <p:nvPicPr>
          <p:cNvPr id="10" name="Shape 22"/>
          <p:cNvPicPr preferRelativeResize="0">
            <a:picLocks noChangeAspect="1"/>
          </p:cNvPicPr>
          <p:nvPr userDrawn="1"/>
        </p:nvPicPr>
        <p:blipFill rotWithShape="1">
          <a:blip r:embed="rId14">
            <a:alphaModFix/>
          </a:blip>
          <a:srcRect/>
          <a:stretch/>
        </p:blipFill>
        <p:spPr>
          <a:xfrm>
            <a:off x="171450" y="6137125"/>
            <a:ext cx="1882140" cy="492275"/>
          </a:xfrm>
          <a:prstGeom prst="rect">
            <a:avLst/>
          </a:prstGeom>
          <a:noFill/>
          <a:ln>
            <a:noFill/>
          </a:ln>
        </p:spPr>
      </p:pic>
    </p:spTree>
    <p:extLst>
      <p:ext uri="{BB962C8B-B14F-4D97-AF65-F5344CB8AC3E}">
        <p14:creationId xmlns:p14="http://schemas.microsoft.com/office/powerpoint/2010/main" val="3786897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spcBef>
          <a:spcPct val="0"/>
        </a:spcBef>
        <a:buNone/>
        <a:defRPr sz="3200" b="1" kern="1200">
          <a:solidFill>
            <a:srgbClr val="55A9C2"/>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agrilinks.org/event/intro-mel-system-feed-future-mel-webinar-seri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agrilinks.org/event/new-indicators-application-improved-practices-and-technologies-feed-future-mel-webinar-series" TargetMode="External"/><Relationship Id="rId4" Type="http://schemas.openxmlformats.org/officeDocument/2006/relationships/hyperlink" Target="https://www.agrilinks.org/event/standard-indicator-overview-feed-future-mel-webinar-serie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www.agrilinks.org/event/intro-mel-system-feed-future-mel-webinar-serie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agrilinks.org/event/new-indicators-application-improved-practices-and-technologies-feed-future-mel-webinar-series" TargetMode="External"/><Relationship Id="rId4" Type="http://schemas.openxmlformats.org/officeDocument/2006/relationships/hyperlink" Target="https://www.agrilinks.org/event/standard-indicator-overview-feed-future-mel-webinar-series"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7.jpe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9798F807-C862-47D5-A8AB-172BCA77505A}"/>
              </a:ext>
            </a:extLst>
          </p:cNvPr>
          <p:cNvSpPr>
            <a:spLocks noGrp="1"/>
          </p:cNvSpPr>
          <p:nvPr>
            <p:ph type="ctrTitle"/>
          </p:nvPr>
        </p:nvSpPr>
        <p:spPr/>
        <p:txBody>
          <a:bodyPr>
            <a:normAutofit fontScale="90000"/>
          </a:bodyPr>
          <a:lstStyle/>
          <a:p>
            <a:r>
              <a:rPr lang="en-US" altLang="en-US" sz="3400" dirty="0" smtClean="0"/>
              <a:t>New indicators: </a:t>
            </a:r>
            <a:r>
              <a:rPr lang="en-US" sz="3200" dirty="0" smtClean="0"/>
              <a:t>Application </a:t>
            </a:r>
            <a:r>
              <a:rPr lang="en-US" sz="3200" dirty="0"/>
              <a:t>of improved practices and technologies </a:t>
            </a:r>
            <a:br>
              <a:rPr lang="en-US" sz="3200" dirty="0"/>
            </a:br>
            <a:endParaRPr lang="en-US" altLang="en-US" sz="3400" i="1" dirty="0"/>
          </a:p>
        </p:txBody>
      </p:sp>
      <p:sp>
        <p:nvSpPr>
          <p:cNvPr id="3" name="Subtitle 2">
            <a:extLst>
              <a:ext uri="{FF2B5EF4-FFF2-40B4-BE49-F238E27FC236}">
                <a16:creationId xmlns:a16="http://schemas.microsoft.com/office/drawing/2014/main" xmlns="" id="{425B4A1C-582A-4FB9-8BDB-5634D678744D}"/>
              </a:ext>
            </a:extLst>
          </p:cNvPr>
          <p:cNvSpPr>
            <a:spLocks noGrp="1"/>
          </p:cNvSpPr>
          <p:nvPr>
            <p:ph type="subTitle" idx="1"/>
          </p:nvPr>
        </p:nvSpPr>
        <p:spPr>
          <a:xfrm>
            <a:off x="685800" y="3657600"/>
            <a:ext cx="5334000" cy="685800"/>
          </a:xfrm>
        </p:spPr>
        <p:txBody>
          <a:bodyPr rtlCol="0">
            <a:normAutofit fontScale="92500"/>
          </a:bodyPr>
          <a:lstStyle/>
          <a:p>
            <a:pPr fontAlgn="auto">
              <a:spcAft>
                <a:spcPts val="0"/>
              </a:spcAft>
              <a:defRPr/>
            </a:pPr>
            <a:r>
              <a:rPr lang="en-US" dirty="0" smtClean="0"/>
              <a:t>{Feed </a:t>
            </a:r>
            <a:r>
              <a:rPr lang="en-US" dirty="0"/>
              <a:t>the Future MEL W</a:t>
            </a:r>
            <a:r>
              <a:rPr lang="en-US" dirty="0" smtClean="0"/>
              <a:t>ebinar </a:t>
            </a:r>
            <a:r>
              <a:rPr lang="en-US" dirty="0"/>
              <a:t>S</a:t>
            </a:r>
            <a:r>
              <a:rPr lang="en-US" dirty="0" smtClean="0"/>
              <a:t>eries}</a:t>
            </a:r>
            <a:endParaRPr lang="en-US" dirty="0"/>
          </a:p>
        </p:txBody>
      </p:sp>
      <p:sp>
        <p:nvSpPr>
          <p:cNvPr id="5" name="TextBox 4"/>
          <p:cNvSpPr txBox="1"/>
          <p:nvPr/>
        </p:nvSpPr>
        <p:spPr>
          <a:xfrm>
            <a:off x="762000" y="5105399"/>
            <a:ext cx="2438400" cy="461665"/>
          </a:xfrm>
          <a:prstGeom prst="rect">
            <a:avLst/>
          </a:prstGeom>
          <a:noFill/>
        </p:spPr>
        <p:txBody>
          <a:bodyPr wrap="square" rtlCol="0">
            <a:spAutoFit/>
          </a:bodyPr>
          <a:lstStyle/>
          <a:p>
            <a:r>
              <a:rPr lang="en-US" sz="2400" b="1" dirty="0" smtClean="0"/>
              <a:t>June 13, 2018</a:t>
            </a:r>
            <a:endParaRPr lang="en-US" sz="2400" b="1" dirty="0"/>
          </a:p>
        </p:txBody>
      </p:sp>
      <p:sp>
        <p:nvSpPr>
          <p:cNvPr id="6" name="Subtitle 2"/>
          <p:cNvSpPr txBox="1">
            <a:spLocks/>
          </p:cNvSpPr>
          <p:nvPr/>
        </p:nvSpPr>
        <p:spPr>
          <a:xfrm>
            <a:off x="6477000" y="4724400"/>
            <a:ext cx="2133600" cy="1600200"/>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2400" b="1" kern="1200">
                <a:solidFill>
                  <a:schemeClr val="bg1"/>
                </a:solidFill>
                <a:latin typeface="Arial" panose="020B0604020202020204" pitchFamily="34" charset="0"/>
                <a:ea typeface="+mn-ea"/>
                <a:cs typeface="Arial" panose="020B0604020202020204" pitchFamily="34" charset="0"/>
              </a:defRPr>
            </a:lvl1pPr>
            <a:lvl2pPr marL="4572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rial" panose="020B0604020202020204" pitchFamily="34" charset="0"/>
                <a:ea typeface="+mn-ea"/>
                <a:cs typeface="Arial" panose="020B0604020202020204" pitchFamily="34" charset="0"/>
              </a:defRPr>
            </a:lvl2pPr>
            <a:lvl3pPr marL="914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rial" panose="020B0604020202020204" pitchFamily="34" charset="0"/>
                <a:ea typeface="+mn-ea"/>
                <a:cs typeface="Arial" panose="020B0604020202020204" pitchFamily="34" charset="0"/>
              </a:defRPr>
            </a:lvl3pPr>
            <a:lvl4pPr marL="1371600" indent="0" algn="ctr" defTabSz="914400" rtl="0" eaLnBrk="1" latinLnBrk="0" hangingPunct="1">
              <a:spcBef>
                <a:spcPct val="20000"/>
              </a:spcBef>
              <a:buFont typeface="Arial" panose="020B0604020202020204" pitchFamily="34" charset="0"/>
              <a:buNone/>
              <a:defRPr sz="1800" kern="1200">
                <a:solidFill>
                  <a:schemeClr val="tx1">
                    <a:tint val="75000"/>
                  </a:schemeClr>
                </a:solidFill>
                <a:latin typeface="Arial" panose="020B0604020202020204" pitchFamily="34" charset="0"/>
                <a:ea typeface="+mn-ea"/>
                <a:cs typeface="Arial" panose="020B0604020202020204" pitchFamily="34" charset="0"/>
              </a:defRPr>
            </a:lvl4pPr>
            <a:lvl5pPr marL="1828800" indent="0" algn="ctr" defTabSz="914400" rtl="0" eaLnBrk="1" latinLnBrk="0" hangingPunct="1">
              <a:spcBef>
                <a:spcPct val="20000"/>
              </a:spcBef>
              <a:buFont typeface="Arial" panose="020B0604020202020204" pitchFamily="34" charset="0"/>
              <a:buNone/>
              <a:defRPr sz="1800" kern="1200">
                <a:solidFill>
                  <a:schemeClr val="tx1">
                    <a:tint val="75000"/>
                  </a:schemeClr>
                </a:solidFill>
                <a:latin typeface="Arial" panose="020B0604020202020204" pitchFamily="34" charset="0"/>
                <a:ea typeface="+mn-ea"/>
                <a:cs typeface="Arial" panose="020B0604020202020204" pitchFamily="34" charset="0"/>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ctr"/>
            <a:r>
              <a:rPr lang="en-US" dirty="0" smtClean="0">
                <a:effectLst>
                  <a:outerShdw blurRad="38100" dist="38100" dir="2700000" algn="tl">
                    <a:srgbClr val="000000">
                      <a:alpha val="43137"/>
                    </a:srgbClr>
                  </a:outerShdw>
                </a:effectLst>
              </a:rPr>
              <a:t>EG.3.2-24</a:t>
            </a:r>
          </a:p>
          <a:p>
            <a:pPr algn="ctr"/>
            <a:r>
              <a:rPr lang="en-US" dirty="0" smtClean="0">
                <a:effectLst>
                  <a:outerShdw blurRad="38100" dist="38100" dir="2700000" algn="tl">
                    <a:srgbClr val="000000">
                      <a:alpha val="43137"/>
                    </a:srgbClr>
                  </a:outerShdw>
                </a:effectLst>
              </a:rPr>
              <a:t>EG.3.2-25</a:t>
            </a:r>
          </a:p>
          <a:p>
            <a:pPr algn="ctr"/>
            <a:r>
              <a:rPr lang="en-US" dirty="0" smtClean="0">
                <a:effectLst>
                  <a:outerShdw blurRad="38100" dist="38100" dir="2700000" algn="tl">
                    <a:srgbClr val="000000">
                      <a:alpha val="43137"/>
                    </a:srgbClr>
                  </a:outerShdw>
                </a:effectLst>
              </a:rPr>
              <a:t>EG.3.2-28</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38629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EG.3.2-25 Number of hectares under improved practices or technologies with USG assistance [IM-level]</a:t>
            </a:r>
          </a:p>
        </p:txBody>
      </p:sp>
      <p:sp>
        <p:nvSpPr>
          <p:cNvPr id="3" name="Content Placeholder 2"/>
          <p:cNvSpPr>
            <a:spLocks noGrp="1"/>
          </p:cNvSpPr>
          <p:nvPr>
            <p:ph idx="1"/>
          </p:nvPr>
        </p:nvSpPr>
        <p:spPr/>
        <p:txBody>
          <a:bodyPr>
            <a:normAutofit lnSpcReduction="10000"/>
          </a:bodyPr>
          <a:lstStyle/>
          <a:p>
            <a:pPr>
              <a:spcBef>
                <a:spcPts val="600"/>
              </a:spcBef>
              <a:spcAft>
                <a:spcPts val="600"/>
              </a:spcAft>
              <a:buFont typeface="Arial"/>
              <a:buChar char="•"/>
            </a:pPr>
            <a:r>
              <a:rPr lang="en-US" dirty="0">
                <a:solidFill>
                  <a:srgbClr val="000000"/>
                </a:solidFill>
              </a:rPr>
              <a:t>Land or marine areas cultivated by producers</a:t>
            </a:r>
          </a:p>
          <a:p>
            <a:pPr>
              <a:spcBef>
                <a:spcPts val="600"/>
              </a:spcBef>
              <a:spcAft>
                <a:spcPts val="600"/>
              </a:spcAft>
              <a:buFont typeface="Arial"/>
              <a:buChar char="•"/>
            </a:pPr>
            <a:r>
              <a:rPr lang="en-US" dirty="0">
                <a:solidFill>
                  <a:srgbClr val="000000"/>
                </a:solidFill>
              </a:rPr>
              <a:t>Expanded to include aquaculture and fisheries production areas</a:t>
            </a:r>
          </a:p>
          <a:p>
            <a:pPr>
              <a:spcBef>
                <a:spcPts val="600"/>
              </a:spcBef>
              <a:spcAft>
                <a:spcPts val="600"/>
              </a:spcAft>
              <a:buFont typeface="Arial"/>
              <a:buChar char="•"/>
            </a:pPr>
            <a:r>
              <a:rPr lang="en-US" dirty="0">
                <a:solidFill>
                  <a:srgbClr val="000000"/>
                </a:solidFill>
              </a:rPr>
              <a:t>Management practices are agriculture-related, land- or water-based management practices and technologies promoted as a way to increase producer’s productivity directly or to support stronger and better functioning systems.</a:t>
            </a:r>
          </a:p>
          <a:p>
            <a:pPr>
              <a:spcBef>
                <a:spcPts val="600"/>
              </a:spcBef>
              <a:spcAft>
                <a:spcPts val="600"/>
              </a:spcAft>
              <a:buFont typeface="Arial"/>
              <a:buChar char="•"/>
            </a:pPr>
            <a:r>
              <a:rPr lang="en-US" dirty="0">
                <a:solidFill>
                  <a:srgbClr val="000000"/>
                </a:solidFill>
              </a:rPr>
              <a:t>Captures results wherever they were achieved, within the ZOI and outside of the ZOI</a:t>
            </a:r>
          </a:p>
          <a:p>
            <a:pPr marL="0" indent="0">
              <a:spcBef>
                <a:spcPts val="600"/>
              </a:spcBef>
              <a:spcAft>
                <a:spcPts val="600"/>
              </a:spcAft>
              <a:buNone/>
            </a:pPr>
            <a:endParaRPr lang="en-US" dirty="0"/>
          </a:p>
        </p:txBody>
      </p:sp>
      <p:sp>
        <p:nvSpPr>
          <p:cNvPr id="4" name="Slide Number Placeholder 3"/>
          <p:cNvSpPr>
            <a:spLocks noGrp="1"/>
          </p:cNvSpPr>
          <p:nvPr>
            <p:ph type="sldNum" sz="quarter" idx="12"/>
          </p:nvPr>
        </p:nvSpPr>
        <p:spPr/>
        <p:txBody>
          <a:bodyPr/>
          <a:lstStyle/>
          <a:p>
            <a:fld id="{2680167F-CB3B-4B4D-AF6D-A71750A3E1A0}" type="slidenum">
              <a:rPr lang="en-US" smtClean="0"/>
              <a:t>10</a:t>
            </a:fld>
            <a:endParaRPr lang="en-US"/>
          </a:p>
        </p:txBody>
      </p:sp>
    </p:spTree>
    <p:extLst>
      <p:ext uri="{BB962C8B-B14F-4D97-AF65-F5344CB8AC3E}">
        <p14:creationId xmlns:p14="http://schemas.microsoft.com/office/powerpoint/2010/main" val="3920901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EG.3.2-25 Number of hectares under improved practices</a:t>
            </a:r>
            <a:r>
              <a:rPr lang="is-IS" sz="2800" dirty="0" smtClean="0"/>
              <a:t>...cont</a:t>
            </a:r>
            <a:endParaRPr lang="en-US" sz="2800" dirty="0"/>
          </a:p>
        </p:txBody>
      </p:sp>
      <p:sp>
        <p:nvSpPr>
          <p:cNvPr id="3" name="Content Placeholder 2"/>
          <p:cNvSpPr>
            <a:spLocks noGrp="1"/>
          </p:cNvSpPr>
          <p:nvPr>
            <p:ph idx="1"/>
          </p:nvPr>
        </p:nvSpPr>
        <p:spPr/>
        <p:txBody>
          <a:bodyPr/>
          <a:lstStyle/>
          <a:p>
            <a:pPr>
              <a:spcBef>
                <a:spcPts val="600"/>
              </a:spcBef>
              <a:spcAft>
                <a:spcPts val="600"/>
              </a:spcAft>
              <a:buFont typeface="Arial"/>
              <a:buChar char="•"/>
            </a:pPr>
            <a:r>
              <a:rPr lang="en-US" dirty="0">
                <a:solidFill>
                  <a:srgbClr val="000000"/>
                </a:solidFill>
              </a:rPr>
              <a:t>New </a:t>
            </a:r>
            <a:r>
              <a:rPr lang="en-US" b="1" dirty="0">
                <a:solidFill>
                  <a:srgbClr val="000000"/>
                </a:solidFill>
              </a:rPr>
              <a:t>Type of hectare </a:t>
            </a:r>
            <a:r>
              <a:rPr lang="en-US" dirty="0">
                <a:solidFill>
                  <a:srgbClr val="000000"/>
                </a:solidFill>
              </a:rPr>
              <a:t>disaggregate, includes: crop land, cultivated pasture, rangeland, conservation/protected area, freshwater or marine ecosystems, aquaculture, other</a:t>
            </a:r>
          </a:p>
          <a:p>
            <a:pPr>
              <a:spcBef>
                <a:spcPts val="600"/>
              </a:spcBef>
              <a:spcAft>
                <a:spcPts val="600"/>
              </a:spcAft>
              <a:buFont typeface="Arial"/>
              <a:buChar char="•"/>
            </a:pPr>
            <a:r>
              <a:rPr lang="en-US" dirty="0">
                <a:solidFill>
                  <a:srgbClr val="000000"/>
                </a:solidFill>
              </a:rPr>
              <a:t>This enables the capturing of </a:t>
            </a:r>
            <a:r>
              <a:rPr lang="en-US" b="1" dirty="0">
                <a:solidFill>
                  <a:srgbClr val="000000"/>
                </a:solidFill>
              </a:rPr>
              <a:t>intensive</a:t>
            </a:r>
            <a:r>
              <a:rPr lang="en-US" dirty="0">
                <a:solidFill>
                  <a:srgbClr val="000000"/>
                </a:solidFill>
              </a:rPr>
              <a:t> and </a:t>
            </a:r>
            <a:r>
              <a:rPr lang="en-US" b="1" dirty="0">
                <a:solidFill>
                  <a:srgbClr val="000000"/>
                </a:solidFill>
              </a:rPr>
              <a:t>extensive</a:t>
            </a:r>
            <a:r>
              <a:rPr lang="en-US" dirty="0">
                <a:solidFill>
                  <a:srgbClr val="000000"/>
                </a:solidFill>
              </a:rPr>
              <a:t> agriculture-related management practices that are applied in different types of landscapes. </a:t>
            </a:r>
          </a:p>
        </p:txBody>
      </p:sp>
      <p:sp>
        <p:nvSpPr>
          <p:cNvPr id="4" name="Slide Number Placeholder 3"/>
          <p:cNvSpPr>
            <a:spLocks noGrp="1"/>
          </p:cNvSpPr>
          <p:nvPr>
            <p:ph type="sldNum" sz="quarter" idx="12"/>
          </p:nvPr>
        </p:nvSpPr>
        <p:spPr/>
        <p:txBody>
          <a:bodyPr/>
          <a:lstStyle/>
          <a:p>
            <a:fld id="{2680167F-CB3B-4B4D-AF6D-A71750A3E1A0}" type="slidenum">
              <a:rPr lang="en-US" smtClean="0"/>
              <a:t>11</a:t>
            </a:fld>
            <a:endParaRPr lang="en-US"/>
          </a:p>
        </p:txBody>
      </p:sp>
    </p:spTree>
    <p:extLst>
      <p:ext uri="{BB962C8B-B14F-4D97-AF65-F5344CB8AC3E}">
        <p14:creationId xmlns:p14="http://schemas.microsoft.com/office/powerpoint/2010/main" val="1914074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EG.3.2-25 Number of hectares</a:t>
            </a:r>
            <a:r>
              <a:rPr lang="is-IS" sz="2800" dirty="0" smtClean="0"/>
              <a:t>….cont</a:t>
            </a:r>
            <a:endParaRPr lang="en-US" sz="2800" dirty="0"/>
          </a:p>
        </p:txBody>
      </p:sp>
      <p:sp>
        <p:nvSpPr>
          <p:cNvPr id="3" name="Content Placeholder 2"/>
          <p:cNvSpPr>
            <a:spLocks noGrp="1"/>
          </p:cNvSpPr>
          <p:nvPr>
            <p:ph idx="1"/>
          </p:nvPr>
        </p:nvSpPr>
        <p:spPr>
          <a:xfrm>
            <a:off x="457200" y="990600"/>
            <a:ext cx="8229600" cy="5257800"/>
          </a:xfrm>
        </p:spPr>
        <p:txBody>
          <a:bodyPr>
            <a:noAutofit/>
          </a:bodyPr>
          <a:lstStyle/>
          <a:p>
            <a:pPr lvl="0">
              <a:spcAft>
                <a:spcPts val="600"/>
              </a:spcAft>
            </a:pPr>
            <a:r>
              <a:rPr lang="en-US" sz="1500" b="1" dirty="0"/>
              <a:t>Crop land</a:t>
            </a:r>
            <a:r>
              <a:rPr lang="en-US" sz="1500" dirty="0"/>
              <a:t>: areas used for the production of crops for harvest, </a:t>
            </a:r>
            <a:r>
              <a:rPr lang="en-US" sz="1500" dirty="0" smtClean="0"/>
              <a:t>regardless of whether production was harvested or not. </a:t>
            </a:r>
            <a:r>
              <a:rPr lang="en-US" sz="1500" dirty="0"/>
              <a:t>Include home gardens in this category. </a:t>
            </a:r>
          </a:p>
          <a:p>
            <a:pPr lvl="0">
              <a:spcAft>
                <a:spcPts val="600"/>
              </a:spcAft>
            </a:pPr>
            <a:r>
              <a:rPr lang="en-US" sz="1500" b="1" dirty="0"/>
              <a:t>Cultivated pasture</a:t>
            </a:r>
            <a:r>
              <a:rPr lang="en-US" sz="1500" dirty="0"/>
              <a:t>: land where forage crops are primarily grown for grazing</a:t>
            </a:r>
          </a:p>
          <a:p>
            <a:pPr lvl="0">
              <a:spcAft>
                <a:spcPts val="600"/>
              </a:spcAft>
            </a:pPr>
            <a:r>
              <a:rPr lang="en-US" sz="1500" b="1" dirty="0"/>
              <a:t>Rangelands</a:t>
            </a:r>
            <a:r>
              <a:rPr lang="en-US" sz="1500" dirty="0"/>
              <a:t>: land on which the native vegetation (climax or natural potential plant community) is predominantly grasses, grass-like plants, forbs, or shrubs suitable for grazing or browsing use.  </a:t>
            </a:r>
          </a:p>
          <a:p>
            <a:pPr lvl="0">
              <a:spcAft>
                <a:spcPts val="600"/>
              </a:spcAft>
            </a:pPr>
            <a:r>
              <a:rPr lang="en-US" sz="1500" b="1" dirty="0"/>
              <a:t>Conservation/protected areas</a:t>
            </a:r>
            <a:r>
              <a:rPr lang="en-US" sz="1500" dirty="0"/>
              <a:t>: terrestrial areas that are protected because of their recognized, natural, ecological or cultural values. The protected status may fall into different categories and include strictly protected to those that allow for some limited human occupation and/or sustainable use of natural resources, such as agroforestry, collection of NTFPs, etc. </a:t>
            </a:r>
          </a:p>
          <a:p>
            <a:pPr lvl="0">
              <a:spcAft>
                <a:spcPts val="600"/>
              </a:spcAft>
            </a:pPr>
            <a:r>
              <a:rPr lang="en-US" sz="1500" b="1" dirty="0"/>
              <a:t>Fresh-water and marine ecosystems</a:t>
            </a:r>
            <a:r>
              <a:rPr lang="en-US" sz="1500" dirty="0"/>
              <a:t>: aquatic areas that include freshwater, such as lakes, ponds, rivers, streams, springs, and freshwater wetlands, and water with higher salt content, such as salt marshes, mangroves, estuaries and bays, oceans, and marine wetlands.</a:t>
            </a:r>
          </a:p>
          <a:p>
            <a:pPr lvl="0">
              <a:spcAft>
                <a:spcPts val="600"/>
              </a:spcAft>
            </a:pPr>
            <a:r>
              <a:rPr lang="en-US" sz="1500" b="1" dirty="0" smtClean="0"/>
              <a:t>Aquaculture</a:t>
            </a:r>
            <a:r>
              <a:rPr lang="en-US" sz="1500" dirty="0" smtClean="0"/>
              <a:t>: </a:t>
            </a:r>
            <a:r>
              <a:rPr lang="en-US" sz="1500" dirty="0"/>
              <a:t>areas dedicated to the breeding, rearing and harvesting of aquatic animals and plants for food. </a:t>
            </a:r>
          </a:p>
          <a:p>
            <a:pPr lvl="0">
              <a:spcAft>
                <a:spcPts val="600"/>
              </a:spcAft>
            </a:pPr>
            <a:r>
              <a:rPr lang="en-US" sz="1500" b="1" dirty="0"/>
              <a:t>Other</a:t>
            </a:r>
            <a:r>
              <a:rPr lang="en-US" sz="1500" dirty="0"/>
              <a:t>: Areas that don’t fit into these categories.  Please describe the Hectare type in the indicator comment.</a:t>
            </a:r>
          </a:p>
        </p:txBody>
      </p:sp>
      <p:sp>
        <p:nvSpPr>
          <p:cNvPr id="4" name="Slide Number Placeholder 3"/>
          <p:cNvSpPr>
            <a:spLocks noGrp="1"/>
          </p:cNvSpPr>
          <p:nvPr>
            <p:ph type="sldNum" sz="quarter" idx="12"/>
          </p:nvPr>
        </p:nvSpPr>
        <p:spPr/>
        <p:txBody>
          <a:bodyPr/>
          <a:lstStyle/>
          <a:p>
            <a:fld id="{2680167F-CB3B-4B4D-AF6D-A71750A3E1A0}" type="slidenum">
              <a:rPr lang="en-US" smtClean="0"/>
              <a:t>12</a:t>
            </a:fld>
            <a:endParaRPr lang="en-US"/>
          </a:p>
        </p:txBody>
      </p:sp>
    </p:spTree>
    <p:extLst>
      <p:ext uri="{BB962C8B-B14F-4D97-AF65-F5344CB8AC3E}">
        <p14:creationId xmlns:p14="http://schemas.microsoft.com/office/powerpoint/2010/main" val="3901005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EG.3.2-25 Number of hectares</a:t>
            </a:r>
            <a:r>
              <a:rPr lang="is-IS" dirty="0" smtClean="0"/>
              <a:t>…..cont.</a:t>
            </a:r>
            <a:endParaRPr lang="en-US" dirty="0"/>
          </a:p>
        </p:txBody>
      </p:sp>
      <p:sp>
        <p:nvSpPr>
          <p:cNvPr id="3" name="Content Placeholder 2"/>
          <p:cNvSpPr>
            <a:spLocks noGrp="1"/>
          </p:cNvSpPr>
          <p:nvPr>
            <p:ph idx="1"/>
          </p:nvPr>
        </p:nvSpPr>
        <p:spPr/>
        <p:txBody>
          <a:bodyPr>
            <a:normAutofit/>
          </a:bodyPr>
          <a:lstStyle/>
          <a:p>
            <a:pPr>
              <a:spcBef>
                <a:spcPts val="600"/>
              </a:spcBef>
              <a:spcAft>
                <a:spcPts val="600"/>
              </a:spcAft>
              <a:buFont typeface="Arial"/>
              <a:buChar char="•"/>
            </a:pPr>
            <a:r>
              <a:rPr lang="en-US" dirty="0">
                <a:solidFill>
                  <a:srgbClr val="000000"/>
                </a:solidFill>
              </a:rPr>
              <a:t>Disaggregates include sex, </a:t>
            </a:r>
            <a:r>
              <a:rPr lang="en-US" b="1" dirty="0">
                <a:solidFill>
                  <a:srgbClr val="000000"/>
                </a:solidFill>
              </a:rPr>
              <a:t>age</a:t>
            </a:r>
            <a:r>
              <a:rPr lang="en-US" dirty="0">
                <a:solidFill>
                  <a:srgbClr val="000000"/>
                </a:solidFill>
              </a:rPr>
              <a:t>, management practice, commodity</a:t>
            </a:r>
          </a:p>
          <a:p>
            <a:pPr>
              <a:spcBef>
                <a:spcPts val="600"/>
              </a:spcBef>
              <a:spcAft>
                <a:spcPts val="600"/>
              </a:spcAft>
              <a:buFont typeface="Arial"/>
              <a:buChar char="•"/>
            </a:pPr>
            <a:r>
              <a:rPr lang="en-US" dirty="0">
                <a:solidFill>
                  <a:srgbClr val="000000"/>
                </a:solidFill>
              </a:rPr>
              <a:t>Under the Sex disaggregate, Association-applied disaggregation refers to communally or group managed areas under extensive “Type of hectare” disaggregates. No joint disaggregation. </a:t>
            </a:r>
          </a:p>
          <a:p>
            <a:pPr>
              <a:spcBef>
                <a:spcPts val="600"/>
              </a:spcBef>
              <a:spcAft>
                <a:spcPts val="600"/>
              </a:spcAft>
            </a:pPr>
            <a:endParaRPr lang="en-US" dirty="0"/>
          </a:p>
        </p:txBody>
      </p:sp>
      <p:sp>
        <p:nvSpPr>
          <p:cNvPr id="4" name="Slide Number Placeholder 3"/>
          <p:cNvSpPr>
            <a:spLocks noGrp="1"/>
          </p:cNvSpPr>
          <p:nvPr>
            <p:ph type="sldNum" sz="quarter" idx="12"/>
          </p:nvPr>
        </p:nvSpPr>
        <p:spPr/>
        <p:txBody>
          <a:bodyPr/>
          <a:lstStyle/>
          <a:p>
            <a:fld id="{2680167F-CB3B-4B4D-AF6D-A71750A3E1A0}" type="slidenum">
              <a:rPr lang="en-US" smtClean="0"/>
              <a:t>13</a:t>
            </a:fld>
            <a:endParaRPr lang="en-US"/>
          </a:p>
        </p:txBody>
      </p:sp>
    </p:spTree>
    <p:extLst>
      <p:ext uri="{BB962C8B-B14F-4D97-AF65-F5344CB8AC3E}">
        <p14:creationId xmlns:p14="http://schemas.microsoft.com/office/powerpoint/2010/main" val="2818561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EG.3.2-28 Number of hectares under improved management practices or technologies that promote improved climate risk reduction and/or natural resources management with USG assistance [IM-level]</a:t>
            </a:r>
            <a:endParaRPr lang="en-US" sz="2000" dirty="0"/>
          </a:p>
        </p:txBody>
      </p:sp>
      <p:sp>
        <p:nvSpPr>
          <p:cNvPr id="3" name="Content Placeholder 2"/>
          <p:cNvSpPr>
            <a:spLocks noGrp="1"/>
          </p:cNvSpPr>
          <p:nvPr>
            <p:ph idx="1"/>
          </p:nvPr>
        </p:nvSpPr>
        <p:spPr/>
        <p:txBody>
          <a:bodyPr>
            <a:normAutofit lnSpcReduction="10000"/>
          </a:bodyPr>
          <a:lstStyle/>
          <a:p>
            <a:pPr>
              <a:spcBef>
                <a:spcPts val="600"/>
              </a:spcBef>
              <a:spcAft>
                <a:spcPts val="600"/>
              </a:spcAft>
            </a:pPr>
            <a:r>
              <a:rPr lang="en-US" dirty="0" smtClean="0"/>
              <a:t>Reports on the unique number of hectares from a subset of three of indicator EG.3.2-25 management practice category disaggregates</a:t>
            </a:r>
          </a:p>
          <a:p>
            <a:pPr lvl="1">
              <a:spcBef>
                <a:spcPts val="600"/>
              </a:spcBef>
              <a:spcAft>
                <a:spcPts val="600"/>
              </a:spcAft>
            </a:pPr>
            <a:r>
              <a:rPr lang="en-US" dirty="0" smtClean="0"/>
              <a:t>Natural resource or ecosystem management</a:t>
            </a:r>
          </a:p>
          <a:p>
            <a:pPr lvl="1">
              <a:spcBef>
                <a:spcPts val="600"/>
              </a:spcBef>
              <a:spcAft>
                <a:spcPts val="600"/>
              </a:spcAft>
            </a:pPr>
            <a:r>
              <a:rPr lang="en-US" dirty="0" smtClean="0"/>
              <a:t>Climate mitigation</a:t>
            </a:r>
          </a:p>
          <a:p>
            <a:pPr lvl="1">
              <a:spcBef>
                <a:spcPts val="600"/>
              </a:spcBef>
              <a:spcAft>
                <a:spcPts val="600"/>
              </a:spcAft>
            </a:pPr>
            <a:r>
              <a:rPr lang="en-US" dirty="0" smtClean="0"/>
              <a:t>Climate adaptation/climate risk management</a:t>
            </a:r>
          </a:p>
          <a:p>
            <a:pPr>
              <a:spcBef>
                <a:spcPts val="600"/>
              </a:spcBef>
              <a:spcAft>
                <a:spcPts val="600"/>
              </a:spcAft>
            </a:pPr>
            <a:r>
              <a:rPr lang="en-US" dirty="0" smtClean="0"/>
              <a:t>Since it is possible that the same hectare can be counted under different management practice types, IPs will need to eliminate double counting across the 3 management practice types</a:t>
            </a:r>
          </a:p>
        </p:txBody>
      </p:sp>
      <p:sp>
        <p:nvSpPr>
          <p:cNvPr id="4" name="Slide Number Placeholder 3"/>
          <p:cNvSpPr>
            <a:spLocks noGrp="1"/>
          </p:cNvSpPr>
          <p:nvPr>
            <p:ph type="sldNum" sz="quarter" idx="12"/>
          </p:nvPr>
        </p:nvSpPr>
        <p:spPr/>
        <p:txBody>
          <a:bodyPr/>
          <a:lstStyle/>
          <a:p>
            <a:fld id="{2680167F-CB3B-4B4D-AF6D-A71750A3E1A0}" type="slidenum">
              <a:rPr lang="en-US" smtClean="0"/>
              <a:t>14</a:t>
            </a:fld>
            <a:endParaRPr lang="en-US"/>
          </a:p>
        </p:txBody>
      </p:sp>
    </p:spTree>
    <p:extLst>
      <p:ext uri="{BB962C8B-B14F-4D97-AF65-F5344CB8AC3E}">
        <p14:creationId xmlns:p14="http://schemas.microsoft.com/office/powerpoint/2010/main" val="1659586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EG.3.2-28 Number of hectares</a:t>
            </a:r>
            <a:r>
              <a:rPr lang="is-IS" dirty="0" smtClean="0"/>
              <a:t>…improved climate risk reduction...cont.</a:t>
            </a:r>
            <a:endParaRPr lang="en-US" dirty="0"/>
          </a:p>
        </p:txBody>
      </p:sp>
      <p:sp>
        <p:nvSpPr>
          <p:cNvPr id="3" name="Content Placeholder 2"/>
          <p:cNvSpPr>
            <a:spLocks noGrp="1"/>
          </p:cNvSpPr>
          <p:nvPr>
            <p:ph idx="1"/>
          </p:nvPr>
        </p:nvSpPr>
        <p:spPr/>
        <p:txBody>
          <a:bodyPr>
            <a:normAutofit fontScale="92500" lnSpcReduction="10000"/>
          </a:bodyPr>
          <a:lstStyle/>
          <a:p>
            <a:pPr>
              <a:spcAft>
                <a:spcPts val="600"/>
              </a:spcAft>
            </a:pPr>
            <a:r>
              <a:rPr lang="en-US" dirty="0" smtClean="0"/>
              <a:t>For example, an IP is working on a livelihoods project where interventions support diversification and use of agroforestry products and participatory management outlining sustainable use practices for adjacent mixed-use protected area. </a:t>
            </a:r>
          </a:p>
          <a:p>
            <a:pPr>
              <a:spcAft>
                <a:spcPts val="600"/>
              </a:spcAft>
            </a:pPr>
            <a:r>
              <a:rPr lang="en-US" dirty="0" smtClean="0"/>
              <a:t>The mixed-use protected area is counted under natural resource or ecosystem management and climate adaptation/climate risk management categories under EG3.2-25. </a:t>
            </a:r>
          </a:p>
          <a:p>
            <a:pPr>
              <a:spcAft>
                <a:spcPts val="600"/>
              </a:spcAft>
            </a:pPr>
            <a:r>
              <a:rPr lang="en-US" dirty="0" smtClean="0"/>
              <a:t>For this indicator, the hectares in the mixed-used protected area should only be counted once. </a:t>
            </a:r>
            <a:endParaRPr lang="en-US" dirty="0"/>
          </a:p>
        </p:txBody>
      </p:sp>
      <p:sp>
        <p:nvSpPr>
          <p:cNvPr id="4" name="Slide Number Placeholder 3"/>
          <p:cNvSpPr>
            <a:spLocks noGrp="1"/>
          </p:cNvSpPr>
          <p:nvPr>
            <p:ph type="sldNum" sz="quarter" idx="12"/>
          </p:nvPr>
        </p:nvSpPr>
        <p:spPr/>
        <p:txBody>
          <a:bodyPr/>
          <a:lstStyle/>
          <a:p>
            <a:fld id="{2680167F-CB3B-4B4D-AF6D-A71750A3E1A0}" type="slidenum">
              <a:rPr lang="en-US" smtClean="0"/>
              <a:t>15</a:t>
            </a:fld>
            <a:endParaRPr lang="en-US"/>
          </a:p>
        </p:txBody>
      </p:sp>
    </p:spTree>
    <p:extLst>
      <p:ext uri="{BB962C8B-B14F-4D97-AF65-F5344CB8AC3E}">
        <p14:creationId xmlns:p14="http://schemas.microsoft.com/office/powerpoint/2010/main" val="1020029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Layered disaggregation</a:t>
            </a:r>
            <a:endParaRPr lang="en-US" dirty="0"/>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16</a:t>
            </a:fld>
            <a:endParaRPr lang="en-US"/>
          </a:p>
        </p:txBody>
      </p:sp>
    </p:spTree>
    <p:extLst>
      <p:ext uri="{BB962C8B-B14F-4D97-AF65-F5344CB8AC3E}">
        <p14:creationId xmlns:p14="http://schemas.microsoft.com/office/powerpoint/2010/main" val="1307162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Layered disaggregates</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a:spcAft>
                <a:spcPts val="900"/>
              </a:spcAft>
              <a:buFont typeface="Arial"/>
              <a:buChar char="•"/>
            </a:pPr>
            <a:r>
              <a:rPr lang="en-US" dirty="0">
                <a:solidFill>
                  <a:srgbClr val="000000"/>
                </a:solidFill>
              </a:rPr>
              <a:t>Disaggregates </a:t>
            </a:r>
            <a:r>
              <a:rPr lang="en-US" dirty="0" smtClean="0">
                <a:solidFill>
                  <a:srgbClr val="000000"/>
                </a:solidFill>
              </a:rPr>
              <a:t>for EG.3.2-24 (# individuals) and EG.3.2-25 (# hectares) are layered </a:t>
            </a:r>
          </a:p>
          <a:p>
            <a:pPr>
              <a:spcAft>
                <a:spcPts val="900"/>
              </a:spcAft>
              <a:buFont typeface="Arial"/>
              <a:buChar char="•"/>
            </a:pPr>
            <a:r>
              <a:rPr lang="en-US" dirty="0" smtClean="0">
                <a:solidFill>
                  <a:srgbClr val="000000"/>
                </a:solidFill>
              </a:rPr>
              <a:t>First, disaggregate results by </a:t>
            </a:r>
            <a:r>
              <a:rPr lang="en-US" u="sng" dirty="0" smtClean="0">
                <a:solidFill>
                  <a:srgbClr val="000000"/>
                </a:solidFill>
              </a:rPr>
              <a:t>Value Chain Actor Type </a:t>
            </a:r>
            <a:r>
              <a:rPr lang="en-US" dirty="0" smtClean="0">
                <a:solidFill>
                  <a:srgbClr val="000000"/>
                </a:solidFill>
              </a:rPr>
              <a:t>or </a:t>
            </a:r>
            <a:r>
              <a:rPr lang="en-US" u="sng" dirty="0" smtClean="0">
                <a:solidFill>
                  <a:srgbClr val="000000"/>
                </a:solidFill>
              </a:rPr>
              <a:t>Type of Hectare</a:t>
            </a:r>
            <a:endParaRPr lang="en-US" u="sng" dirty="0">
              <a:solidFill>
                <a:srgbClr val="000000"/>
              </a:solidFill>
            </a:endParaRPr>
          </a:p>
          <a:p>
            <a:pPr>
              <a:spcAft>
                <a:spcPts val="900"/>
              </a:spcAft>
              <a:buFont typeface="Arial"/>
              <a:buChar char="•"/>
            </a:pPr>
            <a:r>
              <a:rPr lang="en-US" dirty="0" smtClean="0">
                <a:solidFill>
                  <a:srgbClr val="000000"/>
                </a:solidFill>
              </a:rPr>
              <a:t>Then, disaggregate each type by the second level disaggregates: sex</a:t>
            </a:r>
            <a:r>
              <a:rPr lang="en-US" dirty="0">
                <a:solidFill>
                  <a:srgbClr val="000000"/>
                </a:solidFill>
              </a:rPr>
              <a:t>, age, management practice </a:t>
            </a:r>
            <a:r>
              <a:rPr lang="en-US" dirty="0" smtClean="0">
                <a:solidFill>
                  <a:srgbClr val="000000"/>
                </a:solidFill>
              </a:rPr>
              <a:t>and commodity</a:t>
            </a:r>
          </a:p>
          <a:p>
            <a:pPr marL="0" indent="0">
              <a:spcAft>
                <a:spcPts val="900"/>
              </a:spcAft>
              <a:buNone/>
            </a:pPr>
            <a:endParaRPr lang="en-US" dirty="0">
              <a:solidFill>
                <a:srgbClr val="000000"/>
              </a:solidFill>
            </a:endParaRPr>
          </a:p>
        </p:txBody>
      </p:sp>
      <p:sp>
        <p:nvSpPr>
          <p:cNvPr id="4" name="Slide Number Placeholder 3"/>
          <p:cNvSpPr>
            <a:spLocks noGrp="1"/>
          </p:cNvSpPr>
          <p:nvPr>
            <p:ph type="sldNum" sz="quarter" idx="12"/>
          </p:nvPr>
        </p:nvSpPr>
        <p:spPr/>
        <p:txBody>
          <a:bodyPr/>
          <a:lstStyle/>
          <a:p>
            <a:fld id="{2680167F-CB3B-4B4D-AF6D-A71750A3E1A0}" type="slidenum">
              <a:rPr lang="en-US" smtClean="0"/>
              <a:t>17</a:t>
            </a:fld>
            <a:endParaRPr lang="en-US"/>
          </a:p>
        </p:txBody>
      </p:sp>
    </p:spTree>
    <p:extLst>
      <p:ext uri="{BB962C8B-B14F-4D97-AF65-F5344CB8AC3E}">
        <p14:creationId xmlns:p14="http://schemas.microsoft.com/office/powerpoint/2010/main" val="3578273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Layered disaggregates</a:t>
            </a:r>
            <a:br>
              <a:rPr lang="en-US" dirty="0" smtClean="0"/>
            </a:br>
            <a:r>
              <a:rPr lang="en-US" dirty="0" smtClean="0"/>
              <a:t>EG.3.2-24 Number of individuals…</a:t>
            </a:r>
            <a:endParaRPr lang="en-US" dirty="0"/>
          </a:p>
        </p:txBody>
      </p:sp>
      <p:grpSp>
        <p:nvGrpSpPr>
          <p:cNvPr id="15" name="Group 14"/>
          <p:cNvGrpSpPr/>
          <p:nvPr/>
        </p:nvGrpSpPr>
        <p:grpSpPr>
          <a:xfrm>
            <a:off x="533402" y="1524004"/>
            <a:ext cx="7938998" cy="4285514"/>
            <a:chOff x="533402" y="1524004"/>
            <a:chExt cx="7938998" cy="4285514"/>
          </a:xfrm>
        </p:grpSpPr>
        <p:sp>
          <p:nvSpPr>
            <p:cNvPr id="6" name="Freeform 5"/>
            <p:cNvSpPr/>
            <p:nvPr/>
          </p:nvSpPr>
          <p:spPr>
            <a:xfrm>
              <a:off x="533402" y="1524004"/>
              <a:ext cx="2641445" cy="1279655"/>
            </a:xfrm>
            <a:custGeom>
              <a:avLst/>
              <a:gdLst>
                <a:gd name="connsiteX0" fmla="*/ 0 w 2641445"/>
                <a:gd name="connsiteY0" fmla="*/ 127966 h 1279655"/>
                <a:gd name="connsiteX1" fmla="*/ 127966 w 2641445"/>
                <a:gd name="connsiteY1" fmla="*/ 0 h 1279655"/>
                <a:gd name="connsiteX2" fmla="*/ 2513480 w 2641445"/>
                <a:gd name="connsiteY2" fmla="*/ 0 h 1279655"/>
                <a:gd name="connsiteX3" fmla="*/ 2641446 w 2641445"/>
                <a:gd name="connsiteY3" fmla="*/ 127966 h 1279655"/>
                <a:gd name="connsiteX4" fmla="*/ 2641445 w 2641445"/>
                <a:gd name="connsiteY4" fmla="*/ 1151690 h 1279655"/>
                <a:gd name="connsiteX5" fmla="*/ 2513479 w 2641445"/>
                <a:gd name="connsiteY5" fmla="*/ 1279656 h 1279655"/>
                <a:gd name="connsiteX6" fmla="*/ 127966 w 2641445"/>
                <a:gd name="connsiteY6" fmla="*/ 1279655 h 1279655"/>
                <a:gd name="connsiteX7" fmla="*/ 0 w 2641445"/>
                <a:gd name="connsiteY7" fmla="*/ 1151689 h 1279655"/>
                <a:gd name="connsiteX8" fmla="*/ 0 w 2641445"/>
                <a:gd name="connsiteY8" fmla="*/ 127966 h 1279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41445" h="1279655">
                  <a:moveTo>
                    <a:pt x="0" y="127966"/>
                  </a:moveTo>
                  <a:cubicBezTo>
                    <a:pt x="0" y="57292"/>
                    <a:pt x="57292" y="0"/>
                    <a:pt x="127966" y="0"/>
                  </a:cubicBezTo>
                  <a:lnTo>
                    <a:pt x="2513480" y="0"/>
                  </a:lnTo>
                  <a:cubicBezTo>
                    <a:pt x="2584154" y="0"/>
                    <a:pt x="2641446" y="57292"/>
                    <a:pt x="2641446" y="127966"/>
                  </a:cubicBezTo>
                  <a:cubicBezTo>
                    <a:pt x="2641446" y="469207"/>
                    <a:pt x="2641445" y="810449"/>
                    <a:pt x="2641445" y="1151690"/>
                  </a:cubicBezTo>
                  <a:cubicBezTo>
                    <a:pt x="2641445" y="1222364"/>
                    <a:pt x="2584153" y="1279656"/>
                    <a:pt x="2513479" y="1279656"/>
                  </a:cubicBezTo>
                  <a:lnTo>
                    <a:pt x="127966" y="1279655"/>
                  </a:lnTo>
                  <a:cubicBezTo>
                    <a:pt x="57292" y="1279655"/>
                    <a:pt x="0" y="1222363"/>
                    <a:pt x="0" y="1151689"/>
                  </a:cubicBezTo>
                  <a:lnTo>
                    <a:pt x="0" y="12796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1610" tIns="61610" rIns="61610" bIns="61610" numCol="1" spcCol="1270" anchor="ctr" anchorCtr="0">
              <a:noAutofit/>
            </a:bodyPr>
            <a:lstStyle/>
            <a:p>
              <a:pPr lvl="0" algn="ctr" defTabSz="844550">
                <a:lnSpc>
                  <a:spcPct val="90000"/>
                </a:lnSpc>
                <a:spcBef>
                  <a:spcPct val="0"/>
                </a:spcBef>
                <a:spcAft>
                  <a:spcPct val="35000"/>
                </a:spcAft>
              </a:pPr>
              <a:r>
                <a:rPr lang="en-US" sz="1900" kern="1200" dirty="0" smtClean="0"/>
                <a:t>Value chain actor type: Smallholder producers</a:t>
              </a:r>
            </a:p>
            <a:p>
              <a:pPr lvl="0" algn="ctr" defTabSz="844550">
                <a:lnSpc>
                  <a:spcPct val="90000"/>
                </a:lnSpc>
                <a:spcBef>
                  <a:spcPct val="0"/>
                </a:spcBef>
                <a:spcAft>
                  <a:spcPct val="35000"/>
                </a:spcAft>
              </a:pPr>
              <a:r>
                <a:rPr lang="en-US" sz="2400" b="1" kern="1200" dirty="0" smtClean="0"/>
                <a:t>25,000</a:t>
              </a:r>
              <a:endParaRPr lang="en-US" sz="2400" b="1" kern="1200" dirty="0"/>
            </a:p>
          </p:txBody>
        </p:sp>
        <p:sp>
          <p:nvSpPr>
            <p:cNvPr id="7" name="Right Arrow 6"/>
            <p:cNvSpPr/>
            <p:nvPr/>
          </p:nvSpPr>
          <p:spPr>
            <a:xfrm rot="5706917">
              <a:off x="1635530" y="3026961"/>
              <a:ext cx="273812" cy="98841"/>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Freeform 7"/>
            <p:cNvSpPr/>
            <p:nvPr/>
          </p:nvSpPr>
          <p:spPr>
            <a:xfrm>
              <a:off x="762000" y="3200400"/>
              <a:ext cx="2093876" cy="2467966"/>
            </a:xfrm>
            <a:custGeom>
              <a:avLst/>
              <a:gdLst>
                <a:gd name="connsiteX0" fmla="*/ 0 w 2093876"/>
                <a:gd name="connsiteY0" fmla="*/ 209388 h 2547862"/>
                <a:gd name="connsiteX1" fmla="*/ 209388 w 2093876"/>
                <a:gd name="connsiteY1" fmla="*/ 0 h 2547862"/>
                <a:gd name="connsiteX2" fmla="*/ 1884488 w 2093876"/>
                <a:gd name="connsiteY2" fmla="*/ 0 h 2547862"/>
                <a:gd name="connsiteX3" fmla="*/ 2093876 w 2093876"/>
                <a:gd name="connsiteY3" fmla="*/ 209388 h 2547862"/>
                <a:gd name="connsiteX4" fmla="*/ 2093876 w 2093876"/>
                <a:gd name="connsiteY4" fmla="*/ 2338474 h 2547862"/>
                <a:gd name="connsiteX5" fmla="*/ 1884488 w 2093876"/>
                <a:gd name="connsiteY5" fmla="*/ 2547862 h 2547862"/>
                <a:gd name="connsiteX6" fmla="*/ 209388 w 2093876"/>
                <a:gd name="connsiteY6" fmla="*/ 2547862 h 2547862"/>
                <a:gd name="connsiteX7" fmla="*/ 0 w 2093876"/>
                <a:gd name="connsiteY7" fmla="*/ 2338474 h 2547862"/>
                <a:gd name="connsiteX8" fmla="*/ 0 w 2093876"/>
                <a:gd name="connsiteY8" fmla="*/ 209388 h 2547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876" h="2547862">
                  <a:moveTo>
                    <a:pt x="0" y="209388"/>
                  </a:moveTo>
                  <a:cubicBezTo>
                    <a:pt x="0" y="93746"/>
                    <a:pt x="93746" y="0"/>
                    <a:pt x="209388" y="0"/>
                  </a:cubicBezTo>
                  <a:lnTo>
                    <a:pt x="1884488" y="0"/>
                  </a:lnTo>
                  <a:cubicBezTo>
                    <a:pt x="2000130" y="0"/>
                    <a:pt x="2093876" y="93746"/>
                    <a:pt x="2093876" y="209388"/>
                  </a:cubicBezTo>
                  <a:lnTo>
                    <a:pt x="2093876" y="2338474"/>
                  </a:lnTo>
                  <a:cubicBezTo>
                    <a:pt x="2093876" y="2454116"/>
                    <a:pt x="2000130" y="2547862"/>
                    <a:pt x="1884488" y="2547862"/>
                  </a:cubicBezTo>
                  <a:lnTo>
                    <a:pt x="209388" y="2547862"/>
                  </a:lnTo>
                  <a:cubicBezTo>
                    <a:pt x="93746" y="2547862"/>
                    <a:pt x="0" y="2454116"/>
                    <a:pt x="0" y="2338474"/>
                  </a:cubicBezTo>
                  <a:lnTo>
                    <a:pt x="0" y="209388"/>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77838" tIns="77838" rIns="77838" bIns="77838" numCol="1" spcCol="1270" anchor="ctr" anchorCtr="0">
              <a:noAutofit/>
            </a:bodyPr>
            <a:lstStyle/>
            <a:p>
              <a:pPr lvl="0" algn="ctr" defTabSz="577850">
                <a:lnSpc>
                  <a:spcPct val="90000"/>
                </a:lnSpc>
                <a:spcBef>
                  <a:spcPct val="0"/>
                </a:spcBef>
                <a:spcAft>
                  <a:spcPct val="35000"/>
                </a:spcAft>
              </a:pPr>
              <a:r>
                <a:rPr lang="en-US" sz="1300" kern="1200" dirty="0" smtClean="0">
                  <a:solidFill>
                    <a:schemeClr val="tx2"/>
                  </a:solidFill>
                </a:rPr>
                <a:t>Sex: male: 10,000</a:t>
              </a:r>
            </a:p>
            <a:p>
              <a:pPr lvl="0" algn="ctr" defTabSz="577850">
                <a:lnSpc>
                  <a:spcPct val="90000"/>
                </a:lnSpc>
                <a:spcBef>
                  <a:spcPct val="0"/>
                </a:spcBef>
                <a:spcAft>
                  <a:spcPct val="35000"/>
                </a:spcAft>
              </a:pPr>
              <a:r>
                <a:rPr lang="en-US" sz="1300" kern="1200" dirty="0" smtClean="0">
                  <a:solidFill>
                    <a:schemeClr val="tx2"/>
                  </a:solidFill>
                </a:rPr>
                <a:t>Sex: female: 15,000</a:t>
              </a:r>
            </a:p>
            <a:p>
              <a:pPr lvl="0" algn="ctr" defTabSz="577850">
                <a:lnSpc>
                  <a:spcPct val="90000"/>
                </a:lnSpc>
                <a:spcBef>
                  <a:spcPct val="0"/>
                </a:spcBef>
                <a:spcAft>
                  <a:spcPct val="35000"/>
                </a:spcAft>
              </a:pPr>
              <a:r>
                <a:rPr lang="en-US" sz="1300" kern="1200" dirty="0" smtClean="0">
                  <a:solidFill>
                    <a:srgbClr val="00B050"/>
                  </a:solidFill>
                </a:rPr>
                <a:t>Age: 15-29: 11,000</a:t>
              </a:r>
            </a:p>
            <a:p>
              <a:pPr lvl="0" algn="ctr" defTabSz="577850">
                <a:lnSpc>
                  <a:spcPct val="90000"/>
                </a:lnSpc>
                <a:spcBef>
                  <a:spcPct val="0"/>
                </a:spcBef>
                <a:spcAft>
                  <a:spcPct val="35000"/>
                </a:spcAft>
              </a:pPr>
              <a:r>
                <a:rPr lang="en-US" sz="1300" kern="1200" dirty="0" smtClean="0">
                  <a:solidFill>
                    <a:srgbClr val="00B050"/>
                  </a:solidFill>
                </a:rPr>
                <a:t>Age: 30+: 14,000</a:t>
              </a:r>
            </a:p>
            <a:p>
              <a:pPr lvl="0" algn="ctr" defTabSz="577850">
                <a:lnSpc>
                  <a:spcPct val="90000"/>
                </a:lnSpc>
                <a:spcBef>
                  <a:spcPct val="0"/>
                </a:spcBef>
                <a:spcAft>
                  <a:spcPct val="35000"/>
                </a:spcAft>
              </a:pPr>
              <a:r>
                <a:rPr lang="en-US" sz="1300" kern="1200" dirty="0" err="1" smtClean="0">
                  <a:solidFill>
                    <a:schemeClr val="accent6">
                      <a:lumMod val="75000"/>
                    </a:schemeClr>
                  </a:solidFill>
                </a:rPr>
                <a:t>Mgmt</a:t>
              </a:r>
              <a:r>
                <a:rPr lang="en-US" sz="1300" kern="1200" dirty="0" smtClean="0">
                  <a:solidFill>
                    <a:schemeClr val="accent6">
                      <a:lumMod val="75000"/>
                    </a:schemeClr>
                  </a:solidFill>
                </a:rPr>
                <a:t> practice: crop genetics: 25,000</a:t>
              </a:r>
            </a:p>
            <a:p>
              <a:pPr lvl="0" algn="ctr" defTabSz="577850">
                <a:lnSpc>
                  <a:spcPct val="90000"/>
                </a:lnSpc>
                <a:spcBef>
                  <a:spcPct val="0"/>
                </a:spcBef>
                <a:spcAft>
                  <a:spcPct val="35000"/>
                </a:spcAft>
              </a:pPr>
              <a:r>
                <a:rPr lang="en-US" sz="1300" kern="1200" dirty="0" err="1" smtClean="0">
                  <a:solidFill>
                    <a:schemeClr val="accent6">
                      <a:lumMod val="75000"/>
                    </a:schemeClr>
                  </a:solidFill>
                </a:rPr>
                <a:t>Mgmt</a:t>
              </a:r>
              <a:r>
                <a:rPr lang="en-US" sz="1300" kern="1200" dirty="0" smtClean="0">
                  <a:solidFill>
                    <a:schemeClr val="accent6">
                      <a:lumMod val="75000"/>
                    </a:schemeClr>
                  </a:solidFill>
                </a:rPr>
                <a:t> practice: soil-related fertility and </a:t>
              </a:r>
              <a:r>
                <a:rPr lang="en-US" sz="1300" kern="1200" dirty="0" err="1" smtClean="0">
                  <a:solidFill>
                    <a:schemeClr val="accent6">
                      <a:lumMod val="75000"/>
                    </a:schemeClr>
                  </a:solidFill>
                </a:rPr>
                <a:t>conser</a:t>
              </a:r>
              <a:r>
                <a:rPr lang="en-US" sz="1300" kern="1200" dirty="0" smtClean="0">
                  <a:solidFill>
                    <a:schemeClr val="accent6">
                      <a:lumMod val="75000"/>
                    </a:schemeClr>
                  </a:solidFill>
                </a:rPr>
                <a:t>: 20,000</a:t>
              </a:r>
            </a:p>
            <a:p>
              <a:pPr lvl="0" algn="ctr" defTabSz="577850">
                <a:lnSpc>
                  <a:spcPct val="90000"/>
                </a:lnSpc>
                <a:spcBef>
                  <a:spcPct val="0"/>
                </a:spcBef>
                <a:spcAft>
                  <a:spcPct val="35000"/>
                </a:spcAft>
              </a:pPr>
              <a:r>
                <a:rPr lang="en-US" sz="1300" kern="1200" dirty="0" smtClean="0">
                  <a:solidFill>
                    <a:schemeClr val="accent4">
                      <a:lumMod val="75000"/>
                    </a:schemeClr>
                  </a:solidFill>
                </a:rPr>
                <a:t>Commodity: Maize: 25,000</a:t>
              </a:r>
            </a:p>
          </p:txBody>
        </p:sp>
        <p:sp>
          <p:nvSpPr>
            <p:cNvPr id="9" name="Freeform 8"/>
            <p:cNvSpPr/>
            <p:nvPr/>
          </p:nvSpPr>
          <p:spPr>
            <a:xfrm>
              <a:off x="3352807" y="1524004"/>
              <a:ext cx="2499723" cy="1197340"/>
            </a:xfrm>
            <a:custGeom>
              <a:avLst/>
              <a:gdLst>
                <a:gd name="connsiteX0" fmla="*/ 0 w 2499723"/>
                <a:gd name="connsiteY0" fmla="*/ 119734 h 1197340"/>
                <a:gd name="connsiteX1" fmla="*/ 119734 w 2499723"/>
                <a:gd name="connsiteY1" fmla="*/ 0 h 1197340"/>
                <a:gd name="connsiteX2" fmla="*/ 2379989 w 2499723"/>
                <a:gd name="connsiteY2" fmla="*/ 0 h 1197340"/>
                <a:gd name="connsiteX3" fmla="*/ 2499723 w 2499723"/>
                <a:gd name="connsiteY3" fmla="*/ 119734 h 1197340"/>
                <a:gd name="connsiteX4" fmla="*/ 2499723 w 2499723"/>
                <a:gd name="connsiteY4" fmla="*/ 1077606 h 1197340"/>
                <a:gd name="connsiteX5" fmla="*/ 2379989 w 2499723"/>
                <a:gd name="connsiteY5" fmla="*/ 1197340 h 1197340"/>
                <a:gd name="connsiteX6" fmla="*/ 119734 w 2499723"/>
                <a:gd name="connsiteY6" fmla="*/ 1197340 h 1197340"/>
                <a:gd name="connsiteX7" fmla="*/ 0 w 2499723"/>
                <a:gd name="connsiteY7" fmla="*/ 1077606 h 1197340"/>
                <a:gd name="connsiteX8" fmla="*/ 0 w 2499723"/>
                <a:gd name="connsiteY8" fmla="*/ 119734 h 1197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99723" h="1197340">
                  <a:moveTo>
                    <a:pt x="0" y="119734"/>
                  </a:moveTo>
                  <a:cubicBezTo>
                    <a:pt x="0" y="53607"/>
                    <a:pt x="53607" y="0"/>
                    <a:pt x="119734" y="0"/>
                  </a:cubicBezTo>
                  <a:lnTo>
                    <a:pt x="2379989" y="0"/>
                  </a:lnTo>
                  <a:cubicBezTo>
                    <a:pt x="2446116" y="0"/>
                    <a:pt x="2499723" y="53607"/>
                    <a:pt x="2499723" y="119734"/>
                  </a:cubicBezTo>
                  <a:lnTo>
                    <a:pt x="2499723" y="1077606"/>
                  </a:lnTo>
                  <a:cubicBezTo>
                    <a:pt x="2499723" y="1143733"/>
                    <a:pt x="2446116" y="1197340"/>
                    <a:pt x="2379989" y="1197340"/>
                  </a:cubicBezTo>
                  <a:lnTo>
                    <a:pt x="119734" y="1197340"/>
                  </a:lnTo>
                  <a:cubicBezTo>
                    <a:pt x="53607" y="1197340"/>
                    <a:pt x="0" y="1143733"/>
                    <a:pt x="0" y="1077606"/>
                  </a:cubicBezTo>
                  <a:lnTo>
                    <a:pt x="0" y="119734"/>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6659" tIns="56659" rIns="56659" bIns="56659" numCol="1" spcCol="1270" anchor="ctr" anchorCtr="0">
              <a:noAutofit/>
            </a:bodyPr>
            <a:lstStyle/>
            <a:p>
              <a:pPr lvl="0" algn="ctr" defTabSz="755650">
                <a:lnSpc>
                  <a:spcPct val="90000"/>
                </a:lnSpc>
                <a:spcBef>
                  <a:spcPct val="0"/>
                </a:spcBef>
                <a:spcAft>
                  <a:spcPct val="35000"/>
                </a:spcAft>
              </a:pPr>
              <a:r>
                <a:rPr lang="en-US" sz="1700" kern="1200" dirty="0" smtClean="0"/>
                <a:t>Value chain actor type: Non-smallholder producers</a:t>
              </a:r>
            </a:p>
            <a:p>
              <a:pPr lvl="0" algn="ctr" defTabSz="755650">
                <a:lnSpc>
                  <a:spcPct val="90000"/>
                </a:lnSpc>
                <a:spcBef>
                  <a:spcPct val="0"/>
                </a:spcBef>
                <a:spcAft>
                  <a:spcPct val="35000"/>
                </a:spcAft>
              </a:pPr>
              <a:r>
                <a:rPr lang="en-US" sz="2000" b="1" kern="1200" dirty="0" smtClean="0"/>
                <a:t>5,000</a:t>
              </a:r>
              <a:endParaRPr lang="en-US" sz="2000" b="1" kern="1200" dirty="0"/>
            </a:p>
          </p:txBody>
        </p:sp>
        <p:sp>
          <p:nvSpPr>
            <p:cNvPr id="11" name="Freeform 10"/>
            <p:cNvSpPr/>
            <p:nvPr/>
          </p:nvSpPr>
          <p:spPr>
            <a:xfrm>
              <a:off x="3540311" y="3217150"/>
              <a:ext cx="2259229" cy="2482444"/>
            </a:xfrm>
            <a:custGeom>
              <a:avLst/>
              <a:gdLst>
                <a:gd name="connsiteX0" fmla="*/ 0 w 2259229"/>
                <a:gd name="connsiteY0" fmla="*/ 174170 h 1741701"/>
                <a:gd name="connsiteX1" fmla="*/ 174170 w 2259229"/>
                <a:gd name="connsiteY1" fmla="*/ 0 h 1741701"/>
                <a:gd name="connsiteX2" fmla="*/ 2085059 w 2259229"/>
                <a:gd name="connsiteY2" fmla="*/ 0 h 1741701"/>
                <a:gd name="connsiteX3" fmla="*/ 2259229 w 2259229"/>
                <a:gd name="connsiteY3" fmla="*/ 174170 h 1741701"/>
                <a:gd name="connsiteX4" fmla="*/ 2259229 w 2259229"/>
                <a:gd name="connsiteY4" fmla="*/ 1567531 h 1741701"/>
                <a:gd name="connsiteX5" fmla="*/ 2085059 w 2259229"/>
                <a:gd name="connsiteY5" fmla="*/ 1741701 h 1741701"/>
                <a:gd name="connsiteX6" fmla="*/ 174170 w 2259229"/>
                <a:gd name="connsiteY6" fmla="*/ 1741701 h 1741701"/>
                <a:gd name="connsiteX7" fmla="*/ 0 w 2259229"/>
                <a:gd name="connsiteY7" fmla="*/ 1567531 h 1741701"/>
                <a:gd name="connsiteX8" fmla="*/ 0 w 2259229"/>
                <a:gd name="connsiteY8" fmla="*/ 174170 h 174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9229" h="1741701">
                  <a:moveTo>
                    <a:pt x="0" y="174170"/>
                  </a:moveTo>
                  <a:cubicBezTo>
                    <a:pt x="0" y="77979"/>
                    <a:pt x="77979" y="0"/>
                    <a:pt x="174170" y="0"/>
                  </a:cubicBezTo>
                  <a:lnTo>
                    <a:pt x="2085059" y="0"/>
                  </a:lnTo>
                  <a:cubicBezTo>
                    <a:pt x="2181250" y="0"/>
                    <a:pt x="2259229" y="77979"/>
                    <a:pt x="2259229" y="174170"/>
                  </a:cubicBezTo>
                  <a:lnTo>
                    <a:pt x="2259229" y="1567531"/>
                  </a:lnTo>
                  <a:cubicBezTo>
                    <a:pt x="2259229" y="1663722"/>
                    <a:pt x="2181250" y="1741701"/>
                    <a:pt x="2085059" y="1741701"/>
                  </a:cubicBezTo>
                  <a:lnTo>
                    <a:pt x="174170" y="1741701"/>
                  </a:lnTo>
                  <a:cubicBezTo>
                    <a:pt x="77979" y="1741701"/>
                    <a:pt x="0" y="1663722"/>
                    <a:pt x="0" y="1567531"/>
                  </a:cubicBezTo>
                  <a:lnTo>
                    <a:pt x="0" y="174170"/>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67523" tIns="67523" rIns="67523" bIns="67523" numCol="1" spcCol="1270" anchor="ctr" anchorCtr="0">
              <a:noAutofit/>
            </a:bodyPr>
            <a:lstStyle/>
            <a:p>
              <a:pPr lvl="0" algn="ctr" defTabSz="577850">
                <a:lnSpc>
                  <a:spcPct val="90000"/>
                </a:lnSpc>
                <a:spcBef>
                  <a:spcPct val="0"/>
                </a:spcBef>
                <a:spcAft>
                  <a:spcPct val="35000"/>
                </a:spcAft>
              </a:pPr>
              <a:r>
                <a:rPr lang="en-US" sz="1300" kern="1200" dirty="0" smtClean="0"/>
                <a:t> </a:t>
              </a:r>
              <a:r>
                <a:rPr lang="en-US" sz="1300" dirty="0" smtClean="0">
                  <a:solidFill>
                    <a:schemeClr val="tx2"/>
                  </a:solidFill>
                </a:rPr>
                <a:t>Sex</a:t>
              </a:r>
              <a:r>
                <a:rPr lang="en-US" sz="1300" dirty="0">
                  <a:solidFill>
                    <a:schemeClr val="tx2"/>
                  </a:solidFill>
                </a:rPr>
                <a:t>: male: </a:t>
              </a:r>
              <a:r>
                <a:rPr lang="en-US" sz="1300" dirty="0" smtClean="0">
                  <a:solidFill>
                    <a:schemeClr val="tx2"/>
                  </a:solidFill>
                </a:rPr>
                <a:t>3,000</a:t>
              </a:r>
              <a:endParaRPr lang="en-US" sz="1300" dirty="0">
                <a:solidFill>
                  <a:schemeClr val="tx2"/>
                </a:solidFill>
              </a:endParaRPr>
            </a:p>
            <a:p>
              <a:pPr lvl="0" algn="ctr" defTabSz="577850">
                <a:lnSpc>
                  <a:spcPct val="90000"/>
                </a:lnSpc>
                <a:spcBef>
                  <a:spcPct val="0"/>
                </a:spcBef>
                <a:spcAft>
                  <a:spcPct val="35000"/>
                </a:spcAft>
              </a:pPr>
              <a:r>
                <a:rPr lang="en-US" sz="1300" dirty="0">
                  <a:solidFill>
                    <a:schemeClr val="tx2"/>
                  </a:solidFill>
                </a:rPr>
                <a:t>Sex: female: </a:t>
              </a:r>
              <a:r>
                <a:rPr lang="en-US" sz="1300" dirty="0" smtClean="0">
                  <a:solidFill>
                    <a:schemeClr val="tx2"/>
                  </a:solidFill>
                </a:rPr>
                <a:t>2,000</a:t>
              </a:r>
              <a:endParaRPr lang="en-US" sz="1300" dirty="0">
                <a:solidFill>
                  <a:schemeClr val="tx2"/>
                </a:solidFill>
              </a:endParaRPr>
            </a:p>
            <a:p>
              <a:pPr lvl="0" algn="ctr" defTabSz="577850">
                <a:lnSpc>
                  <a:spcPct val="90000"/>
                </a:lnSpc>
                <a:spcBef>
                  <a:spcPct val="0"/>
                </a:spcBef>
                <a:spcAft>
                  <a:spcPct val="35000"/>
                </a:spcAft>
              </a:pPr>
              <a:r>
                <a:rPr lang="en-US" sz="1300" dirty="0">
                  <a:solidFill>
                    <a:srgbClr val="00B050"/>
                  </a:solidFill>
                </a:rPr>
                <a:t>Age: 15-29: </a:t>
              </a:r>
              <a:r>
                <a:rPr lang="en-US" sz="1300" dirty="0" smtClean="0">
                  <a:solidFill>
                    <a:srgbClr val="00B050"/>
                  </a:solidFill>
                </a:rPr>
                <a:t>1,000</a:t>
              </a:r>
              <a:endParaRPr lang="en-US" sz="1300" dirty="0">
                <a:solidFill>
                  <a:srgbClr val="00B050"/>
                </a:solidFill>
              </a:endParaRPr>
            </a:p>
            <a:p>
              <a:pPr lvl="0" algn="ctr" defTabSz="577850">
                <a:lnSpc>
                  <a:spcPct val="90000"/>
                </a:lnSpc>
                <a:spcBef>
                  <a:spcPct val="0"/>
                </a:spcBef>
                <a:spcAft>
                  <a:spcPct val="35000"/>
                </a:spcAft>
              </a:pPr>
              <a:r>
                <a:rPr lang="en-US" sz="1300" dirty="0">
                  <a:solidFill>
                    <a:srgbClr val="00B050"/>
                  </a:solidFill>
                </a:rPr>
                <a:t>Age: 30+: </a:t>
              </a:r>
              <a:r>
                <a:rPr lang="en-US" sz="1300" dirty="0" smtClean="0">
                  <a:solidFill>
                    <a:srgbClr val="00B050"/>
                  </a:solidFill>
                </a:rPr>
                <a:t>4,000</a:t>
              </a:r>
              <a:endParaRPr lang="en-US" sz="1300" dirty="0">
                <a:solidFill>
                  <a:srgbClr val="00B050"/>
                </a:solidFill>
              </a:endParaRPr>
            </a:p>
            <a:p>
              <a:pPr lvl="0" algn="ctr" defTabSz="577850">
                <a:lnSpc>
                  <a:spcPct val="90000"/>
                </a:lnSpc>
                <a:spcBef>
                  <a:spcPct val="0"/>
                </a:spcBef>
                <a:spcAft>
                  <a:spcPct val="35000"/>
                </a:spcAft>
              </a:pPr>
              <a:r>
                <a:rPr lang="en-US" sz="1300" dirty="0" err="1">
                  <a:solidFill>
                    <a:schemeClr val="accent6">
                      <a:lumMod val="75000"/>
                    </a:schemeClr>
                  </a:solidFill>
                </a:rPr>
                <a:t>Mgmt</a:t>
              </a:r>
              <a:r>
                <a:rPr lang="en-US" sz="1300" dirty="0">
                  <a:solidFill>
                    <a:schemeClr val="accent6">
                      <a:lumMod val="75000"/>
                    </a:schemeClr>
                  </a:solidFill>
                </a:rPr>
                <a:t> practice: crop genetics: </a:t>
              </a:r>
              <a:r>
                <a:rPr lang="en-US" sz="1300" dirty="0" smtClean="0">
                  <a:solidFill>
                    <a:schemeClr val="accent6">
                      <a:lumMod val="75000"/>
                    </a:schemeClr>
                  </a:solidFill>
                </a:rPr>
                <a:t>5,000</a:t>
              </a:r>
              <a:endParaRPr lang="en-US" sz="1300" dirty="0">
                <a:solidFill>
                  <a:schemeClr val="accent6">
                    <a:lumMod val="75000"/>
                  </a:schemeClr>
                </a:solidFill>
              </a:endParaRPr>
            </a:p>
            <a:p>
              <a:pPr lvl="0" algn="ctr" defTabSz="577850">
                <a:lnSpc>
                  <a:spcPct val="90000"/>
                </a:lnSpc>
                <a:spcBef>
                  <a:spcPct val="0"/>
                </a:spcBef>
                <a:spcAft>
                  <a:spcPct val="35000"/>
                </a:spcAft>
              </a:pPr>
              <a:r>
                <a:rPr lang="en-US" sz="1300" dirty="0" err="1">
                  <a:solidFill>
                    <a:schemeClr val="accent6">
                      <a:lumMod val="75000"/>
                    </a:schemeClr>
                  </a:solidFill>
                </a:rPr>
                <a:t>Mgmt</a:t>
              </a:r>
              <a:r>
                <a:rPr lang="en-US" sz="1300" dirty="0">
                  <a:solidFill>
                    <a:schemeClr val="accent6">
                      <a:lumMod val="75000"/>
                    </a:schemeClr>
                  </a:solidFill>
                </a:rPr>
                <a:t> practice: soil-related fertility and </a:t>
              </a:r>
              <a:r>
                <a:rPr lang="en-US" sz="1300" dirty="0" err="1">
                  <a:solidFill>
                    <a:schemeClr val="accent6">
                      <a:lumMod val="75000"/>
                    </a:schemeClr>
                  </a:solidFill>
                </a:rPr>
                <a:t>conser</a:t>
              </a:r>
              <a:r>
                <a:rPr lang="en-US" sz="1300" dirty="0">
                  <a:solidFill>
                    <a:schemeClr val="accent6">
                      <a:lumMod val="75000"/>
                    </a:schemeClr>
                  </a:solidFill>
                </a:rPr>
                <a:t>: </a:t>
              </a:r>
              <a:r>
                <a:rPr lang="en-US" sz="1300" dirty="0" smtClean="0">
                  <a:solidFill>
                    <a:schemeClr val="accent6">
                      <a:lumMod val="75000"/>
                    </a:schemeClr>
                  </a:solidFill>
                </a:rPr>
                <a:t>4,800</a:t>
              </a:r>
              <a:endParaRPr lang="en-US" sz="1300" dirty="0">
                <a:solidFill>
                  <a:schemeClr val="accent6">
                    <a:lumMod val="75000"/>
                  </a:schemeClr>
                </a:solidFill>
              </a:endParaRPr>
            </a:p>
            <a:p>
              <a:pPr lvl="0" algn="ctr" defTabSz="577850">
                <a:lnSpc>
                  <a:spcPct val="90000"/>
                </a:lnSpc>
                <a:spcBef>
                  <a:spcPct val="0"/>
                </a:spcBef>
                <a:spcAft>
                  <a:spcPct val="35000"/>
                </a:spcAft>
              </a:pPr>
              <a:r>
                <a:rPr lang="en-US" sz="1300" dirty="0">
                  <a:solidFill>
                    <a:schemeClr val="accent4">
                      <a:lumMod val="75000"/>
                    </a:schemeClr>
                  </a:solidFill>
                </a:rPr>
                <a:t>Commodity: Maize: </a:t>
              </a:r>
              <a:r>
                <a:rPr lang="en-US" sz="1300" dirty="0" smtClean="0">
                  <a:solidFill>
                    <a:schemeClr val="accent4">
                      <a:lumMod val="75000"/>
                    </a:schemeClr>
                  </a:solidFill>
                </a:rPr>
                <a:t>5,000</a:t>
              </a:r>
              <a:endParaRPr lang="en-US" sz="1300" dirty="0">
                <a:solidFill>
                  <a:schemeClr val="accent4">
                    <a:lumMod val="75000"/>
                  </a:schemeClr>
                </a:solidFill>
              </a:endParaRPr>
            </a:p>
            <a:p>
              <a:pPr lvl="0" algn="ctr" defTabSz="577850">
                <a:lnSpc>
                  <a:spcPct val="90000"/>
                </a:lnSpc>
                <a:spcBef>
                  <a:spcPct val="0"/>
                </a:spcBef>
                <a:spcAft>
                  <a:spcPct val="35000"/>
                </a:spcAft>
              </a:pPr>
              <a:endParaRPr lang="en-US" sz="1300" kern="1200" dirty="0"/>
            </a:p>
          </p:txBody>
        </p:sp>
        <p:sp>
          <p:nvSpPr>
            <p:cNvPr id="12" name="Freeform 11"/>
            <p:cNvSpPr/>
            <p:nvPr/>
          </p:nvSpPr>
          <p:spPr>
            <a:xfrm>
              <a:off x="6019804" y="1524004"/>
              <a:ext cx="2452596" cy="1297723"/>
            </a:xfrm>
            <a:custGeom>
              <a:avLst/>
              <a:gdLst>
                <a:gd name="connsiteX0" fmla="*/ 0 w 2452596"/>
                <a:gd name="connsiteY0" fmla="*/ 129772 h 1297723"/>
                <a:gd name="connsiteX1" fmla="*/ 129772 w 2452596"/>
                <a:gd name="connsiteY1" fmla="*/ 0 h 1297723"/>
                <a:gd name="connsiteX2" fmla="*/ 2322824 w 2452596"/>
                <a:gd name="connsiteY2" fmla="*/ 0 h 1297723"/>
                <a:gd name="connsiteX3" fmla="*/ 2452596 w 2452596"/>
                <a:gd name="connsiteY3" fmla="*/ 129772 h 1297723"/>
                <a:gd name="connsiteX4" fmla="*/ 2452596 w 2452596"/>
                <a:gd name="connsiteY4" fmla="*/ 1167951 h 1297723"/>
                <a:gd name="connsiteX5" fmla="*/ 2322824 w 2452596"/>
                <a:gd name="connsiteY5" fmla="*/ 1297723 h 1297723"/>
                <a:gd name="connsiteX6" fmla="*/ 129772 w 2452596"/>
                <a:gd name="connsiteY6" fmla="*/ 1297723 h 1297723"/>
                <a:gd name="connsiteX7" fmla="*/ 0 w 2452596"/>
                <a:gd name="connsiteY7" fmla="*/ 1167951 h 1297723"/>
                <a:gd name="connsiteX8" fmla="*/ 0 w 2452596"/>
                <a:gd name="connsiteY8" fmla="*/ 129772 h 1297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52596" h="1297723">
                  <a:moveTo>
                    <a:pt x="0" y="129772"/>
                  </a:moveTo>
                  <a:cubicBezTo>
                    <a:pt x="0" y="58101"/>
                    <a:pt x="58101" y="0"/>
                    <a:pt x="129772" y="0"/>
                  </a:cubicBezTo>
                  <a:lnTo>
                    <a:pt x="2322824" y="0"/>
                  </a:lnTo>
                  <a:cubicBezTo>
                    <a:pt x="2394495" y="0"/>
                    <a:pt x="2452596" y="58101"/>
                    <a:pt x="2452596" y="129772"/>
                  </a:cubicBezTo>
                  <a:lnTo>
                    <a:pt x="2452596" y="1167951"/>
                  </a:lnTo>
                  <a:cubicBezTo>
                    <a:pt x="2452596" y="1239622"/>
                    <a:pt x="2394495" y="1297723"/>
                    <a:pt x="2322824" y="1297723"/>
                  </a:cubicBezTo>
                  <a:lnTo>
                    <a:pt x="129772" y="1297723"/>
                  </a:lnTo>
                  <a:cubicBezTo>
                    <a:pt x="58101" y="1297723"/>
                    <a:pt x="0" y="1239622"/>
                    <a:pt x="0" y="1167951"/>
                  </a:cubicBezTo>
                  <a:lnTo>
                    <a:pt x="0" y="12977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0869" tIns="60869" rIns="60869" bIns="60869" numCol="1" spcCol="1270" anchor="ctr" anchorCtr="0">
              <a:noAutofit/>
            </a:bodyPr>
            <a:lstStyle/>
            <a:p>
              <a:pPr lvl="0" algn="ctr" defTabSz="800100">
                <a:lnSpc>
                  <a:spcPct val="90000"/>
                </a:lnSpc>
                <a:spcBef>
                  <a:spcPct val="0"/>
                </a:spcBef>
                <a:spcAft>
                  <a:spcPct val="35000"/>
                </a:spcAft>
              </a:pPr>
              <a:r>
                <a:rPr lang="en-US" sz="1800" kern="1200" dirty="0" smtClean="0"/>
                <a:t>Value chain actor type:</a:t>
              </a:r>
            </a:p>
            <a:p>
              <a:pPr lvl="0" algn="ctr" defTabSz="800100">
                <a:lnSpc>
                  <a:spcPct val="90000"/>
                </a:lnSpc>
                <a:spcBef>
                  <a:spcPct val="0"/>
                </a:spcBef>
                <a:spcAft>
                  <a:spcPct val="35000"/>
                </a:spcAft>
              </a:pPr>
              <a:r>
                <a:rPr lang="en-US" sz="1800" kern="1200" dirty="0" smtClean="0"/>
                <a:t> People in private sector firms</a:t>
              </a:r>
            </a:p>
            <a:p>
              <a:pPr lvl="0" algn="ctr" defTabSz="800100">
                <a:lnSpc>
                  <a:spcPct val="90000"/>
                </a:lnSpc>
                <a:spcBef>
                  <a:spcPct val="0"/>
                </a:spcBef>
                <a:spcAft>
                  <a:spcPct val="35000"/>
                </a:spcAft>
              </a:pPr>
              <a:r>
                <a:rPr lang="en-US" sz="2400" b="1" kern="1200" dirty="0" smtClean="0"/>
                <a:t>2,500</a:t>
              </a:r>
              <a:endParaRPr lang="en-US" sz="2400" b="1" kern="1200" dirty="0"/>
            </a:p>
          </p:txBody>
        </p:sp>
        <p:sp>
          <p:nvSpPr>
            <p:cNvPr id="14" name="Freeform 13"/>
            <p:cNvSpPr/>
            <p:nvPr/>
          </p:nvSpPr>
          <p:spPr>
            <a:xfrm>
              <a:off x="6097420" y="3267790"/>
              <a:ext cx="2259229" cy="2541728"/>
            </a:xfrm>
            <a:custGeom>
              <a:avLst/>
              <a:gdLst>
                <a:gd name="connsiteX0" fmla="*/ 0 w 2259229"/>
                <a:gd name="connsiteY0" fmla="*/ 225923 h 2541728"/>
                <a:gd name="connsiteX1" fmla="*/ 225923 w 2259229"/>
                <a:gd name="connsiteY1" fmla="*/ 0 h 2541728"/>
                <a:gd name="connsiteX2" fmla="*/ 2033306 w 2259229"/>
                <a:gd name="connsiteY2" fmla="*/ 0 h 2541728"/>
                <a:gd name="connsiteX3" fmla="*/ 2259229 w 2259229"/>
                <a:gd name="connsiteY3" fmla="*/ 225923 h 2541728"/>
                <a:gd name="connsiteX4" fmla="*/ 2259229 w 2259229"/>
                <a:gd name="connsiteY4" fmla="*/ 2315805 h 2541728"/>
                <a:gd name="connsiteX5" fmla="*/ 2033306 w 2259229"/>
                <a:gd name="connsiteY5" fmla="*/ 2541728 h 2541728"/>
                <a:gd name="connsiteX6" fmla="*/ 225923 w 2259229"/>
                <a:gd name="connsiteY6" fmla="*/ 2541728 h 2541728"/>
                <a:gd name="connsiteX7" fmla="*/ 0 w 2259229"/>
                <a:gd name="connsiteY7" fmla="*/ 2315805 h 2541728"/>
                <a:gd name="connsiteX8" fmla="*/ 0 w 2259229"/>
                <a:gd name="connsiteY8" fmla="*/ 225923 h 254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59229" h="2541728">
                  <a:moveTo>
                    <a:pt x="0" y="225923"/>
                  </a:moveTo>
                  <a:cubicBezTo>
                    <a:pt x="0" y="101149"/>
                    <a:pt x="101149" y="0"/>
                    <a:pt x="225923" y="0"/>
                  </a:cubicBezTo>
                  <a:lnTo>
                    <a:pt x="2033306" y="0"/>
                  </a:lnTo>
                  <a:cubicBezTo>
                    <a:pt x="2158080" y="0"/>
                    <a:pt x="2259229" y="101149"/>
                    <a:pt x="2259229" y="225923"/>
                  </a:cubicBezTo>
                  <a:lnTo>
                    <a:pt x="2259229" y="2315805"/>
                  </a:lnTo>
                  <a:cubicBezTo>
                    <a:pt x="2259229" y="2440579"/>
                    <a:pt x="2158080" y="2541728"/>
                    <a:pt x="2033306" y="2541728"/>
                  </a:cubicBezTo>
                  <a:lnTo>
                    <a:pt x="225923" y="2541728"/>
                  </a:lnTo>
                  <a:cubicBezTo>
                    <a:pt x="101149" y="2541728"/>
                    <a:pt x="0" y="2440579"/>
                    <a:pt x="0" y="2315805"/>
                  </a:cubicBezTo>
                  <a:lnTo>
                    <a:pt x="0" y="225923"/>
                  </a:lnTo>
                  <a:close/>
                </a:path>
              </a:pathLst>
            </a:custGeom>
          </p:spPr>
          <p:style>
            <a:lnRef idx="2">
              <a:schemeClr val="accent1"/>
            </a:lnRef>
            <a:fillRef idx="1">
              <a:schemeClr val="lt1"/>
            </a:fillRef>
            <a:effectRef idx="0">
              <a:schemeClr val="accent1"/>
            </a:effectRef>
            <a:fontRef idx="minor">
              <a:schemeClr val="dk1"/>
            </a:fontRef>
          </p:style>
          <p:txBody>
            <a:bodyPr spcFirstLastPara="0" vert="horz" wrap="square" lIns="82681" tIns="82681" rIns="82681" bIns="82681" numCol="1" spcCol="1270" anchor="ctr" anchorCtr="0">
              <a:noAutofit/>
            </a:bodyPr>
            <a:lstStyle/>
            <a:p>
              <a:pPr lvl="0" algn="ctr" defTabSz="577850">
                <a:lnSpc>
                  <a:spcPct val="90000"/>
                </a:lnSpc>
                <a:spcBef>
                  <a:spcPct val="0"/>
                </a:spcBef>
                <a:spcAft>
                  <a:spcPct val="35000"/>
                </a:spcAft>
              </a:pPr>
              <a:r>
                <a:rPr lang="en-US" sz="1300" dirty="0">
                  <a:solidFill>
                    <a:schemeClr val="tx2"/>
                  </a:solidFill>
                </a:rPr>
                <a:t>Sex: male: </a:t>
              </a:r>
              <a:r>
                <a:rPr lang="en-US" sz="1300" dirty="0" smtClean="0">
                  <a:solidFill>
                    <a:schemeClr val="tx2"/>
                  </a:solidFill>
                </a:rPr>
                <a:t>2,400</a:t>
              </a:r>
              <a:endParaRPr lang="en-US" sz="1300" dirty="0">
                <a:solidFill>
                  <a:schemeClr val="tx2"/>
                </a:solidFill>
              </a:endParaRPr>
            </a:p>
            <a:p>
              <a:pPr lvl="0" algn="ctr" defTabSz="577850">
                <a:lnSpc>
                  <a:spcPct val="90000"/>
                </a:lnSpc>
                <a:spcBef>
                  <a:spcPct val="0"/>
                </a:spcBef>
                <a:spcAft>
                  <a:spcPct val="35000"/>
                </a:spcAft>
              </a:pPr>
              <a:r>
                <a:rPr lang="en-US" sz="1300" dirty="0">
                  <a:solidFill>
                    <a:schemeClr val="tx2"/>
                  </a:solidFill>
                </a:rPr>
                <a:t>Sex: female: </a:t>
              </a:r>
              <a:r>
                <a:rPr lang="en-US" sz="1300" dirty="0" smtClean="0">
                  <a:solidFill>
                    <a:schemeClr val="tx2"/>
                  </a:solidFill>
                </a:rPr>
                <a:t>100</a:t>
              </a:r>
              <a:endParaRPr lang="en-US" sz="1300" dirty="0">
                <a:solidFill>
                  <a:schemeClr val="tx2"/>
                </a:solidFill>
              </a:endParaRPr>
            </a:p>
            <a:p>
              <a:pPr lvl="0" algn="ctr" defTabSz="577850">
                <a:lnSpc>
                  <a:spcPct val="90000"/>
                </a:lnSpc>
                <a:spcBef>
                  <a:spcPct val="0"/>
                </a:spcBef>
                <a:spcAft>
                  <a:spcPct val="35000"/>
                </a:spcAft>
              </a:pPr>
              <a:r>
                <a:rPr lang="en-US" sz="1300" dirty="0">
                  <a:solidFill>
                    <a:srgbClr val="00B050"/>
                  </a:solidFill>
                </a:rPr>
                <a:t>Age: 15-29: </a:t>
              </a:r>
              <a:r>
                <a:rPr lang="en-US" sz="1300" dirty="0" smtClean="0">
                  <a:solidFill>
                    <a:srgbClr val="00B050"/>
                  </a:solidFill>
                </a:rPr>
                <a:t>150</a:t>
              </a:r>
              <a:endParaRPr lang="en-US" sz="1300" dirty="0">
                <a:solidFill>
                  <a:srgbClr val="00B050"/>
                </a:solidFill>
              </a:endParaRPr>
            </a:p>
            <a:p>
              <a:pPr lvl="0" algn="ctr" defTabSz="577850">
                <a:lnSpc>
                  <a:spcPct val="90000"/>
                </a:lnSpc>
                <a:spcBef>
                  <a:spcPct val="0"/>
                </a:spcBef>
                <a:spcAft>
                  <a:spcPct val="35000"/>
                </a:spcAft>
              </a:pPr>
              <a:r>
                <a:rPr lang="en-US" sz="1300" dirty="0">
                  <a:solidFill>
                    <a:srgbClr val="00B050"/>
                  </a:solidFill>
                </a:rPr>
                <a:t>Age: 30+: </a:t>
              </a:r>
              <a:r>
                <a:rPr lang="en-US" sz="1300" dirty="0" smtClean="0">
                  <a:solidFill>
                    <a:srgbClr val="00B050"/>
                  </a:solidFill>
                </a:rPr>
                <a:t>2,350</a:t>
              </a:r>
              <a:endParaRPr lang="en-US" sz="1300" dirty="0">
                <a:solidFill>
                  <a:srgbClr val="00B050"/>
                </a:solidFill>
              </a:endParaRPr>
            </a:p>
            <a:p>
              <a:pPr lvl="0" algn="ctr" defTabSz="577850">
                <a:lnSpc>
                  <a:spcPct val="90000"/>
                </a:lnSpc>
                <a:spcBef>
                  <a:spcPct val="0"/>
                </a:spcBef>
                <a:spcAft>
                  <a:spcPct val="35000"/>
                </a:spcAft>
              </a:pPr>
              <a:r>
                <a:rPr lang="en-US" sz="1300" dirty="0" err="1">
                  <a:solidFill>
                    <a:schemeClr val="accent6">
                      <a:lumMod val="75000"/>
                    </a:schemeClr>
                  </a:solidFill>
                </a:rPr>
                <a:t>Mgmt</a:t>
              </a:r>
              <a:r>
                <a:rPr lang="en-US" sz="1300" dirty="0">
                  <a:solidFill>
                    <a:schemeClr val="accent6">
                      <a:lumMod val="75000"/>
                    </a:schemeClr>
                  </a:solidFill>
                </a:rPr>
                <a:t> practice: </a:t>
              </a:r>
              <a:r>
                <a:rPr lang="en-US" sz="1300" dirty="0" smtClean="0">
                  <a:solidFill>
                    <a:schemeClr val="accent6">
                      <a:lumMod val="75000"/>
                    </a:schemeClr>
                  </a:solidFill>
                </a:rPr>
                <a:t>marketing and distribution: 2,500</a:t>
              </a:r>
              <a:endParaRPr lang="en-US" sz="1300" dirty="0">
                <a:solidFill>
                  <a:schemeClr val="accent6">
                    <a:lumMod val="75000"/>
                  </a:schemeClr>
                </a:solidFill>
              </a:endParaRPr>
            </a:p>
            <a:p>
              <a:pPr lvl="0" algn="ctr" defTabSz="577850">
                <a:lnSpc>
                  <a:spcPct val="90000"/>
                </a:lnSpc>
                <a:spcBef>
                  <a:spcPct val="0"/>
                </a:spcBef>
                <a:spcAft>
                  <a:spcPct val="35000"/>
                </a:spcAft>
              </a:pPr>
              <a:r>
                <a:rPr lang="en-US" sz="1300" dirty="0" smtClean="0">
                  <a:solidFill>
                    <a:schemeClr val="accent4">
                      <a:lumMod val="75000"/>
                    </a:schemeClr>
                  </a:solidFill>
                </a:rPr>
                <a:t>Commodity</a:t>
              </a:r>
              <a:r>
                <a:rPr lang="en-US" sz="1300" dirty="0">
                  <a:solidFill>
                    <a:schemeClr val="accent4">
                      <a:lumMod val="75000"/>
                    </a:schemeClr>
                  </a:solidFill>
                </a:rPr>
                <a:t>: Maize: </a:t>
              </a:r>
              <a:r>
                <a:rPr lang="en-US" sz="1300" dirty="0" smtClean="0">
                  <a:solidFill>
                    <a:schemeClr val="accent4">
                      <a:lumMod val="75000"/>
                    </a:schemeClr>
                  </a:solidFill>
                </a:rPr>
                <a:t>2,500</a:t>
              </a:r>
              <a:endParaRPr lang="en-US" sz="1300" dirty="0">
                <a:solidFill>
                  <a:schemeClr val="accent4">
                    <a:lumMod val="75000"/>
                  </a:schemeClr>
                </a:solidFill>
              </a:endParaRPr>
            </a:p>
            <a:p>
              <a:pPr lvl="0" algn="ctr" defTabSz="577850">
                <a:lnSpc>
                  <a:spcPct val="90000"/>
                </a:lnSpc>
                <a:spcBef>
                  <a:spcPct val="0"/>
                </a:spcBef>
                <a:spcAft>
                  <a:spcPct val="35000"/>
                </a:spcAft>
              </a:pPr>
              <a:endParaRPr lang="en-US" sz="1300" kern="1200" dirty="0"/>
            </a:p>
          </p:txBody>
        </p:sp>
      </p:grpSp>
      <p:sp>
        <p:nvSpPr>
          <p:cNvPr id="17" name="Right Arrow 16"/>
          <p:cNvSpPr/>
          <p:nvPr/>
        </p:nvSpPr>
        <p:spPr>
          <a:xfrm rot="5706917">
            <a:off x="4588111" y="2994500"/>
            <a:ext cx="273812" cy="98841"/>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8" name="Right Arrow 17"/>
          <p:cNvSpPr/>
          <p:nvPr/>
        </p:nvSpPr>
        <p:spPr>
          <a:xfrm rot="5706917">
            <a:off x="7151558" y="3021223"/>
            <a:ext cx="273812" cy="98841"/>
          </a:xfrm>
          <a:prstGeom prst="rightArrow">
            <a:avLst>
              <a:gd name="adj1" fmla="val 667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 name="Slide Number Placeholder 2"/>
          <p:cNvSpPr>
            <a:spLocks noGrp="1"/>
          </p:cNvSpPr>
          <p:nvPr>
            <p:ph type="sldNum" sz="quarter" idx="12"/>
          </p:nvPr>
        </p:nvSpPr>
        <p:spPr/>
        <p:txBody>
          <a:bodyPr/>
          <a:lstStyle/>
          <a:p>
            <a:fld id="{2680167F-CB3B-4B4D-AF6D-A71750A3E1A0}" type="slidenum">
              <a:rPr lang="en-US" smtClean="0"/>
              <a:t>18</a:t>
            </a:fld>
            <a:endParaRPr lang="en-US"/>
          </a:p>
        </p:txBody>
      </p:sp>
    </p:spTree>
    <p:extLst>
      <p:ext uri="{BB962C8B-B14F-4D97-AF65-F5344CB8AC3E}">
        <p14:creationId xmlns:p14="http://schemas.microsoft.com/office/powerpoint/2010/main" val="3561849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Your turn! </a:t>
            </a:r>
            <a:endParaRPr lang="en-US" sz="40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2680167F-CB3B-4B4D-AF6D-A71750A3E1A0}" type="slidenum">
              <a:rPr lang="en-US" smtClean="0"/>
              <a:t>19</a:t>
            </a:fld>
            <a:endParaRPr lang="en-US"/>
          </a:p>
        </p:txBody>
      </p:sp>
    </p:spTree>
    <p:extLst>
      <p:ext uri="{BB962C8B-B14F-4D97-AF65-F5344CB8AC3E}">
        <p14:creationId xmlns:p14="http://schemas.microsoft.com/office/powerpoint/2010/main" val="1313621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 xmlns:a16="http://schemas.microsoft.com/office/drawing/2014/main" id="{54FB26FE-24AA-4E7F-87BD-B9C8E2CC1A8C}"/>
              </a:ext>
            </a:extLst>
          </p:cNvPr>
          <p:cNvSpPr>
            <a:spLocks noGrp="1"/>
          </p:cNvSpPr>
          <p:nvPr>
            <p:ph type="title"/>
          </p:nvPr>
        </p:nvSpPr>
        <p:spPr>
          <a:xfrm>
            <a:off x="457200" y="228600"/>
            <a:ext cx="8229600" cy="1143000"/>
          </a:xfrm>
        </p:spPr>
        <p:txBody>
          <a:bodyPr/>
          <a:lstStyle/>
          <a:p>
            <a:r>
              <a:rPr lang="en-US" altLang="en-US" dirty="0"/>
              <a:t>Feed the Future MEL Webinar Series</a:t>
            </a:r>
          </a:p>
        </p:txBody>
      </p:sp>
      <p:sp>
        <p:nvSpPr>
          <p:cNvPr id="37891" name="Content Placeholder 2">
            <a:extLst>
              <a:ext uri="{FF2B5EF4-FFF2-40B4-BE49-F238E27FC236}">
                <a16:creationId xmlns="" xmlns:a16="http://schemas.microsoft.com/office/drawing/2014/main" id="{89055B62-4965-4CBD-973E-984A70BAB23F}"/>
              </a:ext>
            </a:extLst>
          </p:cNvPr>
          <p:cNvSpPr>
            <a:spLocks noGrp="1"/>
          </p:cNvSpPr>
          <p:nvPr>
            <p:ph idx="1"/>
          </p:nvPr>
        </p:nvSpPr>
        <p:spPr>
          <a:xfrm>
            <a:off x="457200" y="1295400"/>
            <a:ext cx="8229600" cy="4724400"/>
          </a:xfrm>
        </p:spPr>
        <p:txBody>
          <a:bodyPr>
            <a:normAutofit lnSpcReduction="10000"/>
          </a:bodyPr>
          <a:lstStyle/>
          <a:p>
            <a:pPr>
              <a:spcAft>
                <a:spcPts val="600"/>
              </a:spcAft>
            </a:pPr>
            <a:r>
              <a:rPr lang="en-US" altLang="en-US" sz="2200" b="1" u="sng" dirty="0">
                <a:hlinkClick r:id="rId3"/>
              </a:rPr>
              <a:t>Intro to the MEL System</a:t>
            </a:r>
            <a:r>
              <a:rPr lang="en-US" altLang="en-US" sz="2200" dirty="0"/>
              <a:t> </a:t>
            </a:r>
            <a:r>
              <a:rPr lang="en-US" altLang="en-US" sz="2200" dirty="0" smtClean="0"/>
              <a:t>(recording available)</a:t>
            </a:r>
            <a:endParaRPr lang="en-US" altLang="en-US" sz="2200" dirty="0"/>
          </a:p>
          <a:p>
            <a:pPr>
              <a:spcAft>
                <a:spcPts val="600"/>
              </a:spcAft>
            </a:pPr>
            <a:r>
              <a:rPr lang="en-US" altLang="en-US" sz="2200" b="1" u="sng" dirty="0">
                <a:hlinkClick r:id="rId4"/>
              </a:rPr>
              <a:t>Standard Indicator Overview</a:t>
            </a:r>
            <a:r>
              <a:rPr lang="en-US" altLang="en-US" sz="2200" b="1" dirty="0"/>
              <a:t> </a:t>
            </a:r>
            <a:r>
              <a:rPr lang="en-US" altLang="en-US" sz="2200" dirty="0" smtClean="0"/>
              <a:t>(recording available)</a:t>
            </a:r>
            <a:endParaRPr lang="en-US" altLang="en-US" sz="2200" dirty="0"/>
          </a:p>
          <a:p>
            <a:pPr>
              <a:spcAft>
                <a:spcPts val="600"/>
              </a:spcAft>
            </a:pPr>
            <a:r>
              <a:rPr lang="en-US" altLang="en-US" sz="2200" b="1" dirty="0">
                <a:hlinkClick r:id="rId5"/>
              </a:rPr>
              <a:t>New </a:t>
            </a:r>
            <a:r>
              <a:rPr lang="en-US" altLang="en-US" sz="2200" b="1" dirty="0" smtClean="0">
                <a:hlinkClick r:id="rId5"/>
              </a:rPr>
              <a:t>Indicators: </a:t>
            </a:r>
            <a:r>
              <a:rPr lang="en-US" altLang="en-US" sz="2200" b="1" dirty="0">
                <a:hlinkClick r:id="rId5"/>
              </a:rPr>
              <a:t>Application of improved practices and </a:t>
            </a:r>
            <a:r>
              <a:rPr lang="en-US" altLang="en-US" sz="2200" b="1" dirty="0" smtClean="0">
                <a:hlinkClick r:id="rId5"/>
              </a:rPr>
              <a:t>technologies</a:t>
            </a:r>
            <a:r>
              <a:rPr lang="en-US" altLang="en-US" sz="2200" b="1" dirty="0" smtClean="0"/>
              <a:t> – Today!</a:t>
            </a:r>
            <a:endParaRPr lang="en-US" altLang="en-US" sz="2200" b="1" dirty="0"/>
          </a:p>
          <a:p>
            <a:pPr>
              <a:spcAft>
                <a:spcPts val="600"/>
              </a:spcAft>
            </a:pPr>
            <a:r>
              <a:rPr lang="en-US" altLang="en-US" sz="2200" b="1" dirty="0"/>
              <a:t>New Indicators: Sales </a:t>
            </a:r>
            <a:r>
              <a:rPr lang="en-US" altLang="en-US" sz="2200" b="1" dirty="0" smtClean="0"/>
              <a:t>and investment </a:t>
            </a:r>
            <a:r>
              <a:rPr lang="en-US" altLang="en-US" sz="2200" dirty="0" smtClean="0"/>
              <a:t>– July 18</a:t>
            </a:r>
            <a:endParaRPr lang="en-US" altLang="en-US" sz="2200" dirty="0"/>
          </a:p>
          <a:p>
            <a:pPr>
              <a:spcAft>
                <a:spcPts val="600"/>
              </a:spcAft>
            </a:pPr>
            <a:r>
              <a:rPr lang="en-US" altLang="en-US" sz="2200" dirty="0" smtClean="0"/>
              <a:t>New Indicators: </a:t>
            </a:r>
            <a:r>
              <a:rPr lang="en-US" altLang="en-US" sz="2200" dirty="0"/>
              <a:t>Yield and geospatial</a:t>
            </a:r>
          </a:p>
          <a:p>
            <a:pPr>
              <a:spcAft>
                <a:spcPts val="600"/>
              </a:spcAft>
            </a:pPr>
            <a:r>
              <a:rPr lang="en-US" altLang="en-US" sz="2200" dirty="0" smtClean="0"/>
              <a:t>New Indicators: Gender</a:t>
            </a:r>
          </a:p>
          <a:p>
            <a:pPr>
              <a:spcAft>
                <a:spcPts val="600"/>
              </a:spcAft>
            </a:pPr>
            <a:r>
              <a:rPr lang="en-US" altLang="en-US" sz="2200" dirty="0" smtClean="0"/>
              <a:t>Nutrition Indicators</a:t>
            </a:r>
            <a:endParaRPr lang="en-US" altLang="en-US" sz="2200" dirty="0"/>
          </a:p>
          <a:p>
            <a:pPr>
              <a:spcAft>
                <a:spcPts val="600"/>
              </a:spcAft>
            </a:pPr>
            <a:r>
              <a:rPr lang="en-US" altLang="en-US" sz="2200" dirty="0"/>
              <a:t>Learning Agenda</a:t>
            </a:r>
          </a:p>
          <a:p>
            <a:pPr>
              <a:spcAft>
                <a:spcPts val="600"/>
              </a:spcAft>
            </a:pPr>
            <a:r>
              <a:rPr lang="en-US" altLang="en-US" sz="2200" dirty="0"/>
              <a:t>Market Systems Measurement</a:t>
            </a:r>
          </a:p>
          <a:p>
            <a:pPr>
              <a:spcAft>
                <a:spcPts val="600"/>
              </a:spcAft>
            </a:pPr>
            <a:r>
              <a:rPr lang="en-US" altLang="en-US" sz="2200" dirty="0"/>
              <a:t>Annual FTFMS users webinar</a:t>
            </a:r>
          </a:p>
        </p:txBody>
      </p:sp>
      <p:pic>
        <p:nvPicPr>
          <p:cNvPr id="5" name="Picture 4"/>
          <p:cNvPicPr>
            <a:picLocks noChangeAspect="1"/>
          </p:cNvPicPr>
          <p:nvPr/>
        </p:nvPicPr>
        <p:blipFill>
          <a:blip r:embed="rId6"/>
          <a:stretch>
            <a:fillRect/>
          </a:stretch>
        </p:blipFill>
        <p:spPr>
          <a:xfrm>
            <a:off x="5503334" y="4267200"/>
            <a:ext cx="3141132" cy="17668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Slide Number Placeholder 1"/>
          <p:cNvSpPr>
            <a:spLocks noGrp="1"/>
          </p:cNvSpPr>
          <p:nvPr>
            <p:ph type="sldNum" sz="quarter" idx="12"/>
          </p:nvPr>
        </p:nvSpPr>
        <p:spPr/>
        <p:txBody>
          <a:bodyPr/>
          <a:lstStyle/>
          <a:p>
            <a:fld id="{2680167F-CB3B-4B4D-AF6D-A71750A3E1A0}" type="slidenum">
              <a:rPr lang="en-US" smtClean="0"/>
              <a:t>2</a:t>
            </a:fld>
            <a:endParaRPr lang="en-US"/>
          </a:p>
        </p:txBody>
      </p:sp>
    </p:spTree>
    <p:extLst>
      <p:ext uri="{BB962C8B-B14F-4D97-AF65-F5344CB8AC3E}">
        <p14:creationId xmlns:p14="http://schemas.microsoft.com/office/powerpoint/2010/main" val="40250830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 approaches</a:t>
            </a:r>
            <a:endParaRPr lang="en-US" dirty="0"/>
          </a:p>
        </p:txBody>
      </p:sp>
      <p:sp>
        <p:nvSpPr>
          <p:cNvPr id="4" name="Text Placeholder 3"/>
          <p:cNvSpPr>
            <a:spLocks noGrp="1"/>
          </p:cNvSpPr>
          <p:nvPr>
            <p:ph type="body" idx="1"/>
          </p:nvPr>
        </p:nvSpPr>
        <p:spPr/>
        <p:txBody>
          <a:bodyPr/>
          <a:lstStyle/>
          <a:p>
            <a:endParaRPr lang="en-US"/>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20</a:t>
            </a:fld>
            <a:endParaRPr lang="en-US"/>
          </a:p>
        </p:txBody>
      </p:sp>
    </p:spTree>
    <p:extLst>
      <p:ext uri="{BB962C8B-B14F-4D97-AF65-F5344CB8AC3E}">
        <p14:creationId xmlns:p14="http://schemas.microsoft.com/office/powerpoint/2010/main" val="21410122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t>Estimation based on sales data</a:t>
            </a:r>
            <a:endParaRPr lang="en-US" dirty="0"/>
          </a:p>
        </p:txBody>
      </p:sp>
      <p:sp>
        <p:nvSpPr>
          <p:cNvPr id="3" name="Content Placeholder 2"/>
          <p:cNvSpPr>
            <a:spLocks noGrp="1"/>
          </p:cNvSpPr>
          <p:nvPr>
            <p:ph idx="1"/>
          </p:nvPr>
        </p:nvSpPr>
        <p:spPr>
          <a:xfrm>
            <a:off x="304800" y="1722437"/>
            <a:ext cx="8610600" cy="5135563"/>
          </a:xfrm>
        </p:spPr>
        <p:txBody>
          <a:bodyPr>
            <a:normAutofit/>
          </a:bodyPr>
          <a:lstStyle/>
          <a:p>
            <a:pPr marL="285750" indent="-285750">
              <a:spcAft>
                <a:spcPts val="600"/>
              </a:spcAft>
              <a:buFont typeface="Arial"/>
              <a:buChar char="•"/>
            </a:pPr>
            <a:r>
              <a:rPr lang="en-US" dirty="0" smtClean="0"/>
              <a:t>Use data on sales by assisted </a:t>
            </a:r>
            <a:r>
              <a:rPr lang="en-US" dirty="0"/>
              <a:t>firms </a:t>
            </a:r>
            <a:r>
              <a:rPr lang="en-US" dirty="0" smtClean="0"/>
              <a:t>for </a:t>
            </a:r>
            <a:r>
              <a:rPr lang="en-US" dirty="0"/>
              <a:t>some kinds of inputs (seed, fertilizers</a:t>
            </a:r>
            <a:r>
              <a:rPr lang="en-US" dirty="0" smtClean="0"/>
              <a:t>) </a:t>
            </a:r>
          </a:p>
          <a:p>
            <a:pPr marL="285750" indent="-285750">
              <a:spcAft>
                <a:spcPts val="600"/>
              </a:spcAft>
              <a:buFont typeface="Arial"/>
              <a:buChar char="•"/>
            </a:pPr>
            <a:r>
              <a:rPr lang="en-US" dirty="0" smtClean="0"/>
              <a:t>Make assumptions about </a:t>
            </a:r>
            <a:r>
              <a:rPr lang="en-US" dirty="0"/>
              <a:t>the customers </a:t>
            </a:r>
            <a:r>
              <a:rPr lang="en-US" dirty="0" smtClean="0"/>
              <a:t>(to </a:t>
            </a:r>
            <a:r>
              <a:rPr lang="en-US" dirty="0"/>
              <a:t>estimate number of </a:t>
            </a:r>
            <a:r>
              <a:rPr lang="en-US" dirty="0" smtClean="0"/>
              <a:t>producers applying), and planting density and application rates (to estimate number of hectares under improved technologies)</a:t>
            </a:r>
            <a:endParaRPr lang="en-US" dirty="0"/>
          </a:p>
          <a:p>
            <a:pPr marL="285750" indent="-285750">
              <a:spcAft>
                <a:spcPts val="600"/>
              </a:spcAft>
              <a:buFont typeface="Arial"/>
              <a:buChar char="•"/>
            </a:pPr>
            <a:r>
              <a:rPr lang="en-US" dirty="0" smtClean="0"/>
              <a:t>Document all assumptions used in </a:t>
            </a:r>
            <a:r>
              <a:rPr lang="en-US" dirty="0"/>
              <a:t>Indicator Comment in </a:t>
            </a:r>
            <a:r>
              <a:rPr lang="en-US" dirty="0" smtClean="0"/>
              <a:t>FTFMS each year</a:t>
            </a:r>
            <a:endParaRPr lang="en-US" dirty="0"/>
          </a:p>
          <a:p>
            <a:pPr>
              <a:spcAft>
                <a:spcPts val="600"/>
              </a:spcAft>
            </a:pPr>
            <a:endParaRPr lang="en-US" dirty="0"/>
          </a:p>
        </p:txBody>
      </p:sp>
      <p:sp>
        <p:nvSpPr>
          <p:cNvPr id="4" name="Slide Number Placeholder 3"/>
          <p:cNvSpPr>
            <a:spLocks noGrp="1"/>
          </p:cNvSpPr>
          <p:nvPr>
            <p:ph type="sldNum" sz="quarter" idx="12"/>
          </p:nvPr>
        </p:nvSpPr>
        <p:spPr/>
        <p:txBody>
          <a:bodyPr/>
          <a:lstStyle/>
          <a:p>
            <a:fld id="{2680167F-CB3B-4B4D-AF6D-A71750A3E1A0}" type="slidenum">
              <a:rPr lang="en-US" smtClean="0"/>
              <a:t>21</a:t>
            </a:fld>
            <a:endParaRPr lang="en-US"/>
          </a:p>
        </p:txBody>
      </p:sp>
    </p:spTree>
    <p:extLst>
      <p:ext uri="{BB962C8B-B14F-4D97-AF65-F5344CB8AC3E}">
        <p14:creationId xmlns:p14="http://schemas.microsoft.com/office/powerpoint/2010/main" val="2137444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Market Catchment Area approach</a:t>
            </a:r>
            <a:endParaRPr lang="en-US" dirty="0"/>
          </a:p>
        </p:txBody>
      </p:sp>
      <p:sp>
        <p:nvSpPr>
          <p:cNvPr id="3" name="Content Placeholder 2"/>
          <p:cNvSpPr>
            <a:spLocks noGrp="1"/>
          </p:cNvSpPr>
          <p:nvPr>
            <p:ph idx="1"/>
          </p:nvPr>
        </p:nvSpPr>
        <p:spPr>
          <a:xfrm>
            <a:off x="304800" y="990600"/>
            <a:ext cx="8229600" cy="5181600"/>
          </a:xfrm>
        </p:spPr>
        <p:txBody>
          <a:bodyPr>
            <a:normAutofit fontScale="92500"/>
          </a:bodyPr>
          <a:lstStyle/>
          <a:p>
            <a:pPr>
              <a:spcBef>
                <a:spcPts val="600"/>
              </a:spcBef>
              <a:spcAft>
                <a:spcPts val="600"/>
              </a:spcAft>
            </a:pPr>
            <a:r>
              <a:rPr lang="en-US" dirty="0" smtClean="0"/>
              <a:t>Determine the market “catchment” area which functions as the first stage sample frame</a:t>
            </a:r>
          </a:p>
          <a:p>
            <a:pPr lvl="1">
              <a:spcBef>
                <a:spcPts val="600"/>
              </a:spcBef>
              <a:spcAft>
                <a:spcPts val="600"/>
              </a:spcAft>
            </a:pPr>
            <a:r>
              <a:rPr lang="en-US" dirty="0" smtClean="0"/>
              <a:t>Reflects the </a:t>
            </a:r>
            <a:r>
              <a:rPr lang="en-US" b="1" dirty="0" smtClean="0"/>
              <a:t>targeted</a:t>
            </a:r>
            <a:r>
              <a:rPr lang="en-US" dirty="0" smtClean="0"/>
              <a:t> reach of the market</a:t>
            </a:r>
          </a:p>
          <a:p>
            <a:pPr>
              <a:spcBef>
                <a:spcPts val="600"/>
              </a:spcBef>
              <a:spcAft>
                <a:spcPts val="600"/>
              </a:spcAft>
            </a:pPr>
            <a:r>
              <a:rPr lang="en-US" dirty="0" smtClean="0"/>
              <a:t>Create a second stage sample frame by </a:t>
            </a:r>
            <a:r>
              <a:rPr lang="en-US" dirty="0"/>
              <a:t>listing the total number </a:t>
            </a:r>
            <a:r>
              <a:rPr lang="en-US" dirty="0" smtClean="0"/>
              <a:t>of producers in selected clusters</a:t>
            </a:r>
          </a:p>
          <a:p>
            <a:pPr lvl="1">
              <a:spcBef>
                <a:spcPts val="600"/>
              </a:spcBef>
              <a:spcAft>
                <a:spcPts val="600"/>
              </a:spcAft>
            </a:pPr>
            <a:r>
              <a:rPr lang="en-US" dirty="0" smtClean="0"/>
              <a:t>Includes current and </a:t>
            </a:r>
            <a:r>
              <a:rPr lang="en-US" b="1" dirty="0" smtClean="0"/>
              <a:t>potential </a:t>
            </a:r>
            <a:r>
              <a:rPr lang="en-US" dirty="0" smtClean="0"/>
              <a:t>market participants</a:t>
            </a:r>
          </a:p>
          <a:p>
            <a:pPr>
              <a:spcBef>
                <a:spcPts val="600"/>
              </a:spcBef>
              <a:spcAft>
                <a:spcPts val="600"/>
              </a:spcAft>
            </a:pPr>
            <a:r>
              <a:rPr lang="en-US" dirty="0" smtClean="0"/>
              <a:t>Do baseline and annual surveys</a:t>
            </a:r>
          </a:p>
          <a:p>
            <a:pPr>
              <a:spcBef>
                <a:spcPts val="600"/>
              </a:spcBef>
              <a:spcAft>
                <a:spcPts val="600"/>
              </a:spcAft>
            </a:pPr>
            <a:r>
              <a:rPr lang="en-US" dirty="0" smtClean="0"/>
              <a:t>Can collect data for several indicators in addition to # of producers and # of hectares application indicators (e.g. # of producer participants, yield, producer sales)</a:t>
            </a:r>
          </a:p>
        </p:txBody>
      </p:sp>
      <p:sp>
        <p:nvSpPr>
          <p:cNvPr id="4" name="Slide Number Placeholder 3"/>
          <p:cNvSpPr>
            <a:spLocks noGrp="1"/>
          </p:cNvSpPr>
          <p:nvPr>
            <p:ph type="sldNum" sz="quarter" idx="12"/>
          </p:nvPr>
        </p:nvSpPr>
        <p:spPr/>
        <p:txBody>
          <a:bodyPr/>
          <a:lstStyle/>
          <a:p>
            <a:fld id="{2680167F-CB3B-4B4D-AF6D-A71750A3E1A0}" type="slidenum">
              <a:rPr lang="en-US" smtClean="0"/>
              <a:t>22</a:t>
            </a:fld>
            <a:endParaRPr lang="en-US"/>
          </a:p>
        </p:txBody>
      </p:sp>
    </p:spTree>
    <p:extLst>
      <p:ext uri="{BB962C8B-B14F-4D97-AF65-F5344CB8AC3E}">
        <p14:creationId xmlns:p14="http://schemas.microsoft.com/office/powerpoint/2010/main" val="1223241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Your turn! </a:t>
            </a:r>
            <a:endParaRPr lang="en-US" sz="4000"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2680167F-CB3B-4B4D-AF6D-A71750A3E1A0}" type="slidenum">
              <a:rPr lang="en-US" smtClean="0"/>
              <a:t>23</a:t>
            </a:fld>
            <a:endParaRPr lang="en-US"/>
          </a:p>
        </p:txBody>
      </p:sp>
    </p:spTree>
    <p:extLst>
      <p:ext uri="{BB962C8B-B14F-4D97-AF65-F5344CB8AC3E}">
        <p14:creationId xmlns:p14="http://schemas.microsoft.com/office/powerpoint/2010/main" val="3273179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Transitioning to the new application indicators</a:t>
            </a:r>
            <a:endParaRPr lang="en-US" dirty="0"/>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24</a:t>
            </a:fld>
            <a:endParaRPr lang="en-US"/>
          </a:p>
        </p:txBody>
      </p:sp>
    </p:spTree>
    <p:extLst>
      <p:ext uri="{BB962C8B-B14F-4D97-AF65-F5344CB8AC3E}">
        <p14:creationId xmlns:p14="http://schemas.microsoft.com/office/powerpoint/2010/main" val="13071624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 Transition</a:t>
            </a:r>
            <a:endParaRPr lang="en-US" dirty="0"/>
          </a:p>
        </p:txBody>
      </p:sp>
      <p:sp>
        <p:nvSpPr>
          <p:cNvPr id="3" name="Content Placeholder 2"/>
          <p:cNvSpPr>
            <a:spLocks noGrp="1"/>
          </p:cNvSpPr>
          <p:nvPr>
            <p:ph idx="1"/>
          </p:nvPr>
        </p:nvSpPr>
        <p:spPr>
          <a:xfrm>
            <a:off x="457200" y="1371600"/>
            <a:ext cx="8229600" cy="4525963"/>
          </a:xfrm>
        </p:spPr>
        <p:txBody>
          <a:bodyPr/>
          <a:lstStyle/>
          <a:p>
            <a:pPr marL="0" lvl="0" indent="0">
              <a:spcBef>
                <a:spcPts val="0"/>
              </a:spcBef>
              <a:spcAft>
                <a:spcPts val="600"/>
              </a:spcAft>
              <a:buSzPts val="2100"/>
              <a:buNone/>
            </a:pPr>
            <a:r>
              <a:rPr lang="en-US" sz="1800" b="1" dirty="0" smtClean="0">
                <a:sym typeface="Wingdings"/>
              </a:rPr>
              <a:t>  </a:t>
            </a:r>
            <a:r>
              <a:rPr lang="en-US" sz="2400" b="1" dirty="0" smtClean="0"/>
              <a:t>Activity-level </a:t>
            </a:r>
            <a:r>
              <a:rPr lang="en-US" sz="2400" b="1" dirty="0"/>
              <a:t>indicators</a:t>
            </a:r>
            <a:r>
              <a:rPr lang="en-US" sz="2400" dirty="0"/>
              <a:t>:</a:t>
            </a:r>
          </a:p>
          <a:p>
            <a:pPr marL="400050" lvl="1" indent="0">
              <a:spcBef>
                <a:spcPts val="0"/>
              </a:spcBef>
              <a:spcAft>
                <a:spcPts val="600"/>
              </a:spcAft>
              <a:buSzPts val="1800"/>
              <a:buNone/>
            </a:pPr>
            <a:r>
              <a:rPr lang="en-US" dirty="0" smtClean="0"/>
              <a:t>- Activities </a:t>
            </a:r>
            <a:r>
              <a:rPr lang="en-US" dirty="0"/>
              <a:t>end before Oct 2019: </a:t>
            </a:r>
            <a:r>
              <a:rPr lang="en-US" dirty="0" smtClean="0"/>
              <a:t>New </a:t>
            </a:r>
            <a:r>
              <a:rPr lang="en-US" dirty="0"/>
              <a:t>indicators optional</a:t>
            </a:r>
          </a:p>
          <a:p>
            <a:pPr marL="400050" lvl="1" indent="0">
              <a:spcBef>
                <a:spcPts val="0"/>
              </a:spcBef>
              <a:spcAft>
                <a:spcPts val="600"/>
              </a:spcAft>
              <a:buSzPts val="1800"/>
              <a:buNone/>
            </a:pPr>
            <a:r>
              <a:rPr lang="en-US" dirty="0" smtClean="0"/>
              <a:t>- Activities </a:t>
            </a:r>
            <a:r>
              <a:rPr lang="en-US" dirty="0"/>
              <a:t>end after Sep 2019: New indicators mandatory</a:t>
            </a:r>
          </a:p>
          <a:p>
            <a:pPr marL="0" lvl="0" indent="0">
              <a:spcBef>
                <a:spcPts val="0"/>
              </a:spcBef>
              <a:spcAft>
                <a:spcPts val="600"/>
              </a:spcAft>
              <a:buSzPts val="2100"/>
              <a:buNone/>
            </a:pPr>
            <a:endParaRPr lang="en-US" sz="2400" b="1" dirty="0" smtClean="0"/>
          </a:p>
          <a:p>
            <a:pPr marL="0" lvl="0" indent="0">
              <a:spcBef>
                <a:spcPts val="0"/>
              </a:spcBef>
              <a:spcAft>
                <a:spcPts val="600"/>
              </a:spcAft>
              <a:buSzPts val="2100"/>
              <a:buNone/>
            </a:pPr>
            <a:r>
              <a:rPr lang="en-US" sz="1800" b="1" dirty="0">
                <a:sym typeface="Wingdings"/>
              </a:rPr>
              <a:t> </a:t>
            </a:r>
            <a:r>
              <a:rPr lang="en-US" sz="1800" b="1" dirty="0" smtClean="0">
                <a:sym typeface="Wingdings"/>
              </a:rPr>
              <a:t> </a:t>
            </a:r>
            <a:r>
              <a:rPr lang="en-US" sz="2400" b="1" dirty="0" smtClean="0"/>
              <a:t>Reporting </a:t>
            </a:r>
            <a:r>
              <a:rPr lang="en-US" sz="2400" b="1" dirty="0"/>
              <a:t>in FTFMS</a:t>
            </a:r>
            <a:r>
              <a:rPr lang="en-US" sz="2400" dirty="0"/>
              <a:t>:</a:t>
            </a:r>
          </a:p>
          <a:p>
            <a:pPr marL="400050" lvl="1" indent="0">
              <a:spcBef>
                <a:spcPts val="0"/>
              </a:spcBef>
              <a:spcAft>
                <a:spcPts val="600"/>
              </a:spcAft>
              <a:buSzPts val="1800"/>
              <a:buNone/>
            </a:pPr>
            <a:r>
              <a:rPr lang="en-US" dirty="0" smtClean="0"/>
              <a:t>- Fall </a:t>
            </a:r>
            <a:r>
              <a:rPr lang="en-US" dirty="0"/>
              <a:t>2018: set targets new indicators for FY19-21, report on results for new indicators if fully aligned with definition, otherwise report on old indicators</a:t>
            </a:r>
          </a:p>
          <a:p>
            <a:pPr marL="400050" lvl="1" indent="0">
              <a:spcBef>
                <a:spcPts val="0"/>
              </a:spcBef>
              <a:spcAft>
                <a:spcPts val="600"/>
              </a:spcAft>
              <a:buSzPts val="1800"/>
              <a:buNone/>
            </a:pPr>
            <a:r>
              <a:rPr lang="en-US" dirty="0" smtClean="0"/>
              <a:t>- Fall </a:t>
            </a:r>
            <a:r>
              <a:rPr lang="en-US" dirty="0"/>
              <a:t>2019: report against new indicators for FY 2019</a:t>
            </a:r>
          </a:p>
          <a:p>
            <a:pPr>
              <a:spcAft>
                <a:spcPts val="600"/>
              </a:spcAft>
            </a:pPr>
            <a:endParaRPr lang="en-US" dirty="0"/>
          </a:p>
        </p:txBody>
      </p:sp>
      <p:sp>
        <p:nvSpPr>
          <p:cNvPr id="4" name="Slide Number Placeholder 3"/>
          <p:cNvSpPr>
            <a:spLocks noGrp="1"/>
          </p:cNvSpPr>
          <p:nvPr>
            <p:ph type="sldNum" sz="quarter" idx="12"/>
          </p:nvPr>
        </p:nvSpPr>
        <p:spPr/>
        <p:txBody>
          <a:bodyPr/>
          <a:lstStyle/>
          <a:p>
            <a:fld id="{2680167F-CB3B-4B4D-AF6D-A71750A3E1A0}" type="slidenum">
              <a:rPr lang="en-US" smtClean="0"/>
              <a:t>25</a:t>
            </a:fld>
            <a:endParaRPr lang="en-US"/>
          </a:p>
        </p:txBody>
      </p:sp>
    </p:spTree>
    <p:extLst>
      <p:ext uri="{BB962C8B-B14F-4D97-AF65-F5344CB8AC3E}">
        <p14:creationId xmlns:p14="http://schemas.microsoft.com/office/powerpoint/2010/main" val="4587423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26</a:t>
            </a:fld>
            <a:endParaRPr lang="en-US"/>
          </a:p>
        </p:txBody>
      </p:sp>
    </p:spTree>
    <p:extLst>
      <p:ext uri="{BB962C8B-B14F-4D97-AF65-F5344CB8AC3E}">
        <p14:creationId xmlns:p14="http://schemas.microsoft.com/office/powerpoint/2010/main" val="36444402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 xmlns:a16="http://schemas.microsoft.com/office/drawing/2014/main" id="{54FB26FE-24AA-4E7F-87BD-B9C8E2CC1A8C}"/>
              </a:ext>
            </a:extLst>
          </p:cNvPr>
          <p:cNvSpPr>
            <a:spLocks noGrp="1"/>
          </p:cNvSpPr>
          <p:nvPr>
            <p:ph type="title"/>
          </p:nvPr>
        </p:nvSpPr>
        <p:spPr>
          <a:xfrm>
            <a:off x="457200" y="228600"/>
            <a:ext cx="8229600" cy="1143000"/>
          </a:xfrm>
        </p:spPr>
        <p:txBody>
          <a:bodyPr/>
          <a:lstStyle/>
          <a:p>
            <a:r>
              <a:rPr lang="en-US" altLang="en-US" dirty="0"/>
              <a:t>Feed the Future MEL Webinar Series</a:t>
            </a:r>
          </a:p>
        </p:txBody>
      </p:sp>
      <p:sp>
        <p:nvSpPr>
          <p:cNvPr id="37891" name="Content Placeholder 2">
            <a:extLst>
              <a:ext uri="{FF2B5EF4-FFF2-40B4-BE49-F238E27FC236}">
                <a16:creationId xmlns="" xmlns:a16="http://schemas.microsoft.com/office/drawing/2014/main" id="{89055B62-4965-4CBD-973E-984A70BAB23F}"/>
              </a:ext>
            </a:extLst>
          </p:cNvPr>
          <p:cNvSpPr>
            <a:spLocks noGrp="1"/>
          </p:cNvSpPr>
          <p:nvPr>
            <p:ph idx="1"/>
          </p:nvPr>
        </p:nvSpPr>
        <p:spPr>
          <a:xfrm>
            <a:off x="457200" y="1295400"/>
            <a:ext cx="8229600" cy="4724400"/>
          </a:xfrm>
        </p:spPr>
        <p:txBody>
          <a:bodyPr>
            <a:normAutofit lnSpcReduction="10000"/>
          </a:bodyPr>
          <a:lstStyle/>
          <a:p>
            <a:pPr>
              <a:spcAft>
                <a:spcPts val="600"/>
              </a:spcAft>
            </a:pPr>
            <a:r>
              <a:rPr lang="en-US" altLang="en-US" sz="2200" b="1" u="sng" dirty="0">
                <a:hlinkClick r:id="rId3"/>
              </a:rPr>
              <a:t>Intro to the MEL System</a:t>
            </a:r>
            <a:r>
              <a:rPr lang="en-US" altLang="en-US" sz="2200" dirty="0"/>
              <a:t> </a:t>
            </a:r>
            <a:r>
              <a:rPr lang="en-US" altLang="en-US" sz="2200" dirty="0" smtClean="0"/>
              <a:t>(recording available)</a:t>
            </a:r>
            <a:endParaRPr lang="en-US" altLang="en-US" sz="2200" dirty="0"/>
          </a:p>
          <a:p>
            <a:pPr>
              <a:spcAft>
                <a:spcPts val="600"/>
              </a:spcAft>
            </a:pPr>
            <a:r>
              <a:rPr lang="en-US" altLang="en-US" sz="2200" b="1" u="sng" dirty="0">
                <a:hlinkClick r:id="rId4"/>
              </a:rPr>
              <a:t>Standard Indicator Overview</a:t>
            </a:r>
            <a:r>
              <a:rPr lang="en-US" altLang="en-US" sz="2200" b="1" dirty="0"/>
              <a:t> </a:t>
            </a:r>
            <a:r>
              <a:rPr lang="en-US" altLang="en-US" sz="2200" dirty="0" smtClean="0"/>
              <a:t>(recording available)</a:t>
            </a:r>
            <a:endParaRPr lang="en-US" altLang="en-US" sz="2200" dirty="0"/>
          </a:p>
          <a:p>
            <a:pPr>
              <a:spcAft>
                <a:spcPts val="600"/>
              </a:spcAft>
            </a:pPr>
            <a:r>
              <a:rPr lang="en-US" altLang="en-US" sz="2200" b="1" dirty="0">
                <a:hlinkClick r:id="rId5"/>
              </a:rPr>
              <a:t>New </a:t>
            </a:r>
            <a:r>
              <a:rPr lang="en-US" altLang="en-US" sz="2200" b="1" dirty="0" smtClean="0">
                <a:hlinkClick r:id="rId5"/>
              </a:rPr>
              <a:t>Indicators: </a:t>
            </a:r>
            <a:r>
              <a:rPr lang="en-US" altLang="en-US" sz="2200" b="1" dirty="0">
                <a:hlinkClick r:id="rId5"/>
              </a:rPr>
              <a:t>Application of improved practices and </a:t>
            </a:r>
            <a:r>
              <a:rPr lang="en-US" altLang="en-US" sz="2200" b="1" dirty="0" smtClean="0">
                <a:hlinkClick r:id="rId5"/>
              </a:rPr>
              <a:t>technologies</a:t>
            </a:r>
            <a:r>
              <a:rPr lang="en-US" altLang="en-US" sz="2200" b="1" dirty="0" smtClean="0"/>
              <a:t> – Today!</a:t>
            </a:r>
            <a:endParaRPr lang="en-US" altLang="en-US" sz="2200" b="1" dirty="0"/>
          </a:p>
          <a:p>
            <a:pPr>
              <a:spcAft>
                <a:spcPts val="600"/>
              </a:spcAft>
            </a:pPr>
            <a:r>
              <a:rPr lang="en-US" altLang="en-US" sz="2200" b="1" dirty="0"/>
              <a:t>New Indicators: Sales </a:t>
            </a:r>
            <a:r>
              <a:rPr lang="en-US" altLang="en-US" sz="2200" b="1" dirty="0" smtClean="0"/>
              <a:t>and investment </a:t>
            </a:r>
            <a:r>
              <a:rPr lang="en-US" altLang="en-US" sz="2200" dirty="0" smtClean="0"/>
              <a:t>– July 18</a:t>
            </a:r>
            <a:endParaRPr lang="en-US" altLang="en-US" sz="2200" dirty="0"/>
          </a:p>
          <a:p>
            <a:pPr>
              <a:spcAft>
                <a:spcPts val="600"/>
              </a:spcAft>
            </a:pPr>
            <a:r>
              <a:rPr lang="en-US" altLang="en-US" sz="2200" dirty="0" smtClean="0"/>
              <a:t>New Indicators: </a:t>
            </a:r>
            <a:r>
              <a:rPr lang="en-US" altLang="en-US" sz="2200" dirty="0"/>
              <a:t>Yield and geospatial</a:t>
            </a:r>
          </a:p>
          <a:p>
            <a:pPr>
              <a:spcAft>
                <a:spcPts val="600"/>
              </a:spcAft>
            </a:pPr>
            <a:r>
              <a:rPr lang="en-US" altLang="en-US" sz="2200" dirty="0" smtClean="0"/>
              <a:t>New Indicators: Gender</a:t>
            </a:r>
          </a:p>
          <a:p>
            <a:pPr>
              <a:spcAft>
                <a:spcPts val="600"/>
              </a:spcAft>
            </a:pPr>
            <a:r>
              <a:rPr lang="en-US" altLang="en-US" sz="2200" dirty="0" smtClean="0"/>
              <a:t>Nutrition Indicators</a:t>
            </a:r>
            <a:endParaRPr lang="en-US" altLang="en-US" sz="2200" dirty="0"/>
          </a:p>
          <a:p>
            <a:pPr>
              <a:spcAft>
                <a:spcPts val="600"/>
              </a:spcAft>
            </a:pPr>
            <a:r>
              <a:rPr lang="en-US" altLang="en-US" sz="2200" dirty="0"/>
              <a:t>Learning Agenda</a:t>
            </a:r>
          </a:p>
          <a:p>
            <a:pPr>
              <a:spcAft>
                <a:spcPts val="600"/>
              </a:spcAft>
            </a:pPr>
            <a:r>
              <a:rPr lang="en-US" altLang="en-US" sz="2200" dirty="0"/>
              <a:t>Market Systems Measurement</a:t>
            </a:r>
          </a:p>
          <a:p>
            <a:pPr>
              <a:spcAft>
                <a:spcPts val="600"/>
              </a:spcAft>
            </a:pPr>
            <a:r>
              <a:rPr lang="en-US" altLang="en-US" sz="2200" dirty="0"/>
              <a:t>Annual FTFMS users webinar</a:t>
            </a:r>
          </a:p>
        </p:txBody>
      </p:sp>
      <p:pic>
        <p:nvPicPr>
          <p:cNvPr id="5" name="Picture 4"/>
          <p:cNvPicPr>
            <a:picLocks noChangeAspect="1"/>
          </p:cNvPicPr>
          <p:nvPr/>
        </p:nvPicPr>
        <p:blipFill>
          <a:blip r:embed="rId6"/>
          <a:stretch>
            <a:fillRect/>
          </a:stretch>
        </p:blipFill>
        <p:spPr>
          <a:xfrm>
            <a:off x="5503334" y="4267200"/>
            <a:ext cx="3141132" cy="17668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Slide Number Placeholder 1"/>
          <p:cNvSpPr>
            <a:spLocks noGrp="1"/>
          </p:cNvSpPr>
          <p:nvPr>
            <p:ph type="sldNum" sz="quarter" idx="12"/>
          </p:nvPr>
        </p:nvSpPr>
        <p:spPr/>
        <p:txBody>
          <a:bodyPr/>
          <a:lstStyle/>
          <a:p>
            <a:fld id="{2680167F-CB3B-4B4D-AF6D-A71750A3E1A0}" type="slidenum">
              <a:rPr lang="en-US" smtClean="0"/>
              <a:t>27</a:t>
            </a:fld>
            <a:endParaRPr lang="en-US"/>
          </a:p>
        </p:txBody>
      </p:sp>
    </p:spTree>
    <p:extLst>
      <p:ext uri="{BB962C8B-B14F-4D97-AF65-F5344CB8AC3E}">
        <p14:creationId xmlns:p14="http://schemas.microsoft.com/office/powerpoint/2010/main" val="15982266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563562"/>
          </a:xfrm>
        </p:spPr>
        <p:txBody>
          <a:bodyPr>
            <a:normAutofit fontScale="90000"/>
          </a:bodyPr>
          <a:lstStyle/>
          <a:p>
            <a:r>
              <a:rPr lang="en-US" sz="2800" b="1" dirty="0" smtClean="0"/>
              <a:t>During the reporting year, an activity worked with:</a:t>
            </a:r>
            <a:endParaRPr lang="en-US" sz="2800" b="1" dirty="0"/>
          </a:p>
        </p:txBody>
      </p:sp>
      <p:sp>
        <p:nvSpPr>
          <p:cNvPr id="3" name="Content Placeholder 2"/>
          <p:cNvSpPr>
            <a:spLocks noGrp="1"/>
          </p:cNvSpPr>
          <p:nvPr>
            <p:ph idx="1"/>
          </p:nvPr>
        </p:nvSpPr>
        <p:spPr>
          <a:xfrm>
            <a:off x="304800" y="1981200"/>
            <a:ext cx="4191000" cy="4572000"/>
          </a:xfrm>
          <a:ln w="15875">
            <a:solidFill>
              <a:schemeClr val="accent1"/>
            </a:solidFill>
          </a:ln>
        </p:spPr>
        <p:txBody>
          <a:bodyPr>
            <a:noAutofit/>
          </a:bodyPr>
          <a:lstStyle/>
          <a:p>
            <a:endParaRPr lang="en-US" sz="1600" dirty="0"/>
          </a:p>
          <a:p>
            <a:r>
              <a:rPr lang="en-US" sz="1600" dirty="0" smtClean="0"/>
              <a:t>8,000 </a:t>
            </a:r>
            <a:r>
              <a:rPr lang="en-US" sz="1600" b="1" dirty="0" smtClean="0"/>
              <a:t>producers</a:t>
            </a:r>
            <a:r>
              <a:rPr lang="en-US" sz="1600" dirty="0" smtClean="0"/>
              <a:t>, all of whom were smallholder producers</a:t>
            </a:r>
          </a:p>
          <a:p>
            <a:r>
              <a:rPr lang="en-US" sz="1600" dirty="0" smtClean="0"/>
              <a:t>7,200 were female</a:t>
            </a:r>
          </a:p>
          <a:p>
            <a:r>
              <a:rPr lang="en-US" sz="1600" dirty="0" smtClean="0"/>
              <a:t>4,000 were youth</a:t>
            </a:r>
          </a:p>
          <a:p>
            <a:pPr marL="0" indent="0">
              <a:buNone/>
            </a:pPr>
            <a:endParaRPr lang="en-US" sz="1600" dirty="0"/>
          </a:p>
          <a:p>
            <a:pPr marL="0" indent="0">
              <a:buNone/>
            </a:pPr>
            <a:endParaRPr lang="en-US" sz="1600" dirty="0"/>
          </a:p>
          <a:p>
            <a:r>
              <a:rPr lang="en-US" sz="1600" dirty="0" smtClean="0"/>
              <a:t>All of the producers planted improved varieties of </a:t>
            </a:r>
            <a:r>
              <a:rPr lang="en-US" sz="1600" dirty="0" err="1" smtClean="0"/>
              <a:t>biofortified</a:t>
            </a:r>
            <a:r>
              <a:rPr lang="en-US" sz="1600" dirty="0" smtClean="0"/>
              <a:t> orange-fleshed sweet potato, and correctly implemented the OFSP pest management practices and the OFSP disease management practices in which they were trained. </a:t>
            </a:r>
          </a:p>
          <a:p>
            <a:r>
              <a:rPr lang="en-US" sz="1600" dirty="0" smtClean="0"/>
              <a:t>Half of the producers stored their OFSP in improved storage facilities.</a:t>
            </a:r>
          </a:p>
        </p:txBody>
      </p:sp>
      <p:sp>
        <p:nvSpPr>
          <p:cNvPr id="4" name="Content Placeholder 2"/>
          <p:cNvSpPr txBox="1">
            <a:spLocks/>
          </p:cNvSpPr>
          <p:nvPr/>
        </p:nvSpPr>
        <p:spPr>
          <a:xfrm>
            <a:off x="4724400" y="1981200"/>
            <a:ext cx="4114800" cy="4572000"/>
          </a:xfrm>
          <a:prstGeom prst="rect">
            <a:avLst/>
          </a:prstGeom>
          <a:ln w="15875">
            <a:solidFill>
              <a:schemeClr val="accent1"/>
            </a:solidFill>
          </a:ln>
        </p:spPr>
        <p:txBody>
          <a:bodyPr vert="horz" lIns="74423" tIns="37212" rIns="74423" bIns="37212" rtlCol="0">
            <a:noAutofit/>
          </a:bodyPr>
          <a:lstStyle>
            <a:lvl1pPr marL="279086" indent="-279086" algn="l" defTabSz="744230"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1pPr>
            <a:lvl2pPr marL="604687" indent="-232572" algn="l" defTabSz="74423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2pPr>
            <a:lvl3pPr marL="930288" indent="-186058" algn="l" defTabSz="74423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302403" indent="-186058" algn="l" defTabSz="74423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74518" indent="-186058" algn="l" defTabSz="74423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046633" indent="-186058" algn="l" defTabSz="74423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418748" indent="-186058" algn="l" defTabSz="74423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790863" indent="-186058" algn="l" defTabSz="74423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162978" indent="-186058" algn="l" defTabSz="74423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endParaRPr lang="en-US" sz="1600" dirty="0" smtClean="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30 </a:t>
            </a:r>
            <a:r>
              <a:rPr lang="en-US" sz="1600" b="1" dirty="0" smtClean="0">
                <a:latin typeface="Arial" panose="020B0604020202020204" pitchFamily="34" charset="0"/>
                <a:cs typeface="Arial" panose="020B0604020202020204" pitchFamily="34" charset="0"/>
              </a:rPr>
              <a:t>micro-enterprises</a:t>
            </a:r>
            <a:r>
              <a:rPr lang="en-US" sz="1600" dirty="0" smtClean="0">
                <a:latin typeface="Arial" panose="020B0604020202020204" pitchFamily="34" charset="0"/>
                <a:cs typeface="Arial" panose="020B0604020202020204" pitchFamily="34" charset="0"/>
              </a:rPr>
              <a:t>, all owned by a woman as the sole proprietor</a:t>
            </a:r>
          </a:p>
          <a:p>
            <a:r>
              <a:rPr lang="en-US" sz="1600" dirty="0">
                <a:latin typeface="Arial" panose="020B0604020202020204" pitchFamily="34" charset="0"/>
                <a:cs typeface="Arial" panose="020B0604020202020204" pitchFamily="34" charset="0"/>
              </a:rPr>
              <a:t>H</a:t>
            </a:r>
            <a:r>
              <a:rPr lang="en-US" sz="1600" dirty="0" smtClean="0">
                <a:latin typeface="Arial" panose="020B0604020202020204" pitchFamily="34" charset="0"/>
                <a:cs typeface="Arial" panose="020B0604020202020204" pitchFamily="34" charset="0"/>
              </a:rPr>
              <a:t>alf of these women were youth</a:t>
            </a:r>
          </a:p>
          <a:p>
            <a:r>
              <a:rPr lang="en-US" sz="1600" dirty="0" smtClean="0">
                <a:latin typeface="Arial" panose="020B0604020202020204" pitchFamily="34" charset="0"/>
                <a:cs typeface="Arial" panose="020B0604020202020204" pitchFamily="34" charset="0"/>
              </a:rPr>
              <a:t>The owners of the enterprises make the decisions about what the enterprise will do</a:t>
            </a:r>
          </a:p>
          <a:p>
            <a:endParaRPr lang="en-US" sz="1600" dirty="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Half of the micro-enterprises constructed and used solar dryers to increase the length of time OFSP can be stored, and then later in the year, processed the dried OFSP into chips for sale. </a:t>
            </a:r>
          </a:p>
          <a:p>
            <a:r>
              <a:rPr lang="en-US" sz="1600" dirty="0" smtClean="0">
                <a:latin typeface="Arial" panose="020B0604020202020204" pitchFamily="34" charset="0"/>
                <a:cs typeface="Arial" panose="020B0604020202020204" pitchFamily="34" charset="0"/>
              </a:rPr>
              <a:t>The other half constructed and rented-out non-crop-specific improved storage facilities for producers. </a:t>
            </a:r>
          </a:p>
          <a:p>
            <a:endParaRPr lang="en-US" sz="1600" dirty="0" smtClean="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p:txBody>
      </p:sp>
      <p:sp>
        <p:nvSpPr>
          <p:cNvPr id="6" name="TextBox 5"/>
          <p:cNvSpPr txBox="1"/>
          <p:nvPr/>
        </p:nvSpPr>
        <p:spPr>
          <a:xfrm>
            <a:off x="609600" y="457200"/>
            <a:ext cx="5486400" cy="369332"/>
          </a:xfrm>
          <a:prstGeom prst="rect">
            <a:avLst/>
          </a:prstGeom>
          <a:noFill/>
        </p:spPr>
        <p:txBody>
          <a:bodyPr wrap="square" rtlCol="0">
            <a:spAutoFit/>
          </a:bodyPr>
          <a:lstStyle/>
          <a:p>
            <a:r>
              <a:rPr lang="en-US" dirty="0" smtClean="0"/>
              <a:t>*EXERCISE COMPLETED DURING WEBINAR* (Slide 19) </a:t>
            </a:r>
            <a:endParaRPr lang="en-US" dirty="0"/>
          </a:p>
        </p:txBody>
      </p:sp>
    </p:spTree>
    <p:extLst>
      <p:ext uri="{BB962C8B-B14F-4D97-AF65-F5344CB8AC3E}">
        <p14:creationId xmlns:p14="http://schemas.microsoft.com/office/powerpoint/2010/main" val="42088384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66859178"/>
              </p:ext>
            </p:extLst>
          </p:nvPr>
        </p:nvGraphicFramePr>
        <p:xfrm>
          <a:off x="228600" y="304799"/>
          <a:ext cx="4154685" cy="6400795"/>
        </p:xfrm>
        <a:graphic>
          <a:graphicData uri="http://schemas.openxmlformats.org/drawingml/2006/table">
            <a:tbl>
              <a:tblPr firstRow="1" firstCol="1" bandRow="1">
                <a:tableStyleId>{5C22544A-7EE6-4342-B048-85BDC9FD1C3A}</a:tableStyleId>
              </a:tblPr>
              <a:tblGrid>
                <a:gridCol w="517858"/>
                <a:gridCol w="162560"/>
                <a:gridCol w="103040"/>
                <a:gridCol w="2797942"/>
                <a:gridCol w="573285"/>
              </a:tblGrid>
              <a:tr h="218209">
                <a:tc gridSpan="5">
                  <a:txBody>
                    <a:bodyPr/>
                    <a:lstStyle/>
                    <a:p>
                      <a:pPr marL="0" marR="0">
                        <a:spcBef>
                          <a:spcPts val="0"/>
                        </a:spcBef>
                        <a:spcAft>
                          <a:spcPts val="0"/>
                        </a:spcAft>
                      </a:pPr>
                      <a:r>
                        <a:rPr lang="en-US" sz="1200" dirty="0" smtClean="0">
                          <a:effectLst/>
                          <a:latin typeface="Cambria"/>
                          <a:ea typeface="MS Mincho"/>
                          <a:cs typeface="Times New Roman"/>
                        </a:rPr>
                        <a:t>TABLE A</a:t>
                      </a:r>
                      <a:endParaRPr lang="en-US" sz="1200" dirty="0">
                        <a:effectLst/>
                        <a:latin typeface="Cambria"/>
                        <a:ea typeface="MS Mincho"/>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1841">
                <a:tc gridSpan="5">
                  <a:txBody>
                    <a:bodyPr/>
                    <a:lstStyle/>
                    <a:p>
                      <a:pPr marL="0" marR="0">
                        <a:spcBef>
                          <a:spcPts val="0"/>
                        </a:spcBef>
                        <a:spcAft>
                          <a:spcPts val="0"/>
                        </a:spcAft>
                      </a:pPr>
                      <a:r>
                        <a:rPr lang="en-US" sz="1000" dirty="0">
                          <a:effectLst/>
                        </a:rPr>
                        <a:t>Value chain actor type: Small holder producers</a:t>
                      </a:r>
                      <a:endParaRPr lang="en-US" sz="1200" dirty="0">
                        <a:effectLst/>
                        <a:latin typeface="Cambria"/>
                        <a:ea typeface="MS Mincho"/>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184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0" marR="0">
                        <a:spcBef>
                          <a:spcPts val="0"/>
                        </a:spcBef>
                        <a:spcAft>
                          <a:spcPts val="0"/>
                        </a:spcAft>
                      </a:pPr>
                      <a:r>
                        <a:rPr lang="en-US" sz="1000">
                          <a:effectLst/>
                        </a:rPr>
                        <a:t>Sex</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36368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457200" marR="0">
                        <a:spcBef>
                          <a:spcPts val="0"/>
                        </a:spcBef>
                        <a:spcAft>
                          <a:spcPts val="0"/>
                        </a:spcAft>
                      </a:pPr>
                      <a:r>
                        <a:rPr lang="en-US" sz="1000">
                          <a:effectLst/>
                        </a:rPr>
                        <a:t>Women</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0" marR="0" algn="r">
                        <a:spcBef>
                          <a:spcPts val="0"/>
                        </a:spcBef>
                        <a:spcAft>
                          <a:spcPts val="0"/>
                        </a:spcAft>
                      </a:pPr>
                      <a:r>
                        <a:rPr lang="en-US" sz="1000">
                          <a:effectLst/>
                        </a:rPr>
                        <a:t>7200</a:t>
                      </a:r>
                      <a:endParaRPr lang="en-US" sz="1200">
                        <a:effectLst/>
                        <a:latin typeface="Cambria"/>
                        <a:ea typeface="MS Mincho"/>
                        <a:cs typeface="Times New Roman"/>
                      </a:endParaRPr>
                    </a:p>
                  </a:txBody>
                  <a:tcPr marL="68580" marR="68580" marT="0" marB="0"/>
                </a:tc>
              </a:tr>
              <a:tr h="18184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457200" marR="0">
                        <a:spcBef>
                          <a:spcPts val="0"/>
                        </a:spcBef>
                        <a:spcAft>
                          <a:spcPts val="0"/>
                        </a:spcAft>
                      </a:pPr>
                      <a:r>
                        <a:rPr lang="en-US" sz="1000">
                          <a:effectLst/>
                        </a:rPr>
                        <a:t>Men</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0" marR="0" algn="r">
                        <a:spcBef>
                          <a:spcPts val="0"/>
                        </a:spcBef>
                        <a:spcAft>
                          <a:spcPts val="0"/>
                        </a:spcAft>
                      </a:pPr>
                      <a:r>
                        <a:rPr lang="en-US" sz="1000">
                          <a:effectLst/>
                        </a:rPr>
                        <a:t>800</a:t>
                      </a:r>
                      <a:endParaRPr lang="en-US" sz="1200">
                        <a:effectLst/>
                        <a:latin typeface="Cambria"/>
                        <a:ea typeface="MS Mincho"/>
                        <a:cs typeface="Times New Roman"/>
                      </a:endParaRPr>
                    </a:p>
                  </a:txBody>
                  <a:tcPr marL="68580" marR="68580" marT="0" marB="0"/>
                </a:tc>
              </a:tr>
              <a:tr h="18184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0" marR="0">
                        <a:spcBef>
                          <a:spcPts val="0"/>
                        </a:spcBef>
                        <a:spcAft>
                          <a:spcPts val="0"/>
                        </a:spcAft>
                      </a:pPr>
                      <a:r>
                        <a:rPr lang="en-US" sz="1000">
                          <a:effectLst/>
                        </a:rPr>
                        <a:t>Age</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36368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457200" marR="0">
                        <a:spcBef>
                          <a:spcPts val="0"/>
                        </a:spcBef>
                        <a:spcAft>
                          <a:spcPts val="0"/>
                        </a:spcAft>
                      </a:pPr>
                      <a:r>
                        <a:rPr lang="en-US" sz="1000">
                          <a:effectLst/>
                        </a:rPr>
                        <a:t>15-29</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0" marR="0" algn="r">
                        <a:spcBef>
                          <a:spcPts val="0"/>
                        </a:spcBef>
                        <a:spcAft>
                          <a:spcPts val="0"/>
                        </a:spcAft>
                      </a:pPr>
                      <a:r>
                        <a:rPr lang="en-US" sz="1000">
                          <a:effectLst/>
                        </a:rPr>
                        <a:t>4000</a:t>
                      </a:r>
                      <a:endParaRPr lang="en-US" sz="1200">
                        <a:effectLst/>
                        <a:latin typeface="Cambria"/>
                        <a:ea typeface="MS Mincho"/>
                        <a:cs typeface="Times New Roman"/>
                      </a:endParaRPr>
                    </a:p>
                  </a:txBody>
                  <a:tcPr marL="68580" marR="68580" marT="0" marB="0"/>
                </a:tc>
              </a:tr>
              <a:tr h="36368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457200" marR="0">
                        <a:spcBef>
                          <a:spcPts val="0"/>
                        </a:spcBef>
                        <a:spcAft>
                          <a:spcPts val="0"/>
                        </a:spcAft>
                      </a:pPr>
                      <a:r>
                        <a:rPr lang="en-US" sz="1000">
                          <a:effectLst/>
                        </a:rPr>
                        <a:t>30+</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0" marR="0" algn="r">
                        <a:spcBef>
                          <a:spcPts val="0"/>
                        </a:spcBef>
                        <a:spcAft>
                          <a:spcPts val="0"/>
                        </a:spcAft>
                      </a:pPr>
                      <a:r>
                        <a:rPr lang="en-US" sz="1000">
                          <a:effectLst/>
                        </a:rPr>
                        <a:t>4000</a:t>
                      </a:r>
                      <a:endParaRPr lang="en-US" sz="1200">
                        <a:effectLst/>
                        <a:latin typeface="Cambria"/>
                        <a:ea typeface="MS Mincho"/>
                        <a:cs typeface="Times New Roman"/>
                      </a:endParaRPr>
                    </a:p>
                  </a:txBody>
                  <a:tcPr marL="68580" marR="68580" marT="0" marB="0"/>
                </a:tc>
              </a:tr>
              <a:tr h="18184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0" marR="0">
                        <a:spcBef>
                          <a:spcPts val="0"/>
                        </a:spcBef>
                        <a:spcAft>
                          <a:spcPts val="0"/>
                        </a:spcAft>
                      </a:pPr>
                      <a:r>
                        <a:rPr lang="en-US" sz="1000">
                          <a:effectLst/>
                        </a:rPr>
                        <a:t>Management practice or technology type</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36368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457200" marR="0">
                        <a:spcBef>
                          <a:spcPts val="0"/>
                        </a:spcBef>
                        <a:spcAft>
                          <a:spcPts val="0"/>
                        </a:spcAft>
                      </a:pPr>
                      <a:r>
                        <a:rPr lang="en-US" sz="1000">
                          <a:effectLst/>
                        </a:rPr>
                        <a:t>Crop genetics </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0" marR="0" algn="r">
                        <a:spcBef>
                          <a:spcPts val="0"/>
                        </a:spcBef>
                        <a:spcAft>
                          <a:spcPts val="0"/>
                        </a:spcAft>
                      </a:pPr>
                      <a:r>
                        <a:rPr lang="en-US" sz="1000">
                          <a:effectLst/>
                        </a:rPr>
                        <a:t>8000</a:t>
                      </a:r>
                      <a:endParaRPr lang="en-US" sz="1200">
                        <a:effectLst/>
                        <a:latin typeface="Cambria"/>
                        <a:ea typeface="MS Mincho"/>
                        <a:cs typeface="Times New Roman"/>
                      </a:endParaRPr>
                    </a:p>
                  </a:txBody>
                  <a:tcPr marL="68580" marR="68580" marT="0" marB="0"/>
                </a:tc>
              </a:tr>
              <a:tr h="36368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457200" marR="0">
                        <a:spcBef>
                          <a:spcPts val="0"/>
                        </a:spcBef>
                        <a:spcAft>
                          <a:spcPts val="0"/>
                        </a:spcAft>
                      </a:pPr>
                      <a:r>
                        <a:rPr lang="en-US" sz="1000">
                          <a:effectLst/>
                        </a:rPr>
                        <a:t>Pest and disease management</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0" marR="0" algn="r">
                        <a:spcBef>
                          <a:spcPts val="0"/>
                        </a:spcBef>
                        <a:spcAft>
                          <a:spcPts val="0"/>
                        </a:spcAft>
                      </a:pPr>
                      <a:r>
                        <a:rPr lang="en-US" sz="1000">
                          <a:effectLst/>
                        </a:rPr>
                        <a:t>8000</a:t>
                      </a:r>
                      <a:endParaRPr lang="en-US" sz="1200">
                        <a:effectLst/>
                        <a:latin typeface="Cambria"/>
                        <a:ea typeface="MS Mincho"/>
                        <a:cs typeface="Times New Roman"/>
                      </a:endParaRPr>
                    </a:p>
                  </a:txBody>
                  <a:tcPr marL="68580" marR="68580" marT="0" marB="0"/>
                </a:tc>
              </a:tr>
              <a:tr h="36368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457200" marR="0">
                        <a:spcBef>
                          <a:spcPts val="0"/>
                        </a:spcBef>
                        <a:spcAft>
                          <a:spcPts val="0"/>
                        </a:spcAft>
                      </a:pPr>
                      <a:r>
                        <a:rPr lang="en-US" sz="1000">
                          <a:effectLst/>
                        </a:rPr>
                        <a:t>Post-harvest handling and storage</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0" marR="0" algn="r">
                        <a:spcBef>
                          <a:spcPts val="0"/>
                        </a:spcBef>
                        <a:spcAft>
                          <a:spcPts val="0"/>
                        </a:spcAft>
                      </a:pPr>
                      <a:r>
                        <a:rPr lang="en-US" sz="1000">
                          <a:effectLst/>
                        </a:rPr>
                        <a:t>4000</a:t>
                      </a:r>
                      <a:endParaRPr lang="en-US" sz="1200">
                        <a:effectLst/>
                        <a:latin typeface="Cambria"/>
                        <a:ea typeface="MS Mincho"/>
                        <a:cs typeface="Times New Roman"/>
                      </a:endParaRPr>
                    </a:p>
                  </a:txBody>
                  <a:tcPr marL="68580" marR="68580" marT="0" marB="0"/>
                </a:tc>
              </a:tr>
              <a:tr h="18184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0" marR="0">
                        <a:spcBef>
                          <a:spcPts val="0"/>
                        </a:spcBef>
                        <a:spcAft>
                          <a:spcPts val="0"/>
                        </a:spcAft>
                      </a:pPr>
                      <a:r>
                        <a:rPr lang="en-US" sz="1000">
                          <a:effectLst/>
                        </a:rPr>
                        <a:t>Commodity</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36368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457200" marR="0">
                        <a:spcBef>
                          <a:spcPts val="0"/>
                        </a:spcBef>
                        <a:spcAft>
                          <a:spcPts val="0"/>
                        </a:spcAft>
                      </a:pPr>
                      <a:r>
                        <a:rPr lang="en-US" sz="1000">
                          <a:effectLst/>
                        </a:rPr>
                        <a:t>Sweet potato – Orange/Dark yellow – biofortified (NRVCC)</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0" marR="0" algn="r">
                        <a:spcBef>
                          <a:spcPts val="0"/>
                        </a:spcBef>
                        <a:spcAft>
                          <a:spcPts val="0"/>
                        </a:spcAft>
                      </a:pPr>
                      <a:r>
                        <a:rPr lang="en-US" sz="1000">
                          <a:effectLst/>
                        </a:rPr>
                        <a:t>8000</a:t>
                      </a:r>
                      <a:endParaRPr lang="en-US" sz="1200">
                        <a:effectLst/>
                        <a:latin typeface="Cambria"/>
                        <a:ea typeface="MS Mincho"/>
                        <a:cs typeface="Times New Roman"/>
                      </a:endParaRPr>
                    </a:p>
                  </a:txBody>
                  <a:tcPr marL="68580" marR="68580" marT="0" marB="0"/>
                </a:tc>
              </a:tr>
              <a:tr h="18184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3">
                  <a:txBody>
                    <a:bodyPr/>
                    <a:lstStyle/>
                    <a:p>
                      <a:pPr marL="0" marR="0">
                        <a:spcBef>
                          <a:spcPts val="0"/>
                        </a:spcBef>
                        <a:spcAft>
                          <a:spcPts val="0"/>
                        </a:spcAft>
                      </a:pPr>
                      <a:r>
                        <a:rPr lang="en-US" sz="1000" dirty="0">
                          <a:effectLst/>
                        </a:rPr>
                        <a:t> </a:t>
                      </a:r>
                      <a:endParaRPr lang="en-US" sz="1200" dirty="0">
                        <a:effectLst/>
                        <a:latin typeface="Cambria"/>
                        <a:ea typeface="MS Mincho"/>
                        <a:cs typeface="Times New Roman"/>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181841">
                <a:tc gridSpan="4">
                  <a:txBody>
                    <a:bodyPr/>
                    <a:lstStyle/>
                    <a:p>
                      <a:pPr marL="0" marR="0">
                        <a:spcBef>
                          <a:spcPts val="0"/>
                        </a:spcBef>
                        <a:spcAft>
                          <a:spcPts val="0"/>
                        </a:spcAft>
                      </a:pPr>
                      <a:r>
                        <a:rPr lang="en-US" sz="1000">
                          <a:effectLst/>
                        </a:rPr>
                        <a:t>Value chain actor type: Private sector actors</a:t>
                      </a:r>
                      <a:endParaRPr lang="en-US" sz="1200">
                        <a:effectLst/>
                        <a:latin typeface="Cambria"/>
                        <a:ea typeface="MS Mincho"/>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18184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000">
                          <a:effectLst/>
                        </a:rPr>
                        <a:t>Sex</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18184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457200" marR="0">
                        <a:spcBef>
                          <a:spcPts val="0"/>
                        </a:spcBef>
                        <a:spcAft>
                          <a:spcPts val="0"/>
                        </a:spcAft>
                      </a:pPr>
                      <a:r>
                        <a:rPr lang="en-US" sz="1000">
                          <a:effectLst/>
                        </a:rPr>
                        <a:t>Women</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30</a:t>
                      </a:r>
                      <a:endParaRPr lang="en-US" sz="1200">
                        <a:effectLst/>
                        <a:latin typeface="Cambria"/>
                        <a:ea typeface="MS Mincho"/>
                        <a:cs typeface="Times New Roman"/>
                      </a:endParaRPr>
                    </a:p>
                  </a:txBody>
                  <a:tcPr marL="68580" marR="68580" marT="0" marB="0"/>
                </a:tc>
              </a:tr>
              <a:tr h="18184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000">
                          <a:effectLst/>
                        </a:rPr>
                        <a:t>Age</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18184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457200" marR="0">
                        <a:spcBef>
                          <a:spcPts val="0"/>
                        </a:spcBef>
                        <a:spcAft>
                          <a:spcPts val="0"/>
                        </a:spcAft>
                      </a:pPr>
                      <a:r>
                        <a:rPr lang="en-US" sz="1000">
                          <a:effectLst/>
                        </a:rPr>
                        <a:t>15-29</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15</a:t>
                      </a:r>
                      <a:endParaRPr lang="en-US" sz="1200">
                        <a:effectLst/>
                        <a:latin typeface="Cambria"/>
                        <a:ea typeface="MS Mincho"/>
                        <a:cs typeface="Times New Roman"/>
                      </a:endParaRPr>
                    </a:p>
                  </a:txBody>
                  <a:tcPr marL="68580" marR="68580" marT="0" marB="0"/>
                </a:tc>
              </a:tr>
              <a:tr h="18184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457200" marR="0">
                        <a:spcBef>
                          <a:spcPts val="0"/>
                        </a:spcBef>
                        <a:spcAft>
                          <a:spcPts val="0"/>
                        </a:spcAft>
                      </a:pPr>
                      <a:r>
                        <a:rPr lang="en-US" sz="1000">
                          <a:effectLst/>
                        </a:rPr>
                        <a:t>30+</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15</a:t>
                      </a:r>
                      <a:endParaRPr lang="en-US" sz="1200">
                        <a:effectLst/>
                        <a:latin typeface="Cambria"/>
                        <a:ea typeface="MS Mincho"/>
                        <a:cs typeface="Times New Roman"/>
                      </a:endParaRPr>
                    </a:p>
                  </a:txBody>
                  <a:tcPr marL="68580" marR="68580" marT="0" marB="0"/>
                </a:tc>
              </a:tr>
              <a:tr h="18184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000">
                          <a:effectLst/>
                        </a:rPr>
                        <a:t>Management practice or technology type</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18184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457200" marR="0">
                        <a:spcBef>
                          <a:spcPts val="0"/>
                        </a:spcBef>
                        <a:spcAft>
                          <a:spcPts val="0"/>
                        </a:spcAft>
                      </a:pPr>
                      <a:r>
                        <a:rPr lang="en-US" sz="1000">
                          <a:effectLst/>
                        </a:rPr>
                        <a:t>Post-harvest handling and storage</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30</a:t>
                      </a:r>
                      <a:endParaRPr lang="en-US" sz="1200">
                        <a:effectLst/>
                        <a:latin typeface="Cambria"/>
                        <a:ea typeface="MS Mincho"/>
                        <a:cs typeface="Times New Roman"/>
                      </a:endParaRPr>
                    </a:p>
                  </a:txBody>
                  <a:tcPr marL="68580" marR="68580" marT="0" marB="0"/>
                </a:tc>
              </a:tr>
              <a:tr h="18184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457200" marR="0">
                        <a:spcBef>
                          <a:spcPts val="0"/>
                        </a:spcBef>
                        <a:spcAft>
                          <a:spcPts val="0"/>
                        </a:spcAft>
                      </a:pPr>
                      <a:r>
                        <a:rPr lang="en-US" sz="1000">
                          <a:effectLst/>
                        </a:rPr>
                        <a:t>Value-added processing</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15</a:t>
                      </a:r>
                      <a:endParaRPr lang="en-US" sz="1200">
                        <a:effectLst/>
                        <a:latin typeface="Cambria"/>
                        <a:ea typeface="MS Mincho"/>
                        <a:cs typeface="Times New Roman"/>
                      </a:endParaRPr>
                    </a:p>
                  </a:txBody>
                  <a:tcPr marL="68580" marR="68580" marT="0" marB="0"/>
                </a:tc>
              </a:tr>
              <a:tr h="18184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000">
                          <a:effectLst/>
                        </a:rPr>
                        <a:t>Commodity</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36368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457200" marR="0">
                        <a:spcBef>
                          <a:spcPts val="0"/>
                        </a:spcBef>
                        <a:spcAft>
                          <a:spcPts val="0"/>
                        </a:spcAft>
                      </a:pPr>
                      <a:r>
                        <a:rPr lang="en-US" sz="1000">
                          <a:effectLst/>
                        </a:rPr>
                        <a:t>Sweet potato – Orange/Dark yellow – biofortified (NRVCC)</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15</a:t>
                      </a:r>
                      <a:endParaRPr lang="en-US" sz="1200">
                        <a:effectLst/>
                        <a:latin typeface="Cambria"/>
                        <a:ea typeface="MS Mincho"/>
                        <a:cs typeface="Times New Roman"/>
                      </a:endParaRPr>
                    </a:p>
                  </a:txBody>
                  <a:tcPr marL="68580" marR="68580" marT="0" marB="0"/>
                </a:tc>
              </a:tr>
              <a:tr h="181841">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gridSpan="2">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hMerge="1">
                  <a:txBody>
                    <a:bodyPr/>
                    <a:lstStyle/>
                    <a:p>
                      <a:endParaRPr lang="en-US"/>
                    </a:p>
                  </a:txBody>
                  <a:tcPr/>
                </a:tc>
                <a:tc>
                  <a:txBody>
                    <a:bodyPr/>
                    <a:lstStyle/>
                    <a:p>
                      <a:pPr marL="457200" marR="0">
                        <a:spcBef>
                          <a:spcPts val="0"/>
                        </a:spcBef>
                        <a:spcAft>
                          <a:spcPts val="0"/>
                        </a:spcAft>
                      </a:pPr>
                      <a:r>
                        <a:rPr lang="en-US" sz="1000">
                          <a:effectLst/>
                        </a:rPr>
                        <a:t>Commodity: n/a</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dirty="0">
                          <a:effectLst/>
                        </a:rPr>
                        <a:t>15</a:t>
                      </a:r>
                      <a:endParaRPr lang="en-US" sz="1200" dirty="0">
                        <a:effectLst/>
                        <a:latin typeface="Cambria"/>
                        <a:ea typeface="MS Mincho"/>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2680167F-CB3B-4B4D-AF6D-A71750A3E1A0}" type="slidenum">
              <a:rPr lang="en-US" smtClean="0"/>
              <a:t>29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99014469"/>
              </p:ext>
            </p:extLst>
          </p:nvPr>
        </p:nvGraphicFramePr>
        <p:xfrm>
          <a:off x="4572000" y="304811"/>
          <a:ext cx="4419600" cy="6400788"/>
        </p:xfrm>
        <a:graphic>
          <a:graphicData uri="http://schemas.openxmlformats.org/drawingml/2006/table">
            <a:tbl>
              <a:tblPr firstRow="1" firstCol="1" bandRow="1">
                <a:tableStyleId>{5C22544A-7EE6-4342-B048-85BDC9FD1C3A}</a:tableStyleId>
              </a:tblPr>
              <a:tblGrid>
                <a:gridCol w="296691"/>
                <a:gridCol w="239267"/>
                <a:gridCol w="3045442"/>
                <a:gridCol w="838200"/>
              </a:tblGrid>
              <a:tr h="235323">
                <a:tc gridSpan="4">
                  <a:txBody>
                    <a:bodyPr/>
                    <a:lstStyle/>
                    <a:p>
                      <a:pPr marL="0" marR="0">
                        <a:spcBef>
                          <a:spcPts val="0"/>
                        </a:spcBef>
                        <a:spcAft>
                          <a:spcPts val="0"/>
                        </a:spcAft>
                      </a:pPr>
                      <a:r>
                        <a:rPr lang="en-US" sz="1200" dirty="0" smtClean="0">
                          <a:effectLst/>
                          <a:latin typeface="Cambria"/>
                          <a:ea typeface="MS Mincho"/>
                          <a:cs typeface="Times New Roman"/>
                        </a:rPr>
                        <a:t>TABLE</a:t>
                      </a:r>
                      <a:r>
                        <a:rPr lang="en-US" sz="1200" baseline="0" dirty="0" smtClean="0">
                          <a:effectLst/>
                          <a:latin typeface="Cambria"/>
                          <a:ea typeface="MS Mincho"/>
                          <a:cs typeface="Times New Roman"/>
                        </a:rPr>
                        <a:t> B</a:t>
                      </a:r>
                      <a:endParaRPr lang="en-US" sz="1200" dirty="0">
                        <a:effectLst/>
                        <a:latin typeface="Cambria"/>
                        <a:ea typeface="MS Mincho"/>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235323">
                <a:tc gridSpan="4">
                  <a:txBody>
                    <a:bodyPr/>
                    <a:lstStyle/>
                    <a:p>
                      <a:pPr marL="0" marR="0">
                        <a:spcBef>
                          <a:spcPts val="0"/>
                        </a:spcBef>
                        <a:spcAft>
                          <a:spcPts val="0"/>
                        </a:spcAft>
                      </a:pPr>
                      <a:r>
                        <a:rPr lang="en-US" sz="1000" dirty="0">
                          <a:effectLst/>
                        </a:rPr>
                        <a:t>Value chain actor type: Small holder producers</a:t>
                      </a:r>
                      <a:endParaRPr lang="en-US" sz="1200" dirty="0">
                        <a:effectLst/>
                        <a:latin typeface="Cambria"/>
                        <a:ea typeface="MS Mincho"/>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Sex</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457200" marR="0">
                        <a:spcBef>
                          <a:spcPts val="0"/>
                        </a:spcBef>
                        <a:spcAft>
                          <a:spcPts val="0"/>
                        </a:spcAft>
                      </a:pPr>
                      <a:r>
                        <a:rPr lang="en-US" sz="1000">
                          <a:effectLst/>
                        </a:rPr>
                        <a:t>Women</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7200</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457200" marR="0">
                        <a:spcBef>
                          <a:spcPts val="0"/>
                        </a:spcBef>
                        <a:spcAft>
                          <a:spcPts val="0"/>
                        </a:spcAft>
                      </a:pPr>
                      <a:r>
                        <a:rPr lang="en-US" sz="1000">
                          <a:effectLst/>
                        </a:rPr>
                        <a:t>Men</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800</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Age</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457200" marR="0">
                        <a:spcBef>
                          <a:spcPts val="0"/>
                        </a:spcBef>
                        <a:spcAft>
                          <a:spcPts val="0"/>
                        </a:spcAft>
                      </a:pPr>
                      <a:r>
                        <a:rPr lang="en-US" sz="1000">
                          <a:effectLst/>
                        </a:rPr>
                        <a:t>15-29</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4000</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457200" marR="0">
                        <a:spcBef>
                          <a:spcPts val="0"/>
                        </a:spcBef>
                        <a:spcAft>
                          <a:spcPts val="0"/>
                        </a:spcAft>
                      </a:pPr>
                      <a:r>
                        <a:rPr lang="en-US" sz="1000">
                          <a:effectLst/>
                        </a:rPr>
                        <a:t>30+</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4000</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Management practice or technology type</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457200" marR="0">
                        <a:spcBef>
                          <a:spcPts val="0"/>
                        </a:spcBef>
                        <a:spcAft>
                          <a:spcPts val="0"/>
                        </a:spcAft>
                      </a:pPr>
                      <a:r>
                        <a:rPr lang="en-US" sz="1000">
                          <a:effectLst/>
                        </a:rPr>
                        <a:t>Crop genetics </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8000</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457200" marR="0">
                        <a:spcBef>
                          <a:spcPts val="0"/>
                        </a:spcBef>
                        <a:spcAft>
                          <a:spcPts val="0"/>
                        </a:spcAft>
                      </a:pPr>
                      <a:r>
                        <a:rPr lang="en-US" sz="1000" dirty="0">
                          <a:effectLst/>
                        </a:rPr>
                        <a:t>Pest and disease management</a:t>
                      </a:r>
                      <a:endParaRPr lang="en-US" sz="12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16000</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457200" marR="0">
                        <a:spcBef>
                          <a:spcPts val="0"/>
                        </a:spcBef>
                        <a:spcAft>
                          <a:spcPts val="0"/>
                        </a:spcAft>
                      </a:pPr>
                      <a:r>
                        <a:rPr lang="en-US" sz="1000">
                          <a:effectLst/>
                        </a:rPr>
                        <a:t>Post-harvest handling and storage</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4000</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Commodity</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376518">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457200" marR="0">
                        <a:spcBef>
                          <a:spcPts val="0"/>
                        </a:spcBef>
                        <a:spcAft>
                          <a:spcPts val="0"/>
                        </a:spcAft>
                      </a:pPr>
                      <a:r>
                        <a:rPr lang="en-US" sz="1000">
                          <a:effectLst/>
                        </a:rPr>
                        <a:t>Sweet potato – Orange/Dark yellow – biofortified (NRVCC)</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8000</a:t>
                      </a:r>
                      <a:endParaRPr lang="en-US" sz="1200">
                        <a:effectLst/>
                        <a:latin typeface="Cambria"/>
                        <a:ea typeface="MS Mincho"/>
                        <a:cs typeface="Times New Roman"/>
                      </a:endParaRPr>
                    </a:p>
                  </a:txBody>
                  <a:tcPr marL="68580" marR="68580" marT="0" marB="0"/>
                </a:tc>
              </a:tr>
              <a:tr h="235323">
                <a:tc gridSpan="3">
                  <a:txBody>
                    <a:bodyPr/>
                    <a:lstStyle/>
                    <a:p>
                      <a:pPr marL="0" marR="0">
                        <a:spcBef>
                          <a:spcPts val="0"/>
                        </a:spcBef>
                        <a:spcAft>
                          <a:spcPts val="0"/>
                        </a:spcAft>
                      </a:pPr>
                      <a:r>
                        <a:rPr lang="en-US" sz="1000" dirty="0">
                          <a:effectLst/>
                        </a:rPr>
                        <a:t>Value chain actor type: Private sector actors</a:t>
                      </a:r>
                      <a:endParaRPr lang="en-US" sz="1200" dirty="0">
                        <a:effectLst/>
                        <a:latin typeface="Cambria"/>
                        <a:ea typeface="MS Mincho"/>
                        <a:cs typeface="Times New Roman"/>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Sex</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457200" marR="0">
                        <a:spcBef>
                          <a:spcPts val="0"/>
                        </a:spcBef>
                        <a:spcAft>
                          <a:spcPts val="0"/>
                        </a:spcAft>
                      </a:pPr>
                      <a:r>
                        <a:rPr lang="en-US" sz="1000">
                          <a:effectLst/>
                        </a:rPr>
                        <a:t>Women</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30</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Age</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457200" marR="0">
                        <a:spcBef>
                          <a:spcPts val="0"/>
                        </a:spcBef>
                        <a:spcAft>
                          <a:spcPts val="0"/>
                        </a:spcAft>
                      </a:pPr>
                      <a:r>
                        <a:rPr lang="en-US" sz="1000">
                          <a:effectLst/>
                        </a:rPr>
                        <a:t>15-29</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15</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457200" marR="0">
                        <a:spcBef>
                          <a:spcPts val="0"/>
                        </a:spcBef>
                        <a:spcAft>
                          <a:spcPts val="0"/>
                        </a:spcAft>
                      </a:pPr>
                      <a:r>
                        <a:rPr lang="en-US" sz="1000">
                          <a:effectLst/>
                        </a:rPr>
                        <a:t>30+</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15</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Management practice or technology type</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457200" marR="0">
                        <a:spcBef>
                          <a:spcPts val="0"/>
                        </a:spcBef>
                        <a:spcAft>
                          <a:spcPts val="0"/>
                        </a:spcAft>
                      </a:pPr>
                      <a:r>
                        <a:rPr lang="en-US" sz="1000">
                          <a:effectLst/>
                        </a:rPr>
                        <a:t>Post-harvest handling and storage</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15</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457200" marR="0">
                        <a:spcBef>
                          <a:spcPts val="0"/>
                        </a:spcBef>
                        <a:spcAft>
                          <a:spcPts val="0"/>
                        </a:spcAft>
                      </a:pPr>
                      <a:r>
                        <a:rPr lang="en-US" sz="1000">
                          <a:effectLst/>
                        </a:rPr>
                        <a:t>Value-added processing</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15</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Commodity</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r>
              <a:tr h="376518">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457200" marR="0">
                        <a:spcBef>
                          <a:spcPts val="0"/>
                        </a:spcBef>
                        <a:spcAft>
                          <a:spcPts val="0"/>
                        </a:spcAft>
                      </a:pPr>
                      <a:r>
                        <a:rPr lang="en-US" sz="1000" dirty="0">
                          <a:effectLst/>
                        </a:rPr>
                        <a:t>Sweet potato – Orange/Dark yellow – </a:t>
                      </a:r>
                      <a:r>
                        <a:rPr lang="en-US" sz="1000" dirty="0" err="1">
                          <a:effectLst/>
                        </a:rPr>
                        <a:t>biofortified</a:t>
                      </a:r>
                      <a:r>
                        <a:rPr lang="en-US" sz="1000" dirty="0">
                          <a:effectLst/>
                        </a:rPr>
                        <a:t> (NRVCC)</a:t>
                      </a:r>
                      <a:endParaRPr lang="en-US" sz="1200" dirty="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a:effectLst/>
                        </a:rPr>
                        <a:t>15</a:t>
                      </a:r>
                      <a:endParaRPr lang="en-US" sz="1200">
                        <a:effectLst/>
                        <a:latin typeface="Cambria"/>
                        <a:ea typeface="MS Mincho"/>
                        <a:cs typeface="Times New Roman"/>
                      </a:endParaRPr>
                    </a:p>
                  </a:txBody>
                  <a:tcPr marL="68580" marR="68580" marT="0" marB="0"/>
                </a:tc>
              </a:tr>
              <a:tr h="235323">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Cambria"/>
                        <a:ea typeface="MS Mincho"/>
                        <a:cs typeface="Times New Roman"/>
                      </a:endParaRPr>
                    </a:p>
                  </a:txBody>
                  <a:tcPr marL="68580" marR="68580" marT="0" marB="0"/>
                </a:tc>
                <a:tc>
                  <a:txBody>
                    <a:bodyPr/>
                    <a:lstStyle/>
                    <a:p>
                      <a:pPr marL="457200" marR="0">
                        <a:spcBef>
                          <a:spcPts val="0"/>
                        </a:spcBef>
                        <a:spcAft>
                          <a:spcPts val="0"/>
                        </a:spcAft>
                      </a:pPr>
                      <a:r>
                        <a:rPr lang="en-US" sz="1000">
                          <a:effectLst/>
                        </a:rPr>
                        <a:t>Commodity: n/a</a:t>
                      </a:r>
                      <a:endParaRPr lang="en-US" sz="1200">
                        <a:effectLst/>
                        <a:latin typeface="Cambria"/>
                        <a:ea typeface="MS Mincho"/>
                        <a:cs typeface="Times New Roman"/>
                      </a:endParaRPr>
                    </a:p>
                  </a:txBody>
                  <a:tcPr marL="68580" marR="68580" marT="0" marB="0"/>
                </a:tc>
                <a:tc>
                  <a:txBody>
                    <a:bodyPr/>
                    <a:lstStyle/>
                    <a:p>
                      <a:pPr marL="0" marR="0" algn="r">
                        <a:spcBef>
                          <a:spcPts val="0"/>
                        </a:spcBef>
                        <a:spcAft>
                          <a:spcPts val="0"/>
                        </a:spcAft>
                      </a:pPr>
                      <a:r>
                        <a:rPr lang="en-US" sz="1000" dirty="0">
                          <a:effectLst/>
                        </a:rPr>
                        <a:t>15</a:t>
                      </a:r>
                      <a:endParaRPr lang="en-US" sz="1200" dirty="0">
                        <a:effectLst/>
                        <a:latin typeface="Cambria"/>
                        <a:ea typeface="MS Mincho"/>
                        <a:cs typeface="Times New Roman"/>
                      </a:endParaRPr>
                    </a:p>
                  </a:txBody>
                  <a:tcPr marL="68580" marR="68580" marT="0" marB="0"/>
                </a:tc>
              </a:tr>
            </a:tbl>
          </a:graphicData>
        </a:graphic>
      </p:graphicFrame>
    </p:spTree>
    <p:extLst>
      <p:ext uri="{BB962C8B-B14F-4D97-AF65-F5344CB8AC3E}">
        <p14:creationId xmlns:p14="http://schemas.microsoft.com/office/powerpoint/2010/main" val="3391966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32ED2D26-EF0F-45FE-AE5C-00297A6727DA}"/>
              </a:ext>
            </a:extLst>
          </p:cNvPr>
          <p:cNvSpPr>
            <a:spLocks noGrp="1"/>
          </p:cNvSpPr>
          <p:nvPr>
            <p:ph type="title"/>
          </p:nvPr>
        </p:nvSpPr>
        <p:spPr/>
        <p:txBody>
          <a:bodyPr/>
          <a:lstStyle/>
          <a:p>
            <a:r>
              <a:rPr lang="en-US" altLang="en-US"/>
              <a:t>Presenters</a:t>
            </a:r>
          </a:p>
        </p:txBody>
      </p:sp>
      <p:pic>
        <p:nvPicPr>
          <p:cNvPr id="9220" name="Picture 4">
            <a:extLst>
              <a:ext uri="{FF2B5EF4-FFF2-40B4-BE49-F238E27FC236}">
                <a16:creationId xmlns:a16="http://schemas.microsoft.com/office/drawing/2014/main" xmlns="" id="{2C76176D-4377-445A-A1FB-4261896B06E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92362" y="3908424"/>
            <a:ext cx="1706563" cy="1706563"/>
          </a:xfrm>
          <a:prstGeom prst="rect">
            <a:avLst/>
          </a:prstGeom>
          <a:noFill/>
          <a:ln w="38100">
            <a:solidFill>
              <a:srgbClr val="55A9C2"/>
            </a:solidFill>
            <a:miter lim="800000"/>
            <a:headEnd/>
            <a:tailEnd/>
          </a:ln>
          <a:extLst>
            <a:ext uri="{909E8E84-426E-40DD-AFC4-6F175D3DCCD1}">
              <a14:hiddenFill xmlns:a14="http://schemas.microsoft.com/office/drawing/2010/main">
                <a:solidFill>
                  <a:srgbClr val="FFFFFF"/>
                </a:solidFill>
              </a14:hiddenFill>
            </a:ext>
          </a:extLst>
        </p:spPr>
      </p:pic>
      <p:pic>
        <p:nvPicPr>
          <p:cNvPr id="9222" name="Picture 6">
            <a:extLst>
              <a:ext uri="{FF2B5EF4-FFF2-40B4-BE49-F238E27FC236}">
                <a16:creationId xmlns:a16="http://schemas.microsoft.com/office/drawing/2014/main" xmlns="" id="{2731D402-4768-4E59-B016-FE1872698BA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44851" y="1524592"/>
            <a:ext cx="1749626" cy="1749626"/>
          </a:xfrm>
          <a:prstGeom prst="rect">
            <a:avLst/>
          </a:prstGeom>
          <a:noFill/>
          <a:ln w="38100">
            <a:solidFill>
              <a:srgbClr val="55A9C2"/>
            </a:solidFill>
            <a:miter lim="800000"/>
            <a:headEnd/>
            <a:tailEnd/>
          </a:ln>
          <a:extLst>
            <a:ext uri="{909E8E84-426E-40DD-AFC4-6F175D3DCCD1}">
              <a14:hiddenFill xmlns:a14="http://schemas.microsoft.com/office/drawing/2010/main">
                <a:solidFill>
                  <a:srgbClr val="FFFFFF"/>
                </a:solidFill>
              </a14:hiddenFill>
            </a:ext>
          </a:extLst>
        </p:spPr>
      </p:pic>
      <p:sp>
        <p:nvSpPr>
          <p:cNvPr id="9224" name="TextBox 8">
            <a:extLst>
              <a:ext uri="{FF2B5EF4-FFF2-40B4-BE49-F238E27FC236}">
                <a16:creationId xmlns:a16="http://schemas.microsoft.com/office/drawing/2014/main" xmlns="" id="{3FD62CE0-96B6-420A-8ADD-8EFEC6456C24}"/>
              </a:ext>
            </a:extLst>
          </p:cNvPr>
          <p:cNvSpPr txBox="1">
            <a:spLocks noChangeArrowheads="1"/>
          </p:cNvSpPr>
          <p:nvPr/>
        </p:nvSpPr>
        <p:spPr bwMode="auto">
          <a:xfrm>
            <a:off x="2286000" y="3319462"/>
            <a:ext cx="1752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dirty="0" smtClean="0"/>
              <a:t>Lesley Perlman</a:t>
            </a:r>
            <a:endParaRPr lang="en-US" altLang="en-US" dirty="0"/>
          </a:p>
        </p:txBody>
      </p:sp>
      <p:sp>
        <p:nvSpPr>
          <p:cNvPr id="9225" name="TextBox 9">
            <a:extLst>
              <a:ext uri="{FF2B5EF4-FFF2-40B4-BE49-F238E27FC236}">
                <a16:creationId xmlns:a16="http://schemas.microsoft.com/office/drawing/2014/main" xmlns="" id="{4758C678-6C9B-411F-A9CD-78B394FB0C42}"/>
              </a:ext>
            </a:extLst>
          </p:cNvPr>
          <p:cNvSpPr txBox="1">
            <a:spLocks noChangeArrowheads="1"/>
          </p:cNvSpPr>
          <p:nvPr/>
        </p:nvSpPr>
        <p:spPr bwMode="auto">
          <a:xfrm>
            <a:off x="4953000" y="5715000"/>
            <a:ext cx="1752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dirty="0"/>
              <a:t>Zachary </a:t>
            </a:r>
            <a:r>
              <a:rPr lang="en-US" altLang="en-US" dirty="0" err="1"/>
              <a:t>Baquet</a:t>
            </a:r>
            <a:endParaRPr lang="en-US" altLang="en-US" dirty="0"/>
          </a:p>
        </p:txBody>
      </p:sp>
      <p:sp>
        <p:nvSpPr>
          <p:cNvPr id="9227" name="TextBox 12">
            <a:extLst>
              <a:ext uri="{FF2B5EF4-FFF2-40B4-BE49-F238E27FC236}">
                <a16:creationId xmlns:a16="http://schemas.microsoft.com/office/drawing/2014/main" xmlns="" id="{346A9F3A-A113-490E-9A06-FB41C931D851}"/>
              </a:ext>
            </a:extLst>
          </p:cNvPr>
          <p:cNvSpPr txBox="1">
            <a:spLocks noChangeArrowheads="1"/>
          </p:cNvSpPr>
          <p:nvPr/>
        </p:nvSpPr>
        <p:spPr bwMode="auto">
          <a:xfrm>
            <a:off x="4816475" y="3321050"/>
            <a:ext cx="1752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dirty="0"/>
              <a:t>Anne Swindale</a:t>
            </a:r>
          </a:p>
        </p:txBody>
      </p:sp>
      <p:sp>
        <p:nvSpPr>
          <p:cNvPr id="9228" name="TextBox 13">
            <a:extLst>
              <a:ext uri="{FF2B5EF4-FFF2-40B4-BE49-F238E27FC236}">
                <a16:creationId xmlns:a16="http://schemas.microsoft.com/office/drawing/2014/main" xmlns="" id="{F3E1E779-28F6-4103-B8D4-94968A116289}"/>
              </a:ext>
            </a:extLst>
          </p:cNvPr>
          <p:cNvSpPr txBox="1">
            <a:spLocks noChangeArrowheads="1"/>
          </p:cNvSpPr>
          <p:nvPr/>
        </p:nvSpPr>
        <p:spPr bwMode="auto">
          <a:xfrm>
            <a:off x="2285999" y="5695950"/>
            <a:ext cx="1752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en-US" dirty="0"/>
              <a:t>Julie MacCartee</a:t>
            </a:r>
          </a:p>
        </p:txBody>
      </p:sp>
      <p:pic>
        <p:nvPicPr>
          <p:cNvPr id="9229" name="Picture 14">
            <a:extLst>
              <a:ext uri="{FF2B5EF4-FFF2-40B4-BE49-F238E27FC236}">
                <a16:creationId xmlns:a16="http://schemas.microsoft.com/office/drawing/2014/main" xmlns="" id="{A8365637-01FF-4EE8-8CF0-34EF4B8B1B2E}"/>
              </a:ext>
            </a:extLst>
          </p:cNvPr>
          <p:cNvPicPr>
            <a:picLocks noChangeAspect="1"/>
          </p:cNvPicPr>
          <p:nvPr/>
        </p:nvPicPr>
        <p:blipFill>
          <a:blip r:embed="rId4">
            <a:extLst>
              <a:ext uri="{28A0092B-C50C-407E-A947-70E740481C1C}">
                <a14:useLocalDpi xmlns:a14="http://schemas.microsoft.com/office/drawing/2010/main" val="0"/>
              </a:ext>
            </a:extLst>
          </a:blip>
          <a:srcRect l="12424" t="4688" r="12424" b="20161"/>
          <a:stretch>
            <a:fillRect/>
          </a:stretch>
        </p:blipFill>
        <p:spPr bwMode="auto">
          <a:xfrm>
            <a:off x="4953000" y="3990975"/>
            <a:ext cx="1631950" cy="1631950"/>
          </a:xfrm>
          <a:prstGeom prst="rect">
            <a:avLst/>
          </a:prstGeom>
          <a:noFill/>
          <a:ln w="38100">
            <a:solidFill>
              <a:srgbClr val="55A9C2"/>
            </a:solidFill>
            <a:miter lim="800000"/>
            <a:headEnd/>
            <a:tailEnd/>
          </a:ln>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5">
            <a:extLst>
              <a:ext uri="{BEBA8EAE-BF5A-486C-A8C5-ECC9F3942E4B}">
                <a14:imgProps xmlns:a14="http://schemas.microsoft.com/office/drawing/2010/main">
                  <a14:imgLayer r:embed="rId6">
                    <a14:imgEffect>
                      <a14:brightnessContrast bright="18000" contrast="11000"/>
                    </a14:imgEffect>
                  </a14:imgLayer>
                </a14:imgProps>
              </a:ext>
              <a:ext uri="{28A0092B-C50C-407E-A947-70E740481C1C}">
                <a14:useLocalDpi xmlns:a14="http://schemas.microsoft.com/office/drawing/2010/main" val="0"/>
              </a:ext>
            </a:extLst>
          </a:blip>
          <a:stretch>
            <a:fillRect/>
          </a:stretch>
        </p:blipFill>
        <p:spPr>
          <a:xfrm>
            <a:off x="2366962" y="1542254"/>
            <a:ext cx="1731963" cy="1731963"/>
          </a:xfrm>
          <a:prstGeom prst="rect">
            <a:avLst/>
          </a:prstGeom>
          <a:ln w="38100">
            <a:solidFill>
              <a:srgbClr val="55A9C2"/>
            </a:solidFill>
          </a:ln>
        </p:spPr>
      </p:pic>
      <p:sp>
        <p:nvSpPr>
          <p:cNvPr id="3" name="Slide Number Placeholder 2"/>
          <p:cNvSpPr>
            <a:spLocks noGrp="1"/>
          </p:cNvSpPr>
          <p:nvPr>
            <p:ph type="sldNum" sz="quarter" idx="12"/>
          </p:nvPr>
        </p:nvSpPr>
        <p:spPr/>
        <p:txBody>
          <a:bodyPr/>
          <a:lstStyle/>
          <a:p>
            <a:fld id="{2680167F-CB3B-4B4D-AF6D-A71750A3E1A0}" type="slidenum">
              <a:rPr lang="en-US" smtClean="0"/>
              <a:t>3</a:t>
            </a:fld>
            <a:endParaRPr lang="en-US"/>
          </a:p>
        </p:txBody>
      </p:sp>
    </p:spTree>
    <p:extLst>
      <p:ext uri="{BB962C8B-B14F-4D97-AF65-F5344CB8AC3E}">
        <p14:creationId xmlns:p14="http://schemas.microsoft.com/office/powerpoint/2010/main" val="30959043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3"/>
            <a:ext cx="8686800" cy="3248023"/>
          </a:xfrm>
        </p:spPr>
        <p:txBody>
          <a:bodyPr>
            <a:noAutofit/>
          </a:bodyPr>
          <a:lstStyle/>
          <a:p>
            <a:pPr marL="0" indent="0">
              <a:buNone/>
            </a:pPr>
            <a:r>
              <a:rPr lang="en-US" sz="1400" dirty="0" smtClean="0"/>
              <a:t>*EXERCISE COMPLETED DURING WEBINAR* (Slide 23)</a:t>
            </a:r>
          </a:p>
          <a:p>
            <a:pPr marL="0" indent="0">
              <a:buNone/>
            </a:pPr>
            <a:endParaRPr lang="en-US" sz="1400" dirty="0"/>
          </a:p>
          <a:p>
            <a:pPr marL="0" indent="0">
              <a:buNone/>
            </a:pPr>
            <a:r>
              <a:rPr lang="en-US" sz="1400" dirty="0" smtClean="0"/>
              <a:t>You </a:t>
            </a:r>
            <a:r>
              <a:rPr lang="en-US" sz="1400" dirty="0"/>
              <a:t>are assisting </a:t>
            </a:r>
            <a:r>
              <a:rPr lang="en-US" sz="1400" b="1" dirty="0"/>
              <a:t>6 </a:t>
            </a:r>
            <a:r>
              <a:rPr lang="en-US" sz="1400" b="1" dirty="0" err="1"/>
              <a:t>agrodealers</a:t>
            </a:r>
            <a:r>
              <a:rPr lang="en-US" sz="1400" dirty="0"/>
              <a:t> to increase sales of </a:t>
            </a:r>
            <a:r>
              <a:rPr lang="en-US" sz="1400" b="1" dirty="0"/>
              <a:t>certified flood-resistant rice</a:t>
            </a:r>
            <a:r>
              <a:rPr lang="en-US" sz="1400" dirty="0"/>
              <a:t> and a </a:t>
            </a:r>
            <a:r>
              <a:rPr lang="en-US" sz="1400" b="1" dirty="0"/>
              <a:t>fertilizer mix</a:t>
            </a:r>
            <a:r>
              <a:rPr lang="en-US" sz="1400" dirty="0"/>
              <a:t> through improved marketing techniques and enhanced market linkages with certified seed producers. </a:t>
            </a:r>
            <a:r>
              <a:rPr lang="en-US" sz="1400" dirty="0" smtClean="0"/>
              <a:t>You </a:t>
            </a:r>
            <a:r>
              <a:rPr lang="en-US" sz="1400" dirty="0"/>
              <a:t>also assisted the </a:t>
            </a:r>
            <a:r>
              <a:rPr lang="en-US" sz="1400" dirty="0" err="1"/>
              <a:t>agrodealers</a:t>
            </a:r>
            <a:r>
              <a:rPr lang="en-US" sz="1400" dirty="0"/>
              <a:t> to set up registration systems through cell phones, where farmers sign up at the time of purchase to receive free phone credit when they message back with production and sales data later in the season. The registration data also tracks the sex, age and landholding size of purchasers. </a:t>
            </a:r>
          </a:p>
          <a:p>
            <a:endParaRPr lang="en-US" sz="1400" dirty="0"/>
          </a:p>
          <a:p>
            <a:pPr marL="0" indent="0">
              <a:buNone/>
            </a:pPr>
            <a:r>
              <a:rPr lang="en-US" sz="1400" dirty="0"/>
              <a:t>Four </a:t>
            </a:r>
            <a:r>
              <a:rPr lang="en-US" sz="1400" dirty="0" err="1"/>
              <a:t>agrodealers</a:t>
            </a:r>
            <a:r>
              <a:rPr lang="en-US" sz="1400" dirty="0"/>
              <a:t> are sole proprietorships owned by men in their 40s and 50s. Two </a:t>
            </a:r>
            <a:r>
              <a:rPr lang="en-US" sz="1400" dirty="0" err="1"/>
              <a:t>agrodealers</a:t>
            </a:r>
            <a:r>
              <a:rPr lang="en-US" sz="1400" dirty="0"/>
              <a:t> are jointly owned and managed by a husband and wife team, who shared decisions regarding what types of seed and fertilizer to sell and promote. One couple is in their 30s and the other couple is in their 20s. </a:t>
            </a:r>
            <a:endParaRPr lang="en-US" sz="1400" dirty="0" smtClean="0"/>
          </a:p>
          <a:p>
            <a:pPr marL="0" indent="0">
              <a:buNone/>
            </a:pPr>
            <a:endParaRPr lang="en-US" sz="1400" dirty="0"/>
          </a:p>
          <a:p>
            <a:pPr marL="0" indent="0">
              <a:buNone/>
            </a:pPr>
            <a:r>
              <a:rPr lang="en-US" sz="1400" dirty="0"/>
              <a:t>Here is data on the </a:t>
            </a:r>
            <a:r>
              <a:rPr lang="en-US" sz="1400" dirty="0" err="1"/>
              <a:t>agrodealers</a:t>
            </a:r>
            <a:r>
              <a:rPr lang="en-US" sz="1400" dirty="0"/>
              <a:t> sales. All of their customers were smallholders. </a:t>
            </a:r>
          </a:p>
        </p:txBody>
      </p:sp>
      <p:graphicFrame>
        <p:nvGraphicFramePr>
          <p:cNvPr id="4" name="Table 3"/>
          <p:cNvGraphicFramePr>
            <a:graphicFrameLocks noGrp="1"/>
          </p:cNvGraphicFramePr>
          <p:nvPr>
            <p:extLst>
              <p:ext uri="{D42A27DB-BD31-4B8C-83A1-F6EECF244321}">
                <p14:modId xmlns:p14="http://schemas.microsoft.com/office/powerpoint/2010/main" val="2424245031"/>
              </p:ext>
            </p:extLst>
          </p:nvPr>
        </p:nvGraphicFramePr>
        <p:xfrm>
          <a:off x="406400" y="3505200"/>
          <a:ext cx="7924801" cy="1467110"/>
        </p:xfrm>
        <a:graphic>
          <a:graphicData uri="http://schemas.openxmlformats.org/drawingml/2006/table">
            <a:tbl>
              <a:tblPr firstRow="1" firstCol="1" bandRow="1">
                <a:tableStyleId>{5C22544A-7EE6-4342-B048-85BDC9FD1C3A}</a:tableStyleId>
              </a:tblPr>
              <a:tblGrid>
                <a:gridCol w="1639615"/>
                <a:gridCol w="956441"/>
                <a:gridCol w="956441"/>
                <a:gridCol w="819807"/>
                <a:gridCol w="1210725"/>
                <a:gridCol w="1116606"/>
                <a:gridCol w="1225166"/>
              </a:tblGrid>
              <a:tr h="216750">
                <a:tc>
                  <a:txBody>
                    <a:bodyPr/>
                    <a:lstStyle/>
                    <a:p>
                      <a:pPr>
                        <a:lnSpc>
                          <a:spcPct val="115000"/>
                        </a:lnSpc>
                      </a:pPr>
                      <a:endParaRPr lang="en-US" sz="1600" dirty="0">
                        <a:effectLst/>
                        <a:latin typeface="Calibri"/>
                      </a:endParaRPr>
                    </a:p>
                  </a:txBody>
                  <a:tcPr marL="68580" marR="68580" marT="0" marB="0"/>
                </a:tc>
                <a:tc gridSpan="3">
                  <a:txBody>
                    <a:bodyPr/>
                    <a:lstStyle/>
                    <a:p>
                      <a:pPr marL="0" marR="0" algn="ctr">
                        <a:lnSpc>
                          <a:spcPct val="115000"/>
                        </a:lnSpc>
                        <a:spcBef>
                          <a:spcPts val="0"/>
                        </a:spcBef>
                        <a:spcAft>
                          <a:spcPts val="0"/>
                        </a:spcAft>
                      </a:pPr>
                      <a:r>
                        <a:rPr lang="en-US" sz="1600" dirty="0">
                          <a:effectLst/>
                        </a:rPr>
                        <a:t>Customers</a:t>
                      </a:r>
                      <a:endParaRPr lang="en-US" sz="16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1600">
                          <a:effectLst/>
                        </a:rPr>
                        <a:t>Amount purchased (kg)</a:t>
                      </a:r>
                      <a:endParaRPr lang="en-US" sz="160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r>
              <a:tr h="216750">
                <a:tc>
                  <a:txBody>
                    <a:bodyPr/>
                    <a:lstStyle/>
                    <a:p>
                      <a:pPr>
                        <a:lnSpc>
                          <a:spcPct val="115000"/>
                        </a:lnSpc>
                      </a:pPr>
                      <a:endParaRPr lang="en-US" sz="1600" dirty="0">
                        <a:effectLst/>
                        <a:latin typeface="Calibri"/>
                      </a:endParaRPr>
                    </a:p>
                  </a:txBody>
                  <a:tcPr marL="68580" marR="68580" marT="0" marB="0"/>
                </a:tc>
                <a:tc>
                  <a:txBody>
                    <a:bodyPr/>
                    <a:lstStyle/>
                    <a:p>
                      <a:pPr marL="0" marR="0">
                        <a:lnSpc>
                          <a:spcPct val="115000"/>
                        </a:lnSpc>
                        <a:spcBef>
                          <a:spcPts val="0"/>
                        </a:spcBef>
                        <a:spcAft>
                          <a:spcPts val="0"/>
                        </a:spcAft>
                      </a:pPr>
                      <a:r>
                        <a:rPr lang="en-US" sz="1600" dirty="0">
                          <a:effectLst/>
                        </a:rPr>
                        <a:t>Total</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Female</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Youth</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Total </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Female</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Youth</a:t>
                      </a:r>
                      <a:endParaRPr lang="en-US" sz="1600">
                        <a:effectLst/>
                        <a:latin typeface="Calibri"/>
                        <a:ea typeface="Calibri"/>
                        <a:cs typeface="Times New Roman"/>
                      </a:endParaRPr>
                    </a:p>
                  </a:txBody>
                  <a:tcPr marL="68580" marR="68580" marT="0" marB="0"/>
                </a:tc>
              </a:tr>
              <a:tr h="518169">
                <a:tc>
                  <a:txBody>
                    <a:bodyPr/>
                    <a:lstStyle/>
                    <a:p>
                      <a:pPr marL="0" marR="0">
                        <a:lnSpc>
                          <a:spcPct val="115000"/>
                        </a:lnSpc>
                        <a:spcBef>
                          <a:spcPts val="0"/>
                        </a:spcBef>
                        <a:spcAft>
                          <a:spcPts val="0"/>
                        </a:spcAft>
                      </a:pPr>
                      <a:r>
                        <a:rPr lang="en-US" sz="1600">
                          <a:effectLst/>
                        </a:rPr>
                        <a:t>Flood-resistant rice seed</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20,000</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60%</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33%</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5,300,000</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2,600,000</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1,900,000</a:t>
                      </a:r>
                      <a:endParaRPr lang="en-US" sz="1600" dirty="0">
                        <a:effectLst/>
                        <a:latin typeface="Calibri"/>
                        <a:ea typeface="Calibri"/>
                        <a:cs typeface="Times New Roman"/>
                      </a:endParaRPr>
                    </a:p>
                  </a:txBody>
                  <a:tcPr marL="68580" marR="68580" marT="0" marB="0"/>
                </a:tc>
              </a:tr>
              <a:tr h="345446">
                <a:tc>
                  <a:txBody>
                    <a:bodyPr/>
                    <a:lstStyle/>
                    <a:p>
                      <a:pPr marL="0" marR="0">
                        <a:lnSpc>
                          <a:spcPct val="115000"/>
                        </a:lnSpc>
                        <a:spcBef>
                          <a:spcPts val="0"/>
                        </a:spcBef>
                        <a:spcAft>
                          <a:spcPts val="0"/>
                        </a:spcAft>
                      </a:pPr>
                      <a:r>
                        <a:rPr lang="en-US" sz="1600" dirty="0">
                          <a:effectLst/>
                        </a:rPr>
                        <a:t>Fertilizer </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12,000</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60%</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33%</a:t>
                      </a:r>
                      <a:endParaRPr lang="en-US" sz="16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2,800,000</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1,000,000</a:t>
                      </a:r>
                      <a:endParaRPr lang="en-US" sz="16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1,000,000</a:t>
                      </a:r>
                      <a:endParaRPr lang="en-US" sz="1600" dirty="0">
                        <a:effectLst/>
                        <a:latin typeface="Calibri"/>
                        <a:ea typeface="Calibri"/>
                        <a:cs typeface="Times New Roman"/>
                      </a:endParaRPr>
                    </a:p>
                  </a:txBody>
                  <a:tcPr marL="68580" marR="68580" marT="0" marB="0"/>
                </a:tc>
              </a:tr>
            </a:tbl>
          </a:graphicData>
        </a:graphic>
      </p:graphicFrame>
      <p:sp>
        <p:nvSpPr>
          <p:cNvPr id="5" name="TextBox 4"/>
          <p:cNvSpPr txBox="1"/>
          <p:nvPr/>
        </p:nvSpPr>
        <p:spPr>
          <a:xfrm>
            <a:off x="381000" y="5105400"/>
            <a:ext cx="8686800" cy="1367812"/>
          </a:xfrm>
          <a:prstGeom prst="rect">
            <a:avLst/>
          </a:prstGeom>
          <a:noFill/>
        </p:spPr>
        <p:txBody>
          <a:bodyPr wrap="square" lIns="74423" tIns="37212" rIns="74423" bIns="37212" rtlCol="0">
            <a:spAutoFit/>
          </a:bodyPr>
          <a:lstStyle/>
          <a:p>
            <a:r>
              <a:rPr lang="en-US" sz="1200" dirty="0">
                <a:latin typeface="Arial" panose="020B0604020202020204" pitchFamily="34" charset="0"/>
                <a:cs typeface="Arial" panose="020B0604020202020204" pitchFamily="34" charset="0"/>
              </a:rPr>
              <a:t>Note: Fertilizer purchasers are a subset of the 20,000 participants who bought seed</a:t>
            </a:r>
            <a:r>
              <a:rPr lang="en-US" sz="1200" dirty="0" smtClean="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r>
              <a:rPr lang="en-US" sz="1200" dirty="0" smtClean="0">
                <a:latin typeface="Arial" panose="020B0604020202020204" pitchFamily="34" charset="0"/>
                <a:cs typeface="Arial" panose="020B0604020202020204" pitchFamily="34" charset="0"/>
              </a:rPr>
              <a:t>Assumptions</a:t>
            </a:r>
            <a:r>
              <a:rPr lang="en-US" sz="1200" dirty="0">
                <a:latin typeface="Arial" panose="020B0604020202020204" pitchFamily="34" charset="0"/>
                <a:cs typeface="Arial" panose="020B0604020202020204" pitchFamily="34" charset="0"/>
              </a:rPr>
              <a:t>:</a:t>
            </a:r>
          </a:p>
          <a:p>
            <a:pPr marL="279086" indent="-279086" fontAlgn="base">
              <a:buFont typeface="Arial" panose="020B0604020202020204" pitchFamily="34" charset="0"/>
              <a:buChar char="•"/>
            </a:pPr>
            <a:r>
              <a:rPr lang="en-US" sz="1200" dirty="0">
                <a:latin typeface="Arial" panose="020B0604020202020204" pitchFamily="34" charset="0"/>
                <a:cs typeface="Arial" panose="020B0604020202020204" pitchFamily="34" charset="0"/>
              </a:rPr>
              <a:t>One customer = one participant farmer who </a:t>
            </a:r>
            <a:r>
              <a:rPr lang="en-US" sz="1200" dirty="0" smtClean="0">
                <a:latin typeface="Arial" panose="020B0604020202020204" pitchFamily="34" charset="0"/>
                <a:cs typeface="Arial" panose="020B0604020202020204" pitchFamily="34" charset="0"/>
              </a:rPr>
              <a:t>will apply </a:t>
            </a:r>
            <a:r>
              <a:rPr lang="en-US" sz="1200" dirty="0">
                <a:latin typeface="Arial" panose="020B0604020202020204" pitchFamily="34" charset="0"/>
                <a:cs typeface="Arial" panose="020B0604020202020204" pitchFamily="34" charset="0"/>
              </a:rPr>
              <a:t>the seed alone or with fertilizer on their land</a:t>
            </a:r>
          </a:p>
          <a:p>
            <a:pPr marL="279086" indent="-279086" fontAlgn="base">
              <a:buFont typeface="Arial" panose="020B0604020202020204" pitchFamily="34" charset="0"/>
              <a:buChar char="•"/>
            </a:pPr>
            <a:r>
              <a:rPr lang="en-US" sz="1200" dirty="0">
                <a:latin typeface="Arial" panose="020B0604020202020204" pitchFamily="34" charset="0"/>
                <a:cs typeface="Arial" panose="020B0604020202020204" pitchFamily="34" charset="0"/>
              </a:rPr>
              <a:t>Recommended seed density is 100 kg per hectare</a:t>
            </a:r>
          </a:p>
          <a:p>
            <a:pPr marL="279086" indent="-279086" fontAlgn="base">
              <a:buFont typeface="Arial" panose="020B0604020202020204" pitchFamily="34" charset="0"/>
              <a:buChar char="•"/>
            </a:pPr>
            <a:r>
              <a:rPr lang="en-US" sz="1200" dirty="0">
                <a:latin typeface="Arial" panose="020B0604020202020204" pitchFamily="34" charset="0"/>
                <a:cs typeface="Arial" panose="020B0604020202020204" pitchFamily="34" charset="0"/>
              </a:rPr>
              <a:t>Recommended fertilizer application is 125 kg per hectare. </a:t>
            </a: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0695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en-US" dirty="0" smtClean="0"/>
              <a:t>Webinar objectives</a:t>
            </a:r>
            <a:endParaRPr lang="en-US" dirty="0"/>
          </a:p>
        </p:txBody>
      </p:sp>
      <p:sp>
        <p:nvSpPr>
          <p:cNvPr id="3" name="Content Placeholder 2"/>
          <p:cNvSpPr>
            <a:spLocks noGrp="1"/>
          </p:cNvSpPr>
          <p:nvPr>
            <p:ph idx="1"/>
          </p:nvPr>
        </p:nvSpPr>
        <p:spPr>
          <a:xfrm>
            <a:off x="457200" y="1600200"/>
            <a:ext cx="8229600" cy="4678363"/>
          </a:xfrm>
        </p:spPr>
        <p:txBody>
          <a:bodyPr>
            <a:noAutofit/>
          </a:bodyPr>
          <a:lstStyle/>
          <a:p>
            <a:pPr>
              <a:spcAft>
                <a:spcPts val="600"/>
              </a:spcAft>
            </a:pPr>
            <a:r>
              <a:rPr lang="en-US" sz="2400" dirty="0" smtClean="0"/>
              <a:t>Key points of definitions, </a:t>
            </a:r>
            <a:r>
              <a:rPr lang="en-US" sz="2400" dirty="0" err="1" smtClean="0"/>
              <a:t>disaggregations</a:t>
            </a:r>
            <a:r>
              <a:rPr lang="en-US" sz="2400" dirty="0" smtClean="0"/>
              <a:t> and data collection approaches to enable better data collection and reporting for: </a:t>
            </a:r>
          </a:p>
          <a:p>
            <a:pPr lvl="1">
              <a:spcAft>
                <a:spcPts val="600"/>
              </a:spcAft>
            </a:pPr>
            <a:r>
              <a:rPr lang="en-US" sz="2000" dirty="0" smtClean="0"/>
              <a:t>EG.3.2-24 Number of individuals in the agriculture system who have applied improved management practices or technologies with USG assistance [IM-level]</a:t>
            </a:r>
          </a:p>
          <a:p>
            <a:pPr lvl="1">
              <a:spcAft>
                <a:spcPts val="600"/>
              </a:spcAft>
            </a:pPr>
            <a:r>
              <a:rPr lang="en-US" sz="2000" dirty="0" smtClean="0"/>
              <a:t>EG.3.2-25 Number of hectares under improved management practices or technologies with USG assistance [IM-level]</a:t>
            </a:r>
          </a:p>
          <a:p>
            <a:pPr lvl="1">
              <a:spcAft>
                <a:spcPts val="600"/>
              </a:spcAft>
            </a:pPr>
            <a:r>
              <a:rPr lang="en-US" sz="2000" dirty="0" smtClean="0"/>
              <a:t>EG.3.2-28 Number of hectares under improved management practices or technologies that promote improved climate risk reduction and/or natural resources management with USG assistance [IM-level]</a:t>
            </a:r>
            <a:endParaRPr lang="en-US" sz="2000" dirty="0"/>
          </a:p>
        </p:txBody>
      </p:sp>
      <p:sp>
        <p:nvSpPr>
          <p:cNvPr id="4" name="Slide Number Placeholder 3"/>
          <p:cNvSpPr>
            <a:spLocks noGrp="1"/>
          </p:cNvSpPr>
          <p:nvPr>
            <p:ph type="sldNum" sz="quarter" idx="12"/>
          </p:nvPr>
        </p:nvSpPr>
        <p:spPr/>
        <p:txBody>
          <a:bodyPr/>
          <a:lstStyle/>
          <a:p>
            <a:fld id="{2680167F-CB3B-4B4D-AF6D-A71750A3E1A0}" type="slidenum">
              <a:rPr lang="en-US" smtClean="0"/>
              <a:t>4</a:t>
            </a:fld>
            <a:endParaRPr lang="en-US"/>
          </a:p>
        </p:txBody>
      </p:sp>
    </p:spTree>
    <p:extLst>
      <p:ext uri="{BB962C8B-B14F-4D97-AF65-F5344CB8AC3E}">
        <p14:creationId xmlns:p14="http://schemas.microsoft.com/office/powerpoint/2010/main" val="2966562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Indicator definitions and changes</a:t>
            </a:r>
            <a:endParaRPr lang="en-US" dirty="0"/>
          </a:p>
        </p:txBody>
      </p:sp>
      <p:sp>
        <p:nvSpPr>
          <p:cNvPr id="3" name="Slide Number Placeholder 2"/>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1307162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Indicator/PIRS-specific changes</a:t>
            </a:r>
            <a:endParaRPr lang="en-US" dirty="0"/>
          </a:p>
        </p:txBody>
      </p:sp>
      <p:sp>
        <p:nvSpPr>
          <p:cNvPr id="3" name="Content Placeholder 2"/>
          <p:cNvSpPr>
            <a:spLocks noGrp="1"/>
          </p:cNvSpPr>
          <p:nvPr>
            <p:ph idx="1"/>
          </p:nvPr>
        </p:nvSpPr>
        <p:spPr/>
        <p:txBody>
          <a:bodyPr/>
          <a:lstStyle/>
          <a:p>
            <a:pPr marL="457200" indent="-457200">
              <a:spcBef>
                <a:spcPts val="600"/>
              </a:spcBef>
              <a:spcAft>
                <a:spcPts val="600"/>
              </a:spcAft>
              <a:buFont typeface="Arial"/>
              <a:buChar char="•"/>
            </a:pPr>
            <a:r>
              <a:rPr lang="en-US" dirty="0" smtClean="0">
                <a:solidFill>
                  <a:srgbClr val="000000"/>
                </a:solidFill>
              </a:rPr>
              <a:t>Indicators </a:t>
            </a:r>
            <a:r>
              <a:rPr lang="en-US" dirty="0">
                <a:solidFill>
                  <a:srgbClr val="000000"/>
                </a:solidFill>
              </a:rPr>
              <a:t>in general have a greater focus on capturing changes throughout the value chain, including private sector partners, market participants, etc</a:t>
            </a:r>
            <a:r>
              <a:rPr lang="en-US" dirty="0" smtClean="0">
                <a:solidFill>
                  <a:srgbClr val="000000"/>
                </a:solidFill>
              </a:rPr>
              <a:t>.</a:t>
            </a:r>
          </a:p>
          <a:p>
            <a:pPr marL="457200" indent="-457200">
              <a:spcBef>
                <a:spcPts val="600"/>
              </a:spcBef>
              <a:spcAft>
                <a:spcPts val="600"/>
              </a:spcAft>
              <a:buFont typeface="Arial"/>
              <a:buChar char="•"/>
            </a:pPr>
            <a:r>
              <a:rPr lang="en-US" dirty="0">
                <a:solidFill>
                  <a:srgbClr val="000000"/>
                </a:solidFill>
              </a:rPr>
              <a:t>People-level indicators disaggregated by sex and </a:t>
            </a:r>
            <a:r>
              <a:rPr lang="en-US" dirty="0" smtClean="0">
                <a:solidFill>
                  <a:srgbClr val="000000"/>
                </a:solidFill>
              </a:rPr>
              <a:t>age</a:t>
            </a:r>
            <a:endParaRPr lang="en-US" dirty="0">
              <a:solidFill>
                <a:srgbClr val="000000"/>
              </a:solidFill>
            </a:endParaRPr>
          </a:p>
          <a:p>
            <a:pPr marL="457200" indent="-457200">
              <a:spcBef>
                <a:spcPts val="600"/>
              </a:spcBef>
              <a:spcAft>
                <a:spcPts val="600"/>
              </a:spcAft>
              <a:buFont typeface="Arial"/>
              <a:buChar char="•"/>
            </a:pPr>
            <a:r>
              <a:rPr lang="en-US" dirty="0">
                <a:solidFill>
                  <a:srgbClr val="000000"/>
                </a:solidFill>
              </a:rPr>
              <a:t>Reporting notes for the more complicated </a:t>
            </a:r>
            <a:r>
              <a:rPr lang="en-US" dirty="0" smtClean="0">
                <a:solidFill>
                  <a:srgbClr val="000000"/>
                </a:solidFill>
              </a:rPr>
              <a:t>indicators </a:t>
            </a:r>
            <a:r>
              <a:rPr lang="en-US" dirty="0">
                <a:solidFill>
                  <a:srgbClr val="000000"/>
                </a:solidFill>
              </a:rPr>
              <a:t>include examples for data entry</a:t>
            </a:r>
          </a:p>
          <a:p>
            <a:pPr>
              <a:spcBef>
                <a:spcPts val="600"/>
              </a:spcBef>
              <a:spcAft>
                <a:spcPts val="600"/>
              </a:spcAft>
            </a:pPr>
            <a:endParaRPr lang="en-US" dirty="0"/>
          </a:p>
        </p:txBody>
      </p:sp>
      <p:sp>
        <p:nvSpPr>
          <p:cNvPr id="4" name="Slide Number Placeholder 3"/>
          <p:cNvSpPr>
            <a:spLocks noGrp="1"/>
          </p:cNvSpPr>
          <p:nvPr>
            <p:ph type="sldNum" sz="quarter" idx="12"/>
          </p:nvPr>
        </p:nvSpPr>
        <p:spPr/>
        <p:txBody>
          <a:bodyPr/>
          <a:lstStyle/>
          <a:p>
            <a:fld id="{2680167F-CB3B-4B4D-AF6D-A71750A3E1A0}" type="slidenum">
              <a:rPr lang="en-US" smtClean="0"/>
              <a:t>6</a:t>
            </a:fld>
            <a:endParaRPr lang="en-US"/>
          </a:p>
        </p:txBody>
      </p:sp>
    </p:spTree>
    <p:extLst>
      <p:ext uri="{BB962C8B-B14F-4D97-AF65-F5344CB8AC3E}">
        <p14:creationId xmlns:p14="http://schemas.microsoft.com/office/powerpoint/2010/main" val="706877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630362"/>
          </a:xfrm>
        </p:spPr>
        <p:txBody>
          <a:bodyPr>
            <a:normAutofit/>
          </a:bodyPr>
          <a:lstStyle/>
          <a:p>
            <a:r>
              <a:rPr lang="en-US" sz="2400" dirty="0" smtClean="0"/>
              <a:t>EG.3.2-24 Number of individuals in the agriculture system who have applied improved management practices or technologies with USG assistance [IM-level]</a:t>
            </a:r>
            <a:endParaRPr lang="en-US" sz="3600" dirty="0"/>
          </a:p>
        </p:txBody>
      </p:sp>
      <p:sp>
        <p:nvSpPr>
          <p:cNvPr id="3" name="Content Placeholder 2"/>
          <p:cNvSpPr>
            <a:spLocks noGrp="1"/>
          </p:cNvSpPr>
          <p:nvPr>
            <p:ph idx="1"/>
          </p:nvPr>
        </p:nvSpPr>
        <p:spPr>
          <a:xfrm>
            <a:off x="457200" y="1981200"/>
            <a:ext cx="8229600" cy="4114800"/>
          </a:xfrm>
        </p:spPr>
        <p:txBody>
          <a:bodyPr>
            <a:normAutofit fontScale="92500" lnSpcReduction="20000"/>
          </a:bodyPr>
          <a:lstStyle/>
          <a:p>
            <a:pPr>
              <a:spcBef>
                <a:spcPts val="600"/>
              </a:spcBef>
              <a:spcAft>
                <a:spcPts val="600"/>
              </a:spcAft>
              <a:buFont typeface="Arial"/>
              <a:buChar char="•"/>
            </a:pPr>
            <a:r>
              <a:rPr lang="en-US" sz="3000" dirty="0">
                <a:solidFill>
                  <a:srgbClr val="000000"/>
                </a:solidFill>
              </a:rPr>
              <a:t>Expanded due to greater focus on capturing results throughout the value chain</a:t>
            </a:r>
          </a:p>
          <a:p>
            <a:pPr>
              <a:spcBef>
                <a:spcPts val="600"/>
              </a:spcBef>
              <a:spcAft>
                <a:spcPts val="600"/>
              </a:spcAft>
              <a:buFont typeface="Arial"/>
              <a:buChar char="•"/>
            </a:pPr>
            <a:r>
              <a:rPr lang="en-US" sz="3000" dirty="0">
                <a:solidFill>
                  <a:srgbClr val="000000"/>
                </a:solidFill>
              </a:rPr>
              <a:t>Not just producers! Individuals in the private sector, government, and civil </a:t>
            </a:r>
            <a:r>
              <a:rPr lang="en-US" sz="3000" dirty="0" smtClean="0">
                <a:solidFill>
                  <a:srgbClr val="000000"/>
                </a:solidFill>
              </a:rPr>
              <a:t>society</a:t>
            </a:r>
          </a:p>
          <a:p>
            <a:pPr>
              <a:spcBef>
                <a:spcPts val="600"/>
              </a:spcBef>
              <a:spcAft>
                <a:spcPts val="600"/>
              </a:spcAft>
              <a:buFont typeface="Arial"/>
              <a:buChar char="•"/>
            </a:pPr>
            <a:r>
              <a:rPr lang="en-US" sz="3000" dirty="0">
                <a:solidFill>
                  <a:srgbClr val="000000"/>
                </a:solidFill>
              </a:rPr>
              <a:t>A </a:t>
            </a:r>
            <a:r>
              <a:rPr lang="en-US" sz="3000" b="1" i="1" dirty="0" smtClean="0">
                <a:solidFill>
                  <a:srgbClr val="000000"/>
                </a:solidFill>
              </a:rPr>
              <a:t>participant</a:t>
            </a:r>
            <a:r>
              <a:rPr lang="en-US" sz="3000" dirty="0" smtClean="0">
                <a:solidFill>
                  <a:srgbClr val="000000"/>
                </a:solidFill>
              </a:rPr>
              <a:t> </a:t>
            </a:r>
            <a:r>
              <a:rPr lang="en-US" sz="3000" dirty="0">
                <a:solidFill>
                  <a:srgbClr val="000000"/>
                </a:solidFill>
              </a:rPr>
              <a:t>is defined as “individuals, enterprises, organizations and other entities that participate in Feed the Future projects, including those reached directly, those reached as part of a deliberate service delivery strategy, and those participating in the market we strengthen.” </a:t>
            </a:r>
          </a:p>
          <a:p>
            <a:pPr>
              <a:spcBef>
                <a:spcPts val="600"/>
              </a:spcBef>
              <a:spcAft>
                <a:spcPts val="600"/>
              </a:spcAft>
              <a:buFont typeface="Arial"/>
              <a:buChar char="•"/>
            </a:pPr>
            <a:endParaRPr lang="en-US" dirty="0">
              <a:solidFill>
                <a:srgbClr val="000000"/>
              </a:solidFill>
            </a:endParaRPr>
          </a:p>
        </p:txBody>
      </p:sp>
      <p:sp>
        <p:nvSpPr>
          <p:cNvPr id="4" name="Slide Number Placeholder 3"/>
          <p:cNvSpPr>
            <a:spLocks noGrp="1"/>
          </p:cNvSpPr>
          <p:nvPr>
            <p:ph type="sldNum" sz="quarter" idx="12"/>
          </p:nvPr>
        </p:nvSpPr>
        <p:spPr/>
        <p:txBody>
          <a:bodyPr/>
          <a:lstStyle/>
          <a:p>
            <a:fld id="{2680167F-CB3B-4B4D-AF6D-A71750A3E1A0}" type="slidenum">
              <a:rPr lang="en-US" smtClean="0"/>
              <a:t>7</a:t>
            </a:fld>
            <a:endParaRPr lang="en-US"/>
          </a:p>
        </p:txBody>
      </p:sp>
    </p:spTree>
    <p:extLst>
      <p:ext uri="{BB962C8B-B14F-4D97-AF65-F5344CB8AC3E}">
        <p14:creationId xmlns:p14="http://schemas.microsoft.com/office/powerpoint/2010/main" val="2580012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EG.3.2-24 Number of individuals in the agriculture system who have applied</a:t>
            </a:r>
            <a:r>
              <a:rPr lang="is-IS" dirty="0" smtClean="0"/>
              <a:t>…cont</a:t>
            </a:r>
            <a:endParaRPr lang="en-US" dirty="0"/>
          </a:p>
        </p:txBody>
      </p:sp>
      <p:sp>
        <p:nvSpPr>
          <p:cNvPr id="3" name="Content Placeholder 2"/>
          <p:cNvSpPr>
            <a:spLocks noGrp="1"/>
          </p:cNvSpPr>
          <p:nvPr>
            <p:ph idx="1"/>
          </p:nvPr>
        </p:nvSpPr>
        <p:spPr/>
        <p:txBody>
          <a:bodyPr>
            <a:normAutofit/>
          </a:bodyPr>
          <a:lstStyle/>
          <a:p>
            <a:pPr>
              <a:spcBef>
                <a:spcPts val="600"/>
              </a:spcBef>
              <a:spcAft>
                <a:spcPts val="600"/>
              </a:spcAft>
              <a:buFont typeface="Arial"/>
              <a:buChar char="•"/>
            </a:pPr>
            <a:r>
              <a:rPr lang="en-US" dirty="0" smtClean="0">
                <a:solidFill>
                  <a:srgbClr val="000000"/>
                </a:solidFill>
              </a:rPr>
              <a:t>Intent </a:t>
            </a:r>
            <a:r>
              <a:rPr lang="en-US" dirty="0">
                <a:solidFill>
                  <a:srgbClr val="000000"/>
                </a:solidFill>
              </a:rPr>
              <a:t>is to capture participants who change their behavior while participating in USG-funded activities</a:t>
            </a:r>
          </a:p>
          <a:p>
            <a:pPr>
              <a:spcBef>
                <a:spcPts val="600"/>
              </a:spcBef>
              <a:spcAft>
                <a:spcPts val="600"/>
              </a:spcAft>
              <a:buFont typeface="Arial"/>
              <a:buChar char="•"/>
            </a:pPr>
            <a:r>
              <a:rPr lang="en-US" dirty="0" smtClean="0">
                <a:solidFill>
                  <a:srgbClr val="000000"/>
                </a:solidFill>
              </a:rPr>
              <a:t>Capturing </a:t>
            </a:r>
            <a:r>
              <a:rPr lang="en-US" dirty="0">
                <a:solidFill>
                  <a:srgbClr val="000000"/>
                </a:solidFill>
              </a:rPr>
              <a:t>individuals </a:t>
            </a:r>
            <a:r>
              <a:rPr lang="en-US" dirty="0" smtClean="0">
                <a:solidFill>
                  <a:srgbClr val="000000"/>
                </a:solidFill>
              </a:rPr>
              <a:t>in the private sector, government or civil society who </a:t>
            </a:r>
            <a:r>
              <a:rPr lang="en-US" dirty="0">
                <a:solidFill>
                  <a:srgbClr val="000000"/>
                </a:solidFill>
              </a:rPr>
              <a:t>have made the decision to apply a management practices – not those who do so as a condition of employment</a:t>
            </a:r>
          </a:p>
          <a:p>
            <a:pPr marL="0" indent="0">
              <a:spcBef>
                <a:spcPts val="600"/>
              </a:spcBef>
              <a:spcAft>
                <a:spcPts val="600"/>
              </a:spcAft>
              <a:buNone/>
            </a:pPr>
            <a:endParaRPr lang="en-US" dirty="0"/>
          </a:p>
          <a:p>
            <a:pPr>
              <a:spcBef>
                <a:spcPts val="600"/>
              </a:spcBef>
              <a:spcAft>
                <a:spcPts val="600"/>
              </a:spcAft>
            </a:pPr>
            <a:endParaRPr lang="en-US" dirty="0">
              <a:solidFill>
                <a:srgbClr val="000000"/>
              </a:solidFill>
            </a:endParaRPr>
          </a:p>
          <a:p>
            <a:pPr>
              <a:spcBef>
                <a:spcPts val="600"/>
              </a:spcBef>
              <a:spcAft>
                <a:spcPts val="600"/>
              </a:spcAft>
            </a:pPr>
            <a:endParaRPr lang="en-US" dirty="0"/>
          </a:p>
        </p:txBody>
      </p:sp>
      <p:sp>
        <p:nvSpPr>
          <p:cNvPr id="4" name="Slide Number Placeholder 3"/>
          <p:cNvSpPr>
            <a:spLocks noGrp="1"/>
          </p:cNvSpPr>
          <p:nvPr>
            <p:ph type="sldNum" sz="quarter" idx="12"/>
          </p:nvPr>
        </p:nvSpPr>
        <p:spPr/>
        <p:txBody>
          <a:bodyPr/>
          <a:lstStyle/>
          <a:p>
            <a:fld id="{2680167F-CB3B-4B4D-AF6D-A71750A3E1A0}" type="slidenum">
              <a:rPr lang="en-US" smtClean="0"/>
              <a:t>8</a:t>
            </a:fld>
            <a:endParaRPr lang="en-US"/>
          </a:p>
        </p:txBody>
      </p:sp>
    </p:spTree>
    <p:extLst>
      <p:ext uri="{BB962C8B-B14F-4D97-AF65-F5344CB8AC3E}">
        <p14:creationId xmlns:p14="http://schemas.microsoft.com/office/powerpoint/2010/main" val="3271099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EG.3.2-24 Number of individuals in the agriculture system who have applied</a:t>
            </a:r>
            <a:r>
              <a:rPr lang="is-IS" dirty="0"/>
              <a:t>…cont</a:t>
            </a:r>
            <a:endParaRPr lang="en-US" dirty="0"/>
          </a:p>
        </p:txBody>
      </p:sp>
      <p:sp>
        <p:nvSpPr>
          <p:cNvPr id="3" name="Content Placeholder 2"/>
          <p:cNvSpPr>
            <a:spLocks noGrp="1"/>
          </p:cNvSpPr>
          <p:nvPr>
            <p:ph idx="1"/>
          </p:nvPr>
        </p:nvSpPr>
        <p:spPr/>
        <p:txBody>
          <a:bodyPr>
            <a:normAutofit fontScale="92500" lnSpcReduction="10000"/>
          </a:bodyPr>
          <a:lstStyle/>
          <a:p>
            <a:pPr>
              <a:spcBef>
                <a:spcPts val="600"/>
              </a:spcBef>
              <a:spcAft>
                <a:spcPts val="600"/>
              </a:spcAft>
              <a:buFont typeface="Arial"/>
              <a:buChar char="•"/>
            </a:pPr>
            <a:r>
              <a:rPr lang="en-US" dirty="0">
                <a:solidFill>
                  <a:srgbClr val="000000"/>
                </a:solidFill>
              </a:rPr>
              <a:t>Improved management practices or technologies are those promoted </a:t>
            </a:r>
            <a:r>
              <a:rPr lang="en-US" dirty="0" smtClean="0">
                <a:solidFill>
                  <a:srgbClr val="000000"/>
                </a:solidFill>
              </a:rPr>
              <a:t>or facilitated by </a:t>
            </a:r>
            <a:r>
              <a:rPr lang="en-US" dirty="0">
                <a:solidFill>
                  <a:srgbClr val="000000"/>
                </a:solidFill>
              </a:rPr>
              <a:t>an implementing partner to increase agricultural productivity or support stronger and better functioning systems</a:t>
            </a:r>
          </a:p>
          <a:p>
            <a:pPr>
              <a:spcBef>
                <a:spcPts val="600"/>
              </a:spcBef>
              <a:spcAft>
                <a:spcPts val="600"/>
              </a:spcAft>
              <a:buFont typeface="Arial"/>
              <a:buChar char="•"/>
            </a:pPr>
            <a:r>
              <a:rPr lang="en-US" dirty="0">
                <a:solidFill>
                  <a:srgbClr val="000000"/>
                </a:solidFill>
              </a:rPr>
              <a:t>Captures results wherever they were achieved, within the ZOI and outside of the ZOI</a:t>
            </a:r>
          </a:p>
          <a:p>
            <a:pPr>
              <a:spcBef>
                <a:spcPts val="600"/>
              </a:spcBef>
              <a:spcAft>
                <a:spcPts val="600"/>
              </a:spcAft>
              <a:buFont typeface="Arial"/>
              <a:buChar char="•"/>
            </a:pPr>
            <a:r>
              <a:rPr lang="en-US" dirty="0">
                <a:solidFill>
                  <a:srgbClr val="000000"/>
                </a:solidFill>
              </a:rPr>
              <a:t>Disaggregates include management practice/technology type, sex, commodity as before</a:t>
            </a:r>
          </a:p>
          <a:p>
            <a:pPr>
              <a:spcBef>
                <a:spcPts val="600"/>
              </a:spcBef>
              <a:spcAft>
                <a:spcPts val="600"/>
              </a:spcAft>
              <a:buFont typeface="Arial"/>
              <a:buChar char="•"/>
            </a:pPr>
            <a:r>
              <a:rPr lang="en-US" b="1" dirty="0">
                <a:solidFill>
                  <a:srgbClr val="000000"/>
                </a:solidFill>
              </a:rPr>
              <a:t>New disaggregates </a:t>
            </a:r>
            <a:r>
              <a:rPr lang="en-US" dirty="0">
                <a:solidFill>
                  <a:srgbClr val="000000"/>
                </a:solidFill>
              </a:rPr>
              <a:t>include: value chain actor type, age</a:t>
            </a:r>
          </a:p>
          <a:p>
            <a:pPr>
              <a:spcBef>
                <a:spcPts val="600"/>
              </a:spcBef>
              <a:spcAft>
                <a:spcPts val="600"/>
              </a:spcAft>
            </a:pPr>
            <a:endParaRPr lang="en-US" dirty="0"/>
          </a:p>
        </p:txBody>
      </p:sp>
      <p:sp>
        <p:nvSpPr>
          <p:cNvPr id="4" name="Slide Number Placeholder 3"/>
          <p:cNvSpPr>
            <a:spLocks noGrp="1"/>
          </p:cNvSpPr>
          <p:nvPr>
            <p:ph type="sldNum" sz="quarter" idx="12"/>
          </p:nvPr>
        </p:nvSpPr>
        <p:spPr/>
        <p:txBody>
          <a:bodyPr/>
          <a:lstStyle/>
          <a:p>
            <a:fld id="{2680167F-CB3B-4B4D-AF6D-A71750A3E1A0}" type="slidenum">
              <a:rPr lang="en-US" smtClean="0"/>
              <a:t>9</a:t>
            </a:fld>
            <a:endParaRPr lang="en-US"/>
          </a:p>
        </p:txBody>
      </p:sp>
    </p:spTree>
    <p:extLst>
      <p:ext uri="{BB962C8B-B14F-4D97-AF65-F5344CB8AC3E}">
        <p14:creationId xmlns:p14="http://schemas.microsoft.com/office/powerpoint/2010/main" val="284321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12050</TotalTime>
  <Words>4522</Words>
  <Application>Microsoft Office PowerPoint</Application>
  <PresentationFormat>On-screen Show (4:3)</PresentationFormat>
  <Paragraphs>587</Paragraphs>
  <Slides>30</Slides>
  <Notes>20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New indicators: Application of improved practices and technologies  </vt:lpstr>
      <vt:lpstr>Feed the Future MEL Webinar Series</vt:lpstr>
      <vt:lpstr>Presenters</vt:lpstr>
      <vt:lpstr>Webinar objectives</vt:lpstr>
      <vt:lpstr>Indicator definitions and changes</vt:lpstr>
      <vt:lpstr>Indicator/PIRS-specific changes</vt:lpstr>
      <vt:lpstr>EG.3.2-24 Number of individuals in the agriculture system who have applied improved management practices or technologies with USG assistance [IM-level]</vt:lpstr>
      <vt:lpstr>EG.3.2-24 Number of individuals in the agriculture system who have applied…cont</vt:lpstr>
      <vt:lpstr>EG.3.2-24 Number of individuals in the agriculture system who have applied…cont</vt:lpstr>
      <vt:lpstr>EG.3.2-25 Number of hectares under improved practices or technologies with USG assistance [IM-level]</vt:lpstr>
      <vt:lpstr>EG.3.2-25 Number of hectares under improved practices...cont</vt:lpstr>
      <vt:lpstr>EG.3.2-25 Number of hectares….cont</vt:lpstr>
      <vt:lpstr>EG.3.2-25 Number of hectares…..cont.</vt:lpstr>
      <vt:lpstr>EG.3.2-28 Number of hectares under improved management practices or technologies that promote improved climate risk reduction and/or natural resources management with USG assistance [IM-level]</vt:lpstr>
      <vt:lpstr>EG.3.2-28 Number of hectares…improved climate risk reduction...cont.</vt:lpstr>
      <vt:lpstr>Layered disaggregation</vt:lpstr>
      <vt:lpstr>Layered disaggregates</vt:lpstr>
      <vt:lpstr>Layered disaggregates EG.3.2-24 Number of individuals…</vt:lpstr>
      <vt:lpstr>Your turn! </vt:lpstr>
      <vt:lpstr>Data collection approaches</vt:lpstr>
      <vt:lpstr>Estimation based on sales data</vt:lpstr>
      <vt:lpstr>Market Catchment Area approach</vt:lpstr>
      <vt:lpstr>Your turn! </vt:lpstr>
      <vt:lpstr>Transitioning to the new application indicators</vt:lpstr>
      <vt:lpstr>Indicator Transition</vt:lpstr>
      <vt:lpstr>Questions?</vt:lpstr>
      <vt:lpstr>Feed the Future MEL Webinar Series</vt:lpstr>
      <vt:lpstr>During the reporting year, an activity worked with:</vt:lpstr>
      <vt:lpstr>PowerPoint Presentation</vt:lpstr>
      <vt:lpstr>PowerPoint Presentation</vt:lpstr>
    </vt:vector>
  </TitlesOfParts>
  <Company>USAID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USAID</dc:creator>
  <cp:lastModifiedBy>Perlman, Lesley K. (BFS/SPPM)</cp:lastModifiedBy>
  <cp:revision>86</cp:revision>
  <cp:lastPrinted>2018-06-06T14:16:18Z</cp:lastPrinted>
  <dcterms:created xsi:type="dcterms:W3CDTF">2018-03-19T20:43:05Z</dcterms:created>
  <dcterms:modified xsi:type="dcterms:W3CDTF">2018-06-14T20:53:13Z</dcterms:modified>
</cp:coreProperties>
</file>