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  <p:sldMasterId id="2147483686" r:id="rId2"/>
    <p:sldMasterId id="2147483706" r:id="rId3"/>
    <p:sldMasterId id="2147483701" r:id="rId4"/>
  </p:sldMasterIdLst>
  <p:notesMasterIdLst>
    <p:notesMasterId r:id="rId11"/>
  </p:notesMasterIdLst>
  <p:handoutMasterIdLst>
    <p:handoutMasterId r:id="rId12"/>
  </p:handoutMasterIdLst>
  <p:sldIdLst>
    <p:sldId id="390" r:id="rId5"/>
    <p:sldId id="453" r:id="rId6"/>
    <p:sldId id="454" r:id="rId7"/>
    <p:sldId id="457" r:id="rId8"/>
    <p:sldId id="472" r:id="rId9"/>
    <p:sldId id="288" r:id="rId1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2E"/>
    <a:srgbClr val="008E40"/>
    <a:srgbClr val="D37D28"/>
    <a:srgbClr val="94A545"/>
    <a:srgbClr val="4799B5"/>
    <a:srgbClr val="000000"/>
    <a:srgbClr val="3C7E94"/>
    <a:srgbClr val="BA6324"/>
    <a:srgbClr val="788D36"/>
    <a:srgbClr val="878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88208" autoAdjust="0"/>
  </p:normalViewPr>
  <p:slideViewPr>
    <p:cSldViewPr snapToGrid="0" showGuides="1">
      <p:cViewPr varScale="1">
        <p:scale>
          <a:sx n="95" d="100"/>
          <a:sy n="95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7F5253C-9A75-AF46-ACEE-EAEE5B05D801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A940B9-CD79-EF4A-961D-7F81D59A9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B0B5A0C-4C94-FA4D-AE3B-06DAC0064AF4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D154D62-D7A5-D248-8B93-7A8623E10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7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6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6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358758" y="6611159"/>
            <a:ext cx="7226024" cy="230832"/>
          </a:xfrm>
          <a:prstGeom prst="rect">
            <a:avLst/>
          </a:prstGeom>
          <a:noFill/>
          <a:ln w="12700" cap="sq" cmpd="sng">
            <a:noFill/>
            <a:prstDash val="solid"/>
          </a:ln>
        </p:spPr>
        <p:txBody>
          <a:bodyPr wrap="square" rtlCol="0" anchor="t" anchorCtr="0">
            <a:spAutoFit/>
          </a:bodyPr>
          <a:lstStyle/>
          <a:p>
            <a:r>
              <a:rPr lang="en-US" sz="900" b="0" i="1" dirty="0">
                <a:solidFill>
                  <a:schemeClr val="bg1"/>
                </a:solidFill>
                <a:latin typeface="Arial"/>
                <a:cs typeface="Arial"/>
              </a:rPr>
              <a:t>Photo</a:t>
            </a:r>
            <a:r>
              <a:rPr lang="en-US" sz="900" b="0" i="1" baseline="0" dirty="0">
                <a:solidFill>
                  <a:schemeClr val="bg1"/>
                </a:solidFill>
                <a:latin typeface="Arial"/>
                <a:cs typeface="Arial"/>
              </a:rPr>
              <a:t> Credit Goes Here</a:t>
            </a:r>
            <a:endParaRPr lang="en-US" sz="900" b="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62856" y="5723098"/>
            <a:ext cx="50228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Photo credit: Name/Organization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2438" y="5175081"/>
            <a:ext cx="8186737" cy="268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smtClean="0">
                <a:effectLst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958975" y="2873362"/>
            <a:ext cx="7089775" cy="1892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D5FCDD-57D2-334F-8D18-CF179FD14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484" y="165039"/>
            <a:ext cx="3615517" cy="88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37393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8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DF305F-43D5-6B41-9A78-0DFF9BFE06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59894E-D2FC-DD41-A740-6E41376DB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5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C6C5C-DC59-6E49-9AD7-B95AFE0DE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087563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68C50A-5251-814D-BA87-126562DB4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903413"/>
            <a:ext cx="81534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A2E0DD-B91E-3A4C-940F-C4F948CA5A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bulleted list,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1663" y="2205038"/>
            <a:ext cx="4368800" cy="384016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325018" y="2204869"/>
            <a:ext cx="3344862" cy="36795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D7A36D-2115-1444-821E-04ACC520E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 in parens,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2775" y="2388787"/>
            <a:ext cx="8101013" cy="329184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6477" y="1699709"/>
            <a:ext cx="8153400" cy="398033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 b="1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ts val="2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37D2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(Parentheses Under Header)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CC8CF7-D6C5-DC48-833B-101A403823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6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8041" y="1156441"/>
            <a:ext cx="8229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cap="all" baseline="0">
                <a:solidFill>
                  <a:srgbClr val="D37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27D8C-3D5F-0E47-8064-B2ED0A327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6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102420"/>
            <a:ext cx="9144000" cy="846688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horizontal RGB 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AF35AEB-A17F-4C71-A122-62DF1DCB98D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892531" y="6094970"/>
            <a:ext cx="3143436" cy="6307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8F8CC2-F7A1-3948-9E9B-9D109D773FC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Horizontal_RGB_600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EB95BC1-8E3E-4112-ADEB-AD55673B15F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E0B5F-D334-0F4C-BF18-AD7B2C1833D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033" y="112251"/>
            <a:ext cx="3790558" cy="9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4" r:id="rId3"/>
    <p:sldLayoutId id="2147483695" r:id="rId4"/>
    <p:sldLayoutId id="2147483697" r:id="rId5"/>
    <p:sldLayoutId id="2147483696" r:id="rId6"/>
    <p:sldLayoutId id="214748370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9144000" cy="1058305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horizont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6" y="225746"/>
            <a:ext cx="3401400" cy="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806417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4"/>
          <p:cNvSpPr txBox="1">
            <a:spLocks/>
          </p:cNvSpPr>
          <p:nvPr userDrawn="1"/>
        </p:nvSpPr>
        <p:spPr>
          <a:xfrm>
            <a:off x="472786" y="5256486"/>
            <a:ext cx="8214013" cy="1099863"/>
          </a:xfrm>
          <a:prstGeom prst="rect">
            <a:avLst/>
          </a:prstGeom>
        </p:spPr>
        <p:txBody>
          <a:bodyPr anchor="t"/>
          <a:lstStyle/>
          <a:p>
            <a:pPr marL="231775" lvl="2" indent="-231775" algn="ctr">
              <a:lnSpc>
                <a:spcPts val="2000"/>
              </a:lnSpc>
            </a:pPr>
            <a:r>
              <a:rPr lang="en-US" sz="2000" dirty="0" err="1">
                <a:solidFill>
                  <a:schemeClr val="bg1"/>
                </a:solidFill>
                <a:latin typeface="Gill Sans MT"/>
                <a:cs typeface="Gill Sans MT"/>
              </a:rPr>
              <a:t>www.feedthefuture.gov</a:t>
            </a:r>
            <a:endParaRPr lang="en-US" sz="2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pic>
        <p:nvPicPr>
          <p:cNvPr id="3" name="Picture 2" descr="vertical RGB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68" y="1580049"/>
            <a:ext cx="4945209" cy="2302837"/>
          </a:xfrm>
          <a:prstGeom prst="rect">
            <a:avLst/>
          </a:prstGeom>
        </p:spPr>
      </p:pic>
      <p:pic>
        <p:nvPicPr>
          <p:cNvPr id="9" name="Picture 8" descr="Horizontal_RGB_600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3" y="5942146"/>
            <a:ext cx="2372451" cy="915854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B084246-0D8E-4202-B009-D79CB1DCDD2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2531" y="6084701"/>
            <a:ext cx="3143436" cy="63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2436" y="5117931"/>
            <a:ext cx="8186737" cy="844719"/>
          </a:xfrm>
        </p:spPr>
        <p:txBody>
          <a:bodyPr/>
          <a:lstStyle/>
          <a:p>
            <a:pPr lvl="0"/>
            <a:r>
              <a:rPr lang="en-US" sz="1600" dirty="0"/>
              <a:t>Presented by</a:t>
            </a:r>
            <a:r>
              <a:rPr lang="en-US" sz="1600" dirty="0">
                <a:latin typeface="Gill Sans MT"/>
                <a:ea typeface="Gill Sans"/>
                <a:cs typeface="Gill Sans"/>
              </a:rPr>
              <a:t> Shibani Ghosh, Ilana Cliffer, William A. Masters, and Johanna Andrews-Trevino, on behalf of The Innovation Lab for Nutrition</a:t>
            </a:r>
          </a:p>
          <a:p>
            <a:pPr lvl="0"/>
            <a:r>
              <a:rPr lang="en-US" sz="1600" dirty="0">
                <a:latin typeface="Gill Sans MT"/>
                <a:ea typeface="Gill Sans"/>
                <a:cs typeface="Gill Sans"/>
              </a:rPr>
              <a:t>November 12, 2019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000918" y="1763019"/>
            <a:ext cx="7089775" cy="18925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Food Systems and Nutrition: </a:t>
            </a:r>
          </a:p>
          <a:p>
            <a:r>
              <a:rPr lang="en-US" dirty="0">
                <a:solidFill>
                  <a:schemeClr val="tx1"/>
                </a:solidFill>
              </a:rPr>
              <a:t>Emerging Evidence and Research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284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21706"/>
            <a:ext cx="8970579" cy="3612445"/>
          </a:xfrm>
        </p:spPr>
        <p:txBody>
          <a:bodyPr/>
          <a:lstStyle/>
          <a:p>
            <a:r>
              <a:rPr lang="en-US" dirty="0"/>
              <a:t>Cross-cutting themes: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Gender, resilience, and sustainability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metrics and indicators for agriculture, food systems and nutrition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836846-C4C0-964A-90D8-9FB0A9BF5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04101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cap="none" dirty="0"/>
              <a:t>What evidence is there for the role of gender in food systems-nutrition linkages?</a:t>
            </a:r>
            <a:endParaRPr lang="en-US" sz="24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50427" y="1954213"/>
            <a:ext cx="8385175" cy="224948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Evidence: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>
              <a:lnSpc>
                <a:spcPts val="24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Lack of access to credit and power to make credit related decisions, excessive workloads and a low prevalence of group membership (WEAI analysis) </a:t>
            </a:r>
          </a:p>
          <a:p>
            <a:pPr marL="225425" indent="-225425">
              <a:lnSpc>
                <a:spcPts val="24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Women’s time and energy stress lead to reduction in caregiving practices and risks to her own health </a:t>
            </a:r>
          </a:p>
          <a:p>
            <a:pPr marL="225425" indent="-225425">
              <a:lnSpc>
                <a:spcPts val="24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Absence of indicators of time resource allocation, reproductive decision making and indicators of men’s engagement in child care and nutrition</a:t>
            </a:r>
          </a:p>
          <a:p>
            <a:pPr marL="225425" indent="-225425">
              <a:lnSpc>
                <a:spcPts val="2400"/>
              </a:lnSpc>
              <a:spcBef>
                <a:spcPts val="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77B451-6817-9248-99F7-4D3239DDC812}"/>
              </a:ext>
            </a:extLst>
          </p:cNvPr>
          <p:cNvSpPr txBox="1">
            <a:spLocks/>
          </p:cNvSpPr>
          <p:nvPr/>
        </p:nvSpPr>
        <p:spPr>
          <a:xfrm>
            <a:off x="292100" y="4203700"/>
            <a:ext cx="8501830" cy="1842607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Research Opportunities: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 services that engage with and can be accessed by women producers.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Qualitative studies on the context-dependent interplays between gender dynamics, food systems and nutrition pathways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Impacts of agricultural interventions on women’s workload, childcare, and time burdens.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Analysis of gender as a mediator of agriculture to nutrition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1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D4D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D4D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D4D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D4D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cap="none" dirty="0"/>
              <a:t>How can food systems lead to resilience and ensure sustainability?</a:t>
            </a:r>
            <a:endParaRPr lang="en-US" sz="24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14300" y="1892190"/>
            <a:ext cx="8915400" cy="28209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Evidence:  </a:t>
            </a:r>
          </a:p>
          <a:p>
            <a:pPr marL="225425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Links short term changes to long term sustainability and socio-economic security to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-ecological changes </a:t>
            </a:r>
          </a:p>
          <a:p>
            <a:pPr marL="225425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Agricultural production diversity is a crucial dimension of resilience and nutrition</a:t>
            </a:r>
          </a:p>
          <a:p>
            <a:pPr marL="625475" lvl="1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Reduces risks of pest and pathogen outbreaks, </a:t>
            </a:r>
          </a:p>
          <a:p>
            <a:pPr marL="625475" lvl="1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Allow for more security with increasing climate variability and weather events </a:t>
            </a:r>
          </a:p>
          <a:p>
            <a:pPr marL="225425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Two thirds of the global dietary energy intake from rice, maize and wheat while global supply of pulses, fruits and vegetables fall short of recommended requirements </a:t>
            </a:r>
          </a:p>
          <a:p>
            <a:pPr marL="625475" lvl="1" indent="-225425"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recommendations to promote more nutrient dense vegetable-based diets that are healthier and environmentally more sustainable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D411F8-92B0-6A47-8095-24E5C3DE1F00}"/>
              </a:ext>
            </a:extLst>
          </p:cNvPr>
          <p:cNvSpPr txBox="1">
            <a:spLocks/>
          </p:cNvSpPr>
          <p:nvPr/>
        </p:nvSpPr>
        <p:spPr>
          <a:xfrm>
            <a:off x="228600" y="4583038"/>
            <a:ext cx="8686800" cy="2041046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u="sng" dirty="0"/>
              <a:t>Research Opportunities: </a:t>
            </a:r>
            <a:endParaRPr lang="en-US" sz="1600" dirty="0"/>
          </a:p>
          <a:p>
            <a:r>
              <a:rPr lang="en-US" sz="1600" dirty="0"/>
              <a:t>Modeling scenarios of optimal on-farm crop mixtures and rotations that are most beneficial for improved resilience by region, considering current patterns in climate variability.</a:t>
            </a:r>
          </a:p>
          <a:p>
            <a:pPr lvl="0"/>
            <a:r>
              <a:rPr lang="en-US" sz="1600" dirty="0"/>
              <a:t>What support systems are needed to incentivize more diverse cropping systems in small holder farmers?</a:t>
            </a:r>
          </a:p>
          <a:p>
            <a:r>
              <a:rPr lang="en-US" sz="1600" dirty="0"/>
              <a:t>Food systems modeling to assess tradeoffs in supporting healthy diets versus promoting resilience and sustainability 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563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cap="none" dirty="0"/>
              <a:t>What are the needs around metrics and indicators in agriculture, food systems and nutrition?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29759" y="1917980"/>
            <a:ext cx="8666163" cy="27209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Evidence: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Successful and meaningful research in the realm of agriculture, food systems and nutrition require robust and appropriate indicators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Measurement of the entire pathway of change from agricultural inputs and practices through nutrition outcomes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More measures of diet quality (household and individual) but household diet assessment measurement is still inconsistent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Little emphasis on measures of natural resource management (e.g. water access, quality- significant effects on disease vectors, time, labor)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of anthropometry and insufficient duration of the intervention, need to go beyond anthropometry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C9CFF30-316D-1146-8B3E-562552EC07A0}"/>
              </a:ext>
            </a:extLst>
          </p:cNvPr>
          <p:cNvSpPr txBox="1">
            <a:spLocks/>
          </p:cNvSpPr>
          <p:nvPr/>
        </p:nvSpPr>
        <p:spPr>
          <a:xfrm>
            <a:off x="229759" y="4638955"/>
            <a:ext cx="8667068" cy="21252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Research Opportunities: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Guidance and research to harmonize food group and dietary diversity indicators (individual, household, market and systems level indicators)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and contextualization of standardized indices for evaluating market interventions including affordability of nutritious diets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Define longer term outcomes and better measures of wellbeing including neuro-cognition, body composition and other anthropometric measurements such as head circumference.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3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DB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14859</TotalTime>
  <Words>517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Gill Sans</vt:lpstr>
      <vt:lpstr>Gill Sans MT</vt:lpstr>
      <vt:lpstr>Title Slide</vt:lpstr>
      <vt:lpstr>Content Slides</vt:lpstr>
      <vt:lpstr>Feed the Future-only branded blank</vt:lpstr>
      <vt:lpstr>Closing Slides</vt:lpstr>
      <vt:lpstr>PowerPoint Presentation</vt:lpstr>
      <vt:lpstr>Cross-cutting themes:  1. Gender, resilience, and sustainability  2. metrics and indicators for agriculture, food systems and nutrition  </vt:lpstr>
      <vt:lpstr>What evidence is there for the role of gender in food systems-nutrition linkages?</vt:lpstr>
      <vt:lpstr>How can food systems lead to resilience and ensure sustainability?</vt:lpstr>
      <vt:lpstr>What are the needs around metrics and indicators in agriculture, food systems and nutrition? </vt:lpstr>
      <vt:lpstr>PowerPoint Presentation</vt:lpstr>
    </vt:vector>
  </TitlesOfParts>
  <Company>Rowe Design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Miya Rowe</dc:creator>
  <cp:lastModifiedBy>Kelly McDonald</cp:lastModifiedBy>
  <cp:revision>908</cp:revision>
  <cp:lastPrinted>2015-01-30T22:32:16Z</cp:lastPrinted>
  <dcterms:created xsi:type="dcterms:W3CDTF">2015-01-15T01:04:45Z</dcterms:created>
  <dcterms:modified xsi:type="dcterms:W3CDTF">2019-11-15T16:49:39Z</dcterms:modified>
</cp:coreProperties>
</file>