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sldIdLst>
    <p:sldId id="256" r:id="rId2"/>
    <p:sldId id="265" r:id="rId3"/>
    <p:sldId id="268" r:id="rId4"/>
    <p:sldId id="262" r:id="rId5"/>
    <p:sldId id="273" r:id="rId6"/>
    <p:sldId id="260" r:id="rId7"/>
    <p:sldId id="269" r:id="rId8"/>
    <p:sldId id="272" r:id="rId9"/>
    <p:sldId id="263" r:id="rId10"/>
    <p:sldId id="261" r:id="rId11"/>
    <p:sldId id="271" r:id="rId12"/>
    <p:sldId id="258" r:id="rId13"/>
  </p:sldIdLst>
  <p:sldSz cx="9144000" cy="5715000" type="screen16x10"/>
  <p:notesSz cx="6858000" cy="9144000"/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9"/>
    <p:restoredTop sz="94667"/>
  </p:normalViewPr>
  <p:slideViewPr>
    <p:cSldViewPr snapToGrid="0" snapToObjects="1">
      <p:cViewPr varScale="1">
        <p:scale>
          <a:sx n="82" d="100"/>
          <a:sy n="82" d="100"/>
        </p:scale>
        <p:origin x="83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2352" y="5296959"/>
            <a:ext cx="2052997" cy="258693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7907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horizontal RGB white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75" y="199247"/>
            <a:ext cx="2551050" cy="431793"/>
          </a:xfrm>
          <a:prstGeom prst="rect">
            <a:avLst/>
          </a:prstGeom>
        </p:spPr>
      </p:pic>
      <p:pic>
        <p:nvPicPr>
          <p:cNvPr id="9" name="Picture 8" descr="Horizontal_RGB_600.jp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5107158"/>
            <a:ext cx="1779338" cy="6078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54"/>
          <a:stretch/>
        </p:blipFill>
        <p:spPr>
          <a:xfrm>
            <a:off x="4383402" y="5314384"/>
            <a:ext cx="850791" cy="280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2559" y="5260383"/>
            <a:ext cx="3901441" cy="37581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854842"/>
            <a:ext cx="9144000" cy="3333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36" y="-60233"/>
            <a:ext cx="630195" cy="89877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381578" y="4867633"/>
            <a:ext cx="2921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k-</a:t>
            </a:r>
            <a:r>
              <a:rPr lang="en-US" sz="1400" dirty="0" err="1" smtClean="0">
                <a:solidFill>
                  <a:schemeClr val="bg1"/>
                </a:solidFill>
              </a:rPr>
              <a:t>state.edu</a:t>
            </a:r>
            <a:r>
              <a:rPr lang="en-US" sz="1400" dirty="0" smtClean="0">
                <a:solidFill>
                  <a:schemeClr val="bg1"/>
                </a:solidFill>
              </a:rPr>
              <a:t>/wheat-innovation-lab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653" y="4907221"/>
            <a:ext cx="205740" cy="2286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7646007" y="4867633"/>
            <a:ext cx="1310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</a:rPr>
              <a:t>wheatlab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F999-DE20-CD4A-A381-14D4365B40EF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F628-7F35-9048-89F4-5E83E0BEF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F999-DE20-CD4A-A381-14D4365B40EF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F628-7F35-9048-89F4-5E83E0BEF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"/>
            <a:ext cx="9144000" cy="4947193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vertical RGB white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548" y="1316712"/>
            <a:ext cx="3708907" cy="1919031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 userDrawn="1"/>
        </p:nvSpPr>
        <p:spPr>
          <a:xfrm>
            <a:off x="1491744" y="4380405"/>
            <a:ext cx="6160510" cy="916553"/>
          </a:xfrm>
          <a:prstGeom prst="rect">
            <a:avLst/>
          </a:prstGeom>
        </p:spPr>
        <p:txBody>
          <a:bodyPr anchor="t"/>
          <a:lstStyle/>
          <a:p>
            <a:pPr marL="231761" lvl="2" indent="-231761" algn="ctr">
              <a:lnSpc>
                <a:spcPts val="2000"/>
              </a:lnSpc>
            </a:pPr>
            <a:r>
              <a:rPr lang="en-US" sz="2000" dirty="0" err="1" smtClean="0">
                <a:solidFill>
                  <a:schemeClr val="bg1"/>
                </a:solidFill>
                <a:latin typeface="Gill Sans MT"/>
                <a:cs typeface="Gill Sans MT"/>
              </a:rPr>
              <a:t>www.feedthefuture.gov</a:t>
            </a:r>
            <a:endParaRPr lang="en-US" sz="2000" dirty="0" smtClean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pic>
        <p:nvPicPr>
          <p:cNvPr id="10" name="Picture 9" descr="Horizontal_RGB_600.jp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967516"/>
            <a:ext cx="1779338" cy="666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54"/>
          <a:stretch/>
        </p:blipFill>
        <p:spPr>
          <a:xfrm>
            <a:off x="2942538" y="5188723"/>
            <a:ext cx="1110247" cy="3664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785" y="5002221"/>
            <a:ext cx="5091217" cy="6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-1"/>
            <a:ext cx="9144000" cy="7907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8" name="Picture 17" descr="horizontal RGB white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75" y="199247"/>
            <a:ext cx="2551050" cy="43179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5379098"/>
            <a:ext cx="9144000" cy="3333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36" y="-60233"/>
            <a:ext cx="630195" cy="898771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381578" y="5391889"/>
            <a:ext cx="2921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k-</a:t>
            </a:r>
            <a:r>
              <a:rPr lang="en-US" sz="1400" dirty="0" err="1" smtClean="0">
                <a:solidFill>
                  <a:schemeClr val="bg1"/>
                </a:solidFill>
              </a:rPr>
              <a:t>state.edu</a:t>
            </a:r>
            <a:r>
              <a:rPr lang="en-US" sz="1400" dirty="0" smtClean="0">
                <a:solidFill>
                  <a:schemeClr val="bg1"/>
                </a:solidFill>
              </a:rPr>
              <a:t>/wheat-innovation-lab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653" y="5431477"/>
            <a:ext cx="205740" cy="228600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7646007" y="5391889"/>
            <a:ext cx="1310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</a:rPr>
              <a:t>wheatlab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-1"/>
            <a:ext cx="9144000" cy="7907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8" name="Picture 17" descr="horizontal RGB white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75" y="199247"/>
            <a:ext cx="2551050" cy="43179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5379098"/>
            <a:ext cx="9144000" cy="3333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36" y="-60233"/>
            <a:ext cx="630195" cy="898771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4381578" y="5391889"/>
            <a:ext cx="2921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k-</a:t>
            </a:r>
            <a:r>
              <a:rPr lang="en-US" sz="1400" dirty="0" err="1" smtClean="0">
                <a:solidFill>
                  <a:schemeClr val="bg1"/>
                </a:solidFill>
              </a:rPr>
              <a:t>state.edu</a:t>
            </a:r>
            <a:r>
              <a:rPr lang="en-US" sz="1400" dirty="0" smtClean="0">
                <a:solidFill>
                  <a:schemeClr val="bg1"/>
                </a:solidFill>
              </a:rPr>
              <a:t>/wheat-innovation-lab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653" y="5431477"/>
            <a:ext cx="205740" cy="228600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7646007" y="5391889"/>
            <a:ext cx="1310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</a:rPr>
              <a:t>wheatlab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-1"/>
            <a:ext cx="9144000" cy="7907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9" name="Picture 18" descr="horizontal RGB white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75" y="199247"/>
            <a:ext cx="2551050" cy="431793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5379098"/>
            <a:ext cx="9144000" cy="3333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36" y="-60233"/>
            <a:ext cx="630195" cy="898771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4381578" y="5391889"/>
            <a:ext cx="2921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k-</a:t>
            </a:r>
            <a:r>
              <a:rPr lang="en-US" sz="1400" dirty="0" err="1" smtClean="0">
                <a:solidFill>
                  <a:schemeClr val="bg1"/>
                </a:solidFill>
              </a:rPr>
              <a:t>state.edu</a:t>
            </a:r>
            <a:r>
              <a:rPr lang="en-US" sz="1400" dirty="0" smtClean="0">
                <a:solidFill>
                  <a:schemeClr val="bg1"/>
                </a:solidFill>
              </a:rPr>
              <a:t>/wheat-innovation-lab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653" y="5431477"/>
            <a:ext cx="20574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7646007" y="5391889"/>
            <a:ext cx="1310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</a:rPr>
              <a:t>wheatlab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F999-DE20-CD4A-A381-14D4365B40EF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F628-7F35-9048-89F4-5E83E0BEF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F999-DE20-CD4A-A381-14D4365B40EF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F628-7F35-9048-89F4-5E83E0BEF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F999-DE20-CD4A-A381-14D4365B40EF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F628-7F35-9048-89F4-5E83E0BEF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881922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horizontal RGB white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75" y="260207"/>
            <a:ext cx="2551050" cy="481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136" y="-60233"/>
            <a:ext cx="630195" cy="100238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391802"/>
            <a:ext cx="9144000" cy="333359"/>
          </a:xfrm>
          <a:prstGeom prst="rect">
            <a:avLst/>
          </a:prstGeom>
          <a:solidFill>
            <a:srgbClr val="4799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631694" y="5416057"/>
            <a:ext cx="218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k-</a:t>
            </a:r>
            <a:r>
              <a:rPr lang="en-US" sz="1400" dirty="0" err="1" smtClean="0">
                <a:solidFill>
                  <a:schemeClr val="bg1"/>
                </a:solidFill>
              </a:rPr>
              <a:t>state.edu</a:t>
            </a:r>
            <a:r>
              <a:rPr lang="en-US" sz="1400" dirty="0" smtClean="0">
                <a:solidFill>
                  <a:schemeClr val="bg1"/>
                </a:solidFill>
              </a:rPr>
              <a:t>/wheat-innovation-lab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63" y="5421838"/>
            <a:ext cx="206976" cy="229973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014963" y="5416057"/>
            <a:ext cx="94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</a:rPr>
              <a:t>wheatlab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F999-DE20-CD4A-A381-14D4365B40EF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DF628-7F35-9048-89F4-5E83E0BEF2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AF999-DE20-CD4A-A381-14D4365B40EF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DF628-7F35-9048-89F4-5E83E0BEF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9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183" y="942556"/>
            <a:ext cx="8843058" cy="1989667"/>
          </a:xfrm>
        </p:spPr>
        <p:txBody>
          <a:bodyPr anchor="ctr">
            <a:normAutofit/>
          </a:bodyPr>
          <a:lstStyle/>
          <a:p>
            <a:r>
              <a:rPr lang="en-US" sz="3200" b="1" dirty="0" smtClean="0"/>
              <a:t>LEVERAGING ‘BIG DATA’ FOR WHEAT IMPROVEMENT IN KANSAS AND AROUND THE WORLD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5968" y="3282114"/>
            <a:ext cx="8095488" cy="137980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JESSE POLAND</a:t>
            </a:r>
          </a:p>
          <a:p>
            <a:r>
              <a:rPr lang="en-US" sz="2000" dirty="0" smtClean="0"/>
              <a:t>Kansas State University</a:t>
            </a:r>
          </a:p>
          <a:p>
            <a:r>
              <a:rPr lang="en-US" sz="2000" dirty="0" smtClean="0"/>
              <a:t>Feed the Future Innovation Lab for Applied Wheat Genomics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6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2" y="685113"/>
            <a:ext cx="2309622" cy="110463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Calibri" charset="0"/>
                <a:ea typeface="Calibri" charset="0"/>
                <a:cs typeface="Calibri" charset="0"/>
              </a:rPr>
              <a:t>BIG DATA</a:t>
            </a:r>
            <a:endParaRPr lang="en-US" sz="3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02" y="1724848"/>
            <a:ext cx="4989084" cy="1022423"/>
          </a:xfrm>
        </p:spPr>
        <p:txBody>
          <a:bodyPr>
            <a:norm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data driven modeling approaches </a:t>
            </a:r>
            <a:r>
              <a:rPr lang="mr-IN" sz="2200" dirty="0" smtClean="0"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.	  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‘the more data, the better’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0176" y="883488"/>
            <a:ext cx="6888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/>
              <a:t>data </a:t>
            </a:r>
            <a:r>
              <a:rPr lang="en-US" sz="2000" i="1" dirty="0"/>
              <a:t>sets that are </a:t>
            </a:r>
            <a:r>
              <a:rPr lang="en-US" sz="2000" b="1" i="1" dirty="0"/>
              <a:t>so</a:t>
            </a:r>
            <a:r>
              <a:rPr lang="en-US" sz="2000" i="1" dirty="0"/>
              <a:t> </a:t>
            </a:r>
            <a:r>
              <a:rPr lang="en-US" sz="2000" b="1" i="1" dirty="0"/>
              <a:t>large</a:t>
            </a:r>
            <a:r>
              <a:rPr lang="en-US" sz="2000" i="1" dirty="0"/>
              <a:t> or </a:t>
            </a:r>
            <a:r>
              <a:rPr lang="en-US" sz="2000" b="1" i="1" dirty="0"/>
              <a:t>complex</a:t>
            </a:r>
            <a:r>
              <a:rPr lang="en-US" sz="2000" i="1" dirty="0"/>
              <a:t> that </a:t>
            </a:r>
            <a:r>
              <a:rPr lang="en-US" sz="2000" b="1" i="1" dirty="0"/>
              <a:t>traditional data processing application software is inadequate </a:t>
            </a:r>
            <a:r>
              <a:rPr lang="en-US" sz="2000" i="1" dirty="0"/>
              <a:t>to deal with </a:t>
            </a:r>
            <a:r>
              <a:rPr lang="en-US" sz="2000" i="1" dirty="0" smtClean="0"/>
              <a:t>them</a:t>
            </a:r>
            <a:endParaRPr lang="en-US" sz="2000" i="1" dirty="0"/>
          </a:p>
        </p:txBody>
      </p:sp>
      <p:sp>
        <p:nvSpPr>
          <p:cNvPr id="6" name="Rectangle 5"/>
          <p:cNvSpPr/>
          <p:nvPr/>
        </p:nvSpPr>
        <p:spPr>
          <a:xfrm>
            <a:off x="11575" y="5371459"/>
            <a:ext cx="2888804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www.en.wikipedia.org</a:t>
            </a:r>
            <a:r>
              <a:rPr lang="en-US" dirty="0" smtClean="0">
                <a:solidFill>
                  <a:schemeClr val="bg1"/>
                </a:solidFill>
              </a:rPr>
              <a:t>/wiki/</a:t>
            </a:r>
            <a:r>
              <a:rPr lang="en-US" dirty="0" err="1" smtClean="0">
                <a:solidFill>
                  <a:schemeClr val="bg1"/>
                </a:solidFill>
              </a:rPr>
              <a:t>Big_data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595" y="5061835"/>
            <a:ext cx="3421786" cy="3175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4864" y="2723709"/>
            <a:ext cx="6735772" cy="1461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The </a:t>
            </a:r>
            <a:r>
              <a:rPr lang="en-US" sz="2200" b="1" dirty="0" smtClean="0"/>
              <a:t>GOOD</a:t>
            </a:r>
            <a:r>
              <a:rPr lang="mr-IN" sz="2200" dirty="0" smtClean="0"/>
              <a:t>…</a:t>
            </a:r>
            <a:r>
              <a:rPr lang="en-US" sz="2200" dirty="0" smtClean="0"/>
              <a:t> we can predict about anything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The </a:t>
            </a:r>
            <a:r>
              <a:rPr lang="en-US" sz="2200" b="1" dirty="0" smtClean="0"/>
              <a:t>BAD</a:t>
            </a:r>
            <a:r>
              <a:rPr lang="mr-IN" sz="2200" dirty="0" smtClean="0"/>
              <a:t>…</a:t>
            </a:r>
            <a:r>
              <a:rPr lang="en-US" sz="2200" dirty="0" smtClean="0"/>
              <a:t> big challenges in modeling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smtClean="0"/>
              <a:t>The </a:t>
            </a:r>
            <a:r>
              <a:rPr lang="en-US" sz="2200" b="1" dirty="0" smtClean="0"/>
              <a:t>UGLY</a:t>
            </a:r>
            <a:r>
              <a:rPr lang="mr-IN" sz="2200" dirty="0" smtClean="0"/>
              <a:t>…</a:t>
            </a:r>
            <a:r>
              <a:rPr lang="en-US" sz="2200" dirty="0" smtClean="0"/>
              <a:t> big data is messy and hard to manage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0" y="5082582"/>
            <a:ext cx="60535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latin typeface="Helvetica" charset="0"/>
              </a:rPr>
              <a:t>Battenfield</a:t>
            </a:r>
            <a:r>
              <a:rPr lang="en-US" sz="1050" dirty="0">
                <a:latin typeface="Helvetica" charset="0"/>
              </a:rPr>
              <a:t>, S. </a:t>
            </a:r>
            <a:r>
              <a:rPr lang="en-US" sz="1050" dirty="0" smtClean="0">
                <a:latin typeface="Helvetica" charset="0"/>
              </a:rPr>
              <a:t>et al. (2016</a:t>
            </a:r>
            <a:r>
              <a:rPr lang="en-US" sz="1050" dirty="0">
                <a:latin typeface="Helvetica" charset="0"/>
              </a:rPr>
              <a:t>) </a:t>
            </a:r>
            <a:r>
              <a:rPr lang="en-US" sz="1050" dirty="0" smtClean="0">
                <a:latin typeface="Helvetica" charset="0"/>
              </a:rPr>
              <a:t>The </a:t>
            </a:r>
            <a:r>
              <a:rPr lang="en-US" sz="1050" dirty="0">
                <a:latin typeface="Helvetica" charset="0"/>
              </a:rPr>
              <a:t>Plant Genome. DOI: 10.3835/plantgenome2016.01.0005</a:t>
            </a:r>
            <a:endParaRPr lang="en-US" sz="1050" dirty="0">
              <a:effectLst/>
              <a:latin typeface="Helvetica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41063" y="1765470"/>
            <a:ext cx="3244381" cy="3226443"/>
            <a:chOff x="5641063" y="1765470"/>
            <a:chExt cx="3244381" cy="32264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4754" y="1765470"/>
              <a:ext cx="3040690" cy="32264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983768" y="2928467"/>
              <a:ext cx="1623008" cy="30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Prediction Accuracy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82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00055" y="800777"/>
            <a:ext cx="4647491" cy="45773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65" y="800776"/>
            <a:ext cx="4488079" cy="45773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49663" y="800776"/>
            <a:ext cx="4271058" cy="4577310"/>
          </a:xfrm>
          <a:prstGeom prst="rect">
            <a:avLst/>
          </a:prstGeom>
          <a:gradFill>
            <a:gsLst>
              <a:gs pos="0">
                <a:srgbClr val="FBFCFE">
                  <a:alpha val="2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bg1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509" y="3690156"/>
            <a:ext cx="1365775" cy="1365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764" y="3869662"/>
            <a:ext cx="1006762" cy="1006762"/>
          </a:xfrm>
          <a:prstGeom prst="rect">
            <a:avLst/>
          </a:prstGeom>
        </p:spPr>
      </p:pic>
      <p:pic>
        <p:nvPicPr>
          <p:cNvPr id="3074" name="Picture 2" descr="mage result for kansas wheat logo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88" y="3788208"/>
            <a:ext cx="1325627" cy="11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224" y="3683204"/>
            <a:ext cx="3607002" cy="1379678"/>
          </a:xfrm>
          <a:prstGeom prst="rect">
            <a:avLst/>
          </a:prstGeom>
        </p:spPr>
      </p:pic>
      <p:pic>
        <p:nvPicPr>
          <p:cNvPr id="3076" name="Picture 4" descr="mage result for gates foundation logo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910" y="3806384"/>
            <a:ext cx="1133318" cy="113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42752" y="5171800"/>
            <a:ext cx="1401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Photo: Kansas Wheat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223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52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4064" y="802587"/>
            <a:ext cx="6126298" cy="4563924"/>
            <a:chOff x="6096" y="812747"/>
            <a:chExt cx="6126298" cy="45639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96" y="812747"/>
              <a:ext cx="6126298" cy="4563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2505033" y="812747"/>
              <a:ext cx="3627361" cy="456392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617469" y="815645"/>
            <a:ext cx="478332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4799B5"/>
                </a:solidFill>
              </a:rPr>
              <a:t>60%</a:t>
            </a:r>
          </a:p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Increase in demand for wheat by 2050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endParaRPr lang="en-US" sz="2000" dirty="0"/>
          </a:p>
          <a:p>
            <a:pPr algn="r"/>
            <a:r>
              <a:rPr lang="en-US" sz="4000" b="1" dirty="0" smtClean="0">
                <a:solidFill>
                  <a:srgbClr val="4799B5"/>
                </a:solidFill>
              </a:rPr>
              <a:t>- 20%</a:t>
            </a:r>
            <a:endParaRPr lang="en-US" sz="2000" dirty="0" smtClean="0">
              <a:solidFill>
                <a:srgbClr val="4799B5"/>
              </a:solidFill>
            </a:endParaRPr>
          </a:p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Potential average yield loss from climate change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endParaRPr lang="en-US" sz="2000" dirty="0"/>
          </a:p>
          <a:p>
            <a:pPr algn="r"/>
            <a:r>
              <a:rPr lang="en-US" sz="4000" b="1" dirty="0" smtClean="0">
                <a:solidFill>
                  <a:srgbClr val="4799B5"/>
                </a:solidFill>
              </a:rPr>
              <a:t>&gt;2% </a:t>
            </a:r>
          </a:p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Rate of gain needed to meet projections</a:t>
            </a:r>
          </a:p>
          <a:p>
            <a:pPr algn="r"/>
            <a:endParaRPr lang="en-US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en-US" sz="4000" b="1" dirty="0">
                <a:solidFill>
                  <a:srgbClr val="4799B5"/>
                </a:solidFill>
              </a:rPr>
              <a:t>~</a:t>
            </a:r>
            <a:r>
              <a:rPr lang="en-US" sz="4000" b="1" dirty="0" smtClean="0">
                <a:solidFill>
                  <a:srgbClr val="4799B5"/>
                </a:solidFill>
              </a:rPr>
              <a:t> 1% </a:t>
            </a:r>
            <a:endParaRPr lang="en-US" sz="4000" b="1" dirty="0">
              <a:solidFill>
                <a:srgbClr val="4799B5"/>
              </a:solidFill>
            </a:endParaRPr>
          </a:p>
          <a:p>
            <a:pPr algn="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Current rate of gain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031" y="856527"/>
            <a:ext cx="8558970" cy="441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64" y="5113030"/>
            <a:ext cx="1004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CIMMYT 2014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1315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261" y="1317587"/>
            <a:ext cx="3581767" cy="4345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09" y="964499"/>
            <a:ext cx="2761280" cy="952500"/>
          </a:xfrm>
        </p:spPr>
        <p:txBody>
          <a:bodyPr>
            <a:noAutofit/>
          </a:bodyPr>
          <a:lstStyle/>
          <a:p>
            <a:r>
              <a:rPr lang="en-US" sz="3200" b="1" smtClean="0">
                <a:latin typeface="Calibri" charset="0"/>
                <a:ea typeface="Calibri" charset="0"/>
                <a:cs typeface="Calibri" charset="0"/>
              </a:rPr>
              <a:t>THE BREEDING CYCLE</a:t>
            </a:r>
            <a:endParaRPr lang="en-US" sz="32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70" y="4169581"/>
            <a:ext cx="1628526" cy="1064869"/>
          </a:xfrm>
          <a:prstGeom prst="roundRect">
            <a:avLst>
              <a:gd name="adj" fmla="val 1178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2" name="Picture 21" descr="6333577896_f34cc0230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71" y="949621"/>
            <a:ext cx="1336217" cy="889582"/>
          </a:xfrm>
          <a:prstGeom prst="roundRect">
            <a:avLst>
              <a:gd name="adj" fmla="val 127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241" y="878845"/>
            <a:ext cx="1313594" cy="808710"/>
          </a:xfrm>
          <a:prstGeom prst="roundRect">
            <a:avLst>
              <a:gd name="adj" fmla="val 127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957" y="2996063"/>
            <a:ext cx="1065346" cy="972919"/>
          </a:xfrm>
          <a:prstGeom prst="roundRect">
            <a:avLst>
              <a:gd name="adj" fmla="val 5472"/>
            </a:avLst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644" y="4371932"/>
            <a:ext cx="854483" cy="955248"/>
          </a:xfrm>
          <a:prstGeom prst="roundRect">
            <a:avLst>
              <a:gd name="adj" fmla="val 7543"/>
            </a:avLst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662" y="2447705"/>
            <a:ext cx="1627702" cy="917147"/>
          </a:xfrm>
          <a:prstGeom prst="roundRect">
            <a:avLst>
              <a:gd name="adj" fmla="val 7543"/>
            </a:avLst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273" y="2303565"/>
            <a:ext cx="2674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smtClean="0"/>
              <a:t>genetic gain </a:t>
            </a:r>
          </a:p>
          <a:p>
            <a:pPr algn="r"/>
            <a:r>
              <a:rPr lang="en-US" sz="2000" dirty="0" smtClean="0"/>
              <a:t>year on year progress in overall performance of breeding lines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5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75" y="5402484"/>
            <a:ext cx="1905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Source: CIMMYT / IFPRI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100" name="Picture 4" descr="ttp://wheat.org/wp-content/uploads/sites/4/2013/08/global-wheat-area-classified-no-legend-map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0397" y="977936"/>
            <a:ext cx="9426645" cy="41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0288"/>
            <a:ext cx="9144000" cy="459653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6304" y="3858943"/>
            <a:ext cx="3030537" cy="1168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International partners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5702" y="1367972"/>
            <a:ext cx="3970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ocus is in South Asia, where over 20% over the world’s wheat crop is produced. These extreme heat environments are highly vulnerable to the impacts of global climate change.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300" y="1029336"/>
            <a:ext cx="2718816" cy="176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212" y="4814664"/>
            <a:ext cx="1424547" cy="426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702" y="4815484"/>
            <a:ext cx="2437519" cy="42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2355"/>
            <a:ext cx="9144000" cy="679702"/>
          </a:xfrm>
        </p:spPr>
        <p:txBody>
          <a:bodyPr/>
          <a:lstStyle/>
          <a:p>
            <a:pPr algn="ctr"/>
            <a:r>
              <a:rPr lang="en-US" b="1" dirty="0" smtClean="0"/>
              <a:t>PREDICTION MODELS</a:t>
            </a:r>
            <a:endParaRPr lang="en-US" b="1" dirty="0"/>
          </a:p>
        </p:txBody>
      </p:sp>
      <p:pic>
        <p:nvPicPr>
          <p:cNvPr id="1028" name="Picture 4" descr="https://pbs.twimg.com/media/DJMp29wW4AAt80H.jpg:large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621" y="1432057"/>
            <a:ext cx="3092680" cy="26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0472" y="1432057"/>
            <a:ext cx="57040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300" dirty="0" smtClean="0"/>
              <a:t>billions of data points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300" dirty="0" smtClean="0"/>
              <a:t>wind speeds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300" dirty="0" smtClean="0"/>
              <a:t>sea temperatures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300" dirty="0" smtClean="0"/>
              <a:t>mathematical equations of physical process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300" dirty="0" smtClean="0"/>
              <a:t>algorithms modeling the atmosphere </a:t>
            </a:r>
            <a:r>
              <a:rPr lang="en-US" sz="2300" dirty="0"/>
              <a:t>at every point on the </a:t>
            </a:r>
            <a:r>
              <a:rPr lang="en-US" sz="2300" dirty="0" smtClean="0"/>
              <a:t>globe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endParaRPr lang="en-US" sz="2300" dirty="0" smtClean="0"/>
          </a:p>
          <a:p>
            <a:pPr>
              <a:spcAft>
                <a:spcPts val="800"/>
              </a:spcAft>
            </a:pPr>
            <a:r>
              <a:rPr lang="en-US" sz="2300" i="1" dirty="0" smtClean="0"/>
              <a:t>super computer to simulate possible outcomes</a:t>
            </a:r>
            <a:endParaRPr lang="en-US" sz="2300" i="1" dirty="0"/>
          </a:p>
        </p:txBody>
      </p:sp>
    </p:spTree>
    <p:extLst>
      <p:ext uri="{BB962C8B-B14F-4D97-AF65-F5344CB8AC3E}">
        <p14:creationId xmlns:p14="http://schemas.microsoft.com/office/powerpoint/2010/main" val="206170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2355"/>
            <a:ext cx="9144000" cy="679702"/>
          </a:xfrm>
        </p:spPr>
        <p:txBody>
          <a:bodyPr/>
          <a:lstStyle/>
          <a:p>
            <a:pPr algn="ctr"/>
            <a:r>
              <a:rPr lang="en-US" b="1" dirty="0" smtClean="0"/>
              <a:t>PREDICTION MODELS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600" y="1339457"/>
            <a:ext cx="5567423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300" dirty="0" smtClean="0"/>
              <a:t>billions of data points -</a:t>
            </a:r>
          </a:p>
          <a:p>
            <a:pPr algn="r">
              <a:lnSpc>
                <a:spcPct val="150000"/>
              </a:lnSpc>
            </a:pPr>
            <a:r>
              <a:rPr lang="en-US" sz="2300" dirty="0" smtClean="0"/>
              <a:t>yield and baking measurements -</a:t>
            </a:r>
          </a:p>
          <a:p>
            <a:pPr algn="r">
              <a:lnSpc>
                <a:spcPct val="150000"/>
              </a:lnSpc>
            </a:pPr>
            <a:r>
              <a:rPr lang="en-US" sz="2300" dirty="0" smtClean="0"/>
              <a:t>genomic information / sequence variants - </a:t>
            </a:r>
          </a:p>
          <a:p>
            <a:pPr algn="r">
              <a:lnSpc>
                <a:spcPct val="150000"/>
              </a:lnSpc>
            </a:pPr>
            <a:r>
              <a:rPr lang="en-US" sz="2300" dirty="0" smtClean="0"/>
              <a:t>mathematical equations of genetics -</a:t>
            </a:r>
          </a:p>
          <a:p>
            <a:pPr algn="r">
              <a:lnSpc>
                <a:spcPct val="150000"/>
              </a:lnSpc>
            </a:pPr>
            <a:r>
              <a:rPr lang="en-US" sz="2300" dirty="0" smtClean="0"/>
              <a:t>algorithms to calculate all of genetic effects - </a:t>
            </a:r>
          </a:p>
          <a:p>
            <a:pPr algn="r">
              <a:lnSpc>
                <a:spcPct val="150000"/>
              </a:lnSpc>
            </a:pPr>
            <a:endParaRPr lang="en-US" sz="2300" i="1" dirty="0"/>
          </a:p>
          <a:p>
            <a:pPr algn="r">
              <a:lnSpc>
                <a:spcPct val="150000"/>
              </a:lnSpc>
            </a:pPr>
            <a:r>
              <a:rPr lang="en-US" sz="2300" i="1" dirty="0" smtClean="0"/>
              <a:t>processed on super computer to solve models</a:t>
            </a:r>
            <a:endParaRPr lang="en-US" sz="2300" i="1" dirty="0"/>
          </a:p>
        </p:txBody>
      </p:sp>
      <p:pic>
        <p:nvPicPr>
          <p:cNvPr id="6" name="Picture Placeholder 2"/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864" y="1478747"/>
            <a:ext cx="3237302" cy="26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6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680" y="1341197"/>
            <a:ext cx="3579530" cy="4342580"/>
          </a:xfrm>
          <a:prstGeom prst="rect">
            <a:avLst/>
          </a:prstGeom>
        </p:spPr>
      </p:pic>
      <p:pic>
        <p:nvPicPr>
          <p:cNvPr id="22" name="Picture 21" descr="6333577896_f34cc023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65" y="949621"/>
            <a:ext cx="1336217" cy="889582"/>
          </a:xfrm>
          <a:prstGeom prst="roundRect">
            <a:avLst>
              <a:gd name="adj" fmla="val 127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935" y="878845"/>
            <a:ext cx="1313594" cy="808710"/>
          </a:xfrm>
          <a:prstGeom prst="roundRect">
            <a:avLst>
              <a:gd name="adj" fmla="val 127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64" y="4169581"/>
            <a:ext cx="1628526" cy="1064869"/>
          </a:xfrm>
          <a:prstGeom prst="roundRect">
            <a:avLst>
              <a:gd name="adj" fmla="val 1178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651" y="2996063"/>
            <a:ext cx="1065346" cy="972919"/>
          </a:xfrm>
          <a:prstGeom prst="roundRect">
            <a:avLst>
              <a:gd name="adj" fmla="val 5472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356" y="2447705"/>
            <a:ext cx="1627702" cy="917147"/>
          </a:xfrm>
          <a:prstGeom prst="roundRect">
            <a:avLst>
              <a:gd name="adj" fmla="val 75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338" y="4371932"/>
            <a:ext cx="854483" cy="955248"/>
          </a:xfrm>
          <a:prstGeom prst="roundRect">
            <a:avLst>
              <a:gd name="adj" fmla="val 7543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72009" y="964499"/>
            <a:ext cx="276128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ACCELERATING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THE BREEDING CYCLE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3957</TotalTime>
  <Words>264</Words>
  <Application>Microsoft Office PowerPoint</Application>
  <PresentationFormat>On-screen Show (16:10)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Helvetica</vt:lpstr>
      <vt:lpstr>Mangal</vt:lpstr>
      <vt:lpstr>Office Theme</vt:lpstr>
      <vt:lpstr>LEVERAGING ‘BIG DATA’ FOR WHEAT IMPROVEMENT IN KANSAS AND AROUND THE WORLD</vt:lpstr>
      <vt:lpstr>PowerPoint Presentation</vt:lpstr>
      <vt:lpstr>PowerPoint Presentation</vt:lpstr>
      <vt:lpstr>THE BREEDING CYCLE</vt:lpstr>
      <vt:lpstr>PowerPoint Presentation</vt:lpstr>
      <vt:lpstr>PowerPoint Presentation</vt:lpstr>
      <vt:lpstr>PREDICTION MODELS</vt:lpstr>
      <vt:lpstr>PREDICTION MODELS</vt:lpstr>
      <vt:lpstr>PowerPoint Presentation</vt:lpstr>
      <vt:lpstr>BIG DATA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Kira Everhart-Valentin</cp:lastModifiedBy>
  <cp:revision>64</cp:revision>
  <dcterms:created xsi:type="dcterms:W3CDTF">2017-09-06T15:50:02Z</dcterms:created>
  <dcterms:modified xsi:type="dcterms:W3CDTF">2017-09-12T01:59:40Z</dcterms:modified>
</cp:coreProperties>
</file>