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1.bin" ContentType="application/vnd.openxmlformats-officedocument.oleObject"/>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54"/>
  </p:notesMasterIdLst>
  <p:handoutMasterIdLst>
    <p:handoutMasterId r:id="rId55"/>
  </p:handoutMasterIdLst>
  <p:sldIdLst>
    <p:sldId id="256" r:id="rId3"/>
    <p:sldId id="355" r:id="rId4"/>
    <p:sldId id="257" r:id="rId5"/>
    <p:sldId id="283" r:id="rId6"/>
    <p:sldId id="288" r:id="rId7"/>
    <p:sldId id="290" r:id="rId8"/>
    <p:sldId id="328" r:id="rId9"/>
    <p:sldId id="306" r:id="rId10"/>
    <p:sldId id="352" r:id="rId11"/>
    <p:sldId id="307" r:id="rId12"/>
    <p:sldId id="309" r:id="rId13"/>
    <p:sldId id="324" r:id="rId14"/>
    <p:sldId id="293" r:id="rId15"/>
    <p:sldId id="258" r:id="rId16"/>
    <p:sldId id="262" r:id="rId17"/>
    <p:sldId id="276" r:id="rId18"/>
    <p:sldId id="326" r:id="rId19"/>
    <p:sldId id="327" r:id="rId20"/>
    <p:sldId id="310" r:id="rId21"/>
    <p:sldId id="278" r:id="rId22"/>
    <p:sldId id="325" r:id="rId23"/>
    <p:sldId id="279" r:id="rId24"/>
    <p:sldId id="356" r:id="rId25"/>
    <p:sldId id="259" r:id="rId26"/>
    <p:sldId id="263" r:id="rId27"/>
    <p:sldId id="343" r:id="rId28"/>
    <p:sldId id="360" r:id="rId29"/>
    <p:sldId id="361" r:id="rId30"/>
    <p:sldId id="341" r:id="rId31"/>
    <p:sldId id="349" r:id="rId32"/>
    <p:sldId id="342" r:id="rId33"/>
    <p:sldId id="350" r:id="rId34"/>
    <p:sldId id="344" r:id="rId35"/>
    <p:sldId id="362" r:id="rId36"/>
    <p:sldId id="363" r:id="rId37"/>
    <p:sldId id="340" r:id="rId38"/>
    <p:sldId id="347" r:id="rId39"/>
    <p:sldId id="339" r:id="rId40"/>
    <p:sldId id="348" r:id="rId41"/>
    <p:sldId id="351" r:id="rId42"/>
    <p:sldId id="338" r:id="rId43"/>
    <p:sldId id="330" r:id="rId44"/>
    <p:sldId id="331" r:id="rId45"/>
    <p:sldId id="336" r:id="rId46"/>
    <p:sldId id="332" r:id="rId47"/>
    <p:sldId id="337" r:id="rId48"/>
    <p:sldId id="359" r:id="rId49"/>
    <p:sldId id="260" r:id="rId50"/>
    <p:sldId id="353" r:id="rId51"/>
    <p:sldId id="282" r:id="rId52"/>
    <p:sldId id="26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windale, Anne J" initials="A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A9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22" autoAdjust="0"/>
  </p:normalViewPr>
  <p:slideViewPr>
    <p:cSldViewPr>
      <p:cViewPr>
        <p:scale>
          <a:sx n="76" d="100"/>
          <a:sy n="76" d="100"/>
        </p:scale>
        <p:origin x="-1016"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commentAuthors" Target="commentAuthors.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800"/>
            </a:pPr>
            <a:r>
              <a:rPr lang="en-US" sz="1800" dirty="0" smtClean="0"/>
              <a:t>54 Performance Indicators</a:t>
            </a:r>
            <a:endParaRPr lang="en-US" sz="1800" dirty="0"/>
          </a:p>
        </c:rich>
      </c:tx>
      <c:layout>
        <c:manualLayout>
          <c:xMode val="edge"/>
          <c:yMode val="edge"/>
          <c:x val="0.28848650711865"/>
          <c:y val="0.000268091488563929"/>
        </c:manualLayout>
      </c:layout>
      <c:overlay val="0"/>
    </c:title>
    <c:autoTitleDeleted val="0"/>
    <c:plotArea>
      <c:layout/>
      <c:pieChart>
        <c:varyColors val="1"/>
        <c:ser>
          <c:idx val="0"/>
          <c:order val="0"/>
          <c:tx>
            <c:strRef>
              <c:f>Sheet1!$B$1</c:f>
              <c:strCache>
                <c:ptCount val="1"/>
                <c:pt idx="0">
                  <c:v>Number of indicators</c:v>
                </c:pt>
              </c:strCache>
            </c:strRef>
          </c:tx>
          <c:dLbls>
            <c:dLbl>
              <c:idx val="0"/>
              <c:layout>
                <c:manualLayout>
                  <c:x val="-0.229065959146411"/>
                  <c:y val="0.00686274509803921"/>
                </c:manualLayout>
              </c:layout>
              <c:showLegendKey val="0"/>
              <c:showVal val="1"/>
              <c:showCatName val="1"/>
              <c:showSerName val="0"/>
              <c:showPercent val="0"/>
              <c:showBubbleSize val="0"/>
            </c:dLbl>
            <c:dLbl>
              <c:idx val="1"/>
              <c:layout>
                <c:manualLayout>
                  <c:x val="0.223364620183347"/>
                  <c:y val="-0.0903774895785085"/>
                </c:manualLayout>
              </c:layout>
              <c:showLegendKey val="0"/>
              <c:showVal val="1"/>
              <c:showCatName val="1"/>
              <c:showSerName val="0"/>
              <c:showPercent val="0"/>
              <c:showBubbleSize val="0"/>
            </c:dLbl>
            <c:dLbl>
              <c:idx val="2"/>
              <c:layout>
                <c:manualLayout>
                  <c:x val="0.15074494364675"/>
                  <c:y val="0.158042744656918"/>
                </c:manualLayout>
              </c:layout>
              <c:showLegendKey val="0"/>
              <c:showVal val="1"/>
              <c:showCatName val="1"/>
              <c:showSerName val="0"/>
              <c:showPercent val="0"/>
              <c:showBubbleSize val="0"/>
            </c:dLbl>
            <c:dLbl>
              <c:idx val="3"/>
              <c:layout>
                <c:manualLayout>
                  <c:x val="0.256474101451604"/>
                  <c:y val="0.0118354807921737"/>
                </c:manualLayout>
              </c:layout>
              <c:showLegendKey val="0"/>
              <c:showVal val="1"/>
              <c:showCatName val="1"/>
              <c:showSerName val="0"/>
              <c:showPercent val="0"/>
              <c:showBubbleSize val="0"/>
            </c:dLbl>
            <c:txPr>
              <a:bodyPr/>
              <a:lstStyle/>
              <a:p>
                <a:pPr>
                  <a:defRPr sz="1400" b="1">
                    <a:latin typeface="Arial"/>
                    <a:cs typeface="Arial"/>
                  </a:defRPr>
                </a:pPr>
                <a:endParaRPr lang="en-US"/>
              </a:p>
            </c:txPr>
            <c:showLegendKey val="0"/>
            <c:showVal val="1"/>
            <c:showCatName val="1"/>
            <c:showSerName val="0"/>
            <c:showPercent val="0"/>
            <c:showBubbleSize val="0"/>
            <c:showLeaderLines val="1"/>
          </c:dLbls>
          <c:cat>
            <c:strRef>
              <c:f>Sheet1!$A$2:$A$5</c:f>
              <c:strCache>
                <c:ptCount val="4"/>
                <c:pt idx="0">
                  <c:v>IM-level</c:v>
                </c:pt>
                <c:pt idx="1">
                  <c:v>ZOI-level</c:v>
                </c:pt>
                <c:pt idx="2">
                  <c:v>National-level</c:v>
                </c:pt>
                <c:pt idx="3">
                  <c:v>Multi-level</c:v>
                </c:pt>
              </c:strCache>
            </c:strRef>
          </c:cat>
          <c:val>
            <c:numRef>
              <c:f>Sheet1!$B$2:$B$5</c:f>
              <c:numCache>
                <c:formatCode>General</c:formatCode>
                <c:ptCount val="4"/>
                <c:pt idx="0">
                  <c:v>27.0</c:v>
                </c:pt>
                <c:pt idx="1">
                  <c:v>20.0</c:v>
                </c:pt>
                <c:pt idx="2">
                  <c:v>6.0</c:v>
                </c:pt>
                <c:pt idx="3">
                  <c:v>1.0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5B082-BBEE-452F-84DE-10425B5CA2B9}" type="doc">
      <dgm:prSet loTypeId="urn:microsoft.com/office/officeart/2009/3/layout/StepUpProcess" loCatId="process" qsTypeId="urn:microsoft.com/office/officeart/2005/8/quickstyle/simple5" qsCatId="simple" csTypeId="urn:microsoft.com/office/officeart/2005/8/colors/accent0_1" csCatId="mainScheme" phldr="1"/>
      <dgm:spPr/>
      <dgm:t>
        <a:bodyPr/>
        <a:lstStyle/>
        <a:p>
          <a:endParaRPr lang="en-US"/>
        </a:p>
      </dgm:t>
    </dgm:pt>
    <dgm:pt modelId="{CB854D4E-6732-4A95-B0F7-46D26CE9BF60}">
      <dgm:prSet phldrT="[Text]" custT="1"/>
      <dgm:spPr/>
      <dgm:t>
        <a:bodyPr/>
        <a:lstStyle/>
        <a:p>
          <a:pPr algn="ctr"/>
          <a:r>
            <a:rPr lang="en-US" sz="2000" b="1" dirty="0"/>
            <a:t>Phase I    </a:t>
          </a:r>
          <a:r>
            <a:rPr lang="en-US" sz="1500" dirty="0"/>
            <a:t>Under Research</a:t>
          </a:r>
        </a:p>
      </dgm:t>
    </dgm:pt>
    <dgm:pt modelId="{6D4C59EA-4FEA-42DC-A036-84476F4233CC}" type="parTrans" cxnId="{B98CEC0A-1641-41DF-B45E-87DC8192C438}">
      <dgm:prSet/>
      <dgm:spPr/>
      <dgm:t>
        <a:bodyPr/>
        <a:lstStyle/>
        <a:p>
          <a:endParaRPr lang="en-US"/>
        </a:p>
      </dgm:t>
    </dgm:pt>
    <dgm:pt modelId="{772A12FB-6104-44EE-811E-ACEE84CBAA39}" type="sibTrans" cxnId="{B98CEC0A-1641-41DF-B45E-87DC8192C438}">
      <dgm:prSet/>
      <dgm:spPr/>
      <dgm:t>
        <a:bodyPr/>
        <a:lstStyle/>
        <a:p>
          <a:endParaRPr lang="en-US"/>
        </a:p>
      </dgm:t>
    </dgm:pt>
    <dgm:pt modelId="{AA6BC86D-175D-4013-9BEE-C7EEEEBD9A0C}">
      <dgm:prSet phldrT="[Text]" custT="1"/>
      <dgm:spPr/>
      <dgm:t>
        <a:bodyPr/>
        <a:lstStyle/>
        <a:p>
          <a:pPr algn="ctr"/>
          <a:r>
            <a:rPr lang="en-US" sz="2000" b="1" dirty="0"/>
            <a:t>Phase III   </a:t>
          </a:r>
          <a:r>
            <a:rPr lang="en-US" sz="1500" dirty="0"/>
            <a:t>Made Available for Uptake</a:t>
          </a:r>
        </a:p>
      </dgm:t>
    </dgm:pt>
    <dgm:pt modelId="{2EC84A20-03B3-4555-8570-BF8A05CCBE8C}" type="parTrans" cxnId="{B37244C2-0B3C-4086-829F-3C705BE2D39D}">
      <dgm:prSet/>
      <dgm:spPr/>
      <dgm:t>
        <a:bodyPr/>
        <a:lstStyle/>
        <a:p>
          <a:endParaRPr lang="en-US"/>
        </a:p>
      </dgm:t>
    </dgm:pt>
    <dgm:pt modelId="{BED8311D-6261-465C-9258-0AE72B195F14}" type="sibTrans" cxnId="{B37244C2-0B3C-4086-829F-3C705BE2D39D}">
      <dgm:prSet/>
      <dgm:spPr/>
      <dgm:t>
        <a:bodyPr/>
        <a:lstStyle/>
        <a:p>
          <a:endParaRPr lang="en-US"/>
        </a:p>
      </dgm:t>
    </dgm:pt>
    <dgm:pt modelId="{448C79C3-A732-4EF2-B824-BEFAC20DDC72}">
      <dgm:prSet phldrT="[Text]" custT="1"/>
      <dgm:spPr/>
      <dgm:t>
        <a:bodyPr/>
        <a:lstStyle/>
        <a:p>
          <a:pPr algn="ctr"/>
          <a:r>
            <a:rPr lang="en-US" sz="2000" b="1" dirty="0"/>
            <a:t>Phase IV </a:t>
          </a:r>
          <a:r>
            <a:rPr lang="en-US" sz="1500" dirty="0"/>
            <a:t>Demonstrated Uptake by Public and/or Private Sector</a:t>
          </a:r>
        </a:p>
      </dgm:t>
    </dgm:pt>
    <dgm:pt modelId="{7023107A-A9AC-478A-8BCE-AB2D363162AE}" type="parTrans" cxnId="{B9B5B0B8-C6A6-4FBD-803A-EEFB5A5AF343}">
      <dgm:prSet/>
      <dgm:spPr/>
      <dgm:t>
        <a:bodyPr/>
        <a:lstStyle/>
        <a:p>
          <a:endParaRPr lang="en-US"/>
        </a:p>
      </dgm:t>
    </dgm:pt>
    <dgm:pt modelId="{539262E6-9D01-4EF9-9812-6D85D16193B4}" type="sibTrans" cxnId="{B9B5B0B8-C6A6-4FBD-803A-EEFB5A5AF343}">
      <dgm:prSet/>
      <dgm:spPr/>
      <dgm:t>
        <a:bodyPr/>
        <a:lstStyle/>
        <a:p>
          <a:endParaRPr lang="en-US"/>
        </a:p>
      </dgm:t>
    </dgm:pt>
    <dgm:pt modelId="{F239223F-8292-473B-8097-CD097C6FCE1F}">
      <dgm:prSet phldrT="[Text]" custT="1"/>
      <dgm:spPr/>
      <dgm:t>
        <a:bodyPr/>
        <a:lstStyle/>
        <a:p>
          <a:pPr algn="ctr"/>
          <a:r>
            <a:rPr lang="en-US" sz="2000" b="1" dirty="0"/>
            <a:t>Phase II   </a:t>
          </a:r>
          <a:r>
            <a:rPr lang="en-US" sz="1500" dirty="0"/>
            <a:t>Under         Field Testing</a:t>
          </a:r>
        </a:p>
      </dgm:t>
    </dgm:pt>
    <dgm:pt modelId="{38E86ECB-06EF-4A41-84F4-5E2C1DF1DD9E}" type="parTrans" cxnId="{1AEBA295-F8BF-4F5F-9D9F-F89C0CFFA375}">
      <dgm:prSet/>
      <dgm:spPr/>
      <dgm:t>
        <a:bodyPr/>
        <a:lstStyle/>
        <a:p>
          <a:endParaRPr lang="en-US"/>
        </a:p>
      </dgm:t>
    </dgm:pt>
    <dgm:pt modelId="{1230A251-B47A-4C3B-95BE-171059D00C3B}" type="sibTrans" cxnId="{1AEBA295-F8BF-4F5F-9D9F-F89C0CFFA375}">
      <dgm:prSet/>
      <dgm:spPr/>
      <dgm:t>
        <a:bodyPr/>
        <a:lstStyle/>
        <a:p>
          <a:endParaRPr lang="en-US"/>
        </a:p>
      </dgm:t>
    </dgm:pt>
    <dgm:pt modelId="{26CB0D99-4A62-4120-8699-C46B9D7C7D21}" type="pres">
      <dgm:prSet presAssocID="{0F75B082-BBEE-452F-84DE-10425B5CA2B9}" presName="rootnode" presStyleCnt="0">
        <dgm:presLayoutVars>
          <dgm:chMax/>
          <dgm:chPref/>
          <dgm:dir/>
          <dgm:animLvl val="lvl"/>
        </dgm:presLayoutVars>
      </dgm:prSet>
      <dgm:spPr/>
      <dgm:t>
        <a:bodyPr/>
        <a:lstStyle/>
        <a:p>
          <a:endParaRPr lang="en-US"/>
        </a:p>
      </dgm:t>
    </dgm:pt>
    <dgm:pt modelId="{398AD698-DE12-4602-ADCC-C67545C6F6CD}" type="pres">
      <dgm:prSet presAssocID="{CB854D4E-6732-4A95-B0F7-46D26CE9BF60}" presName="composite" presStyleCnt="0"/>
      <dgm:spPr/>
      <dgm:t>
        <a:bodyPr/>
        <a:lstStyle/>
        <a:p>
          <a:endParaRPr lang="en-US"/>
        </a:p>
      </dgm:t>
    </dgm:pt>
    <dgm:pt modelId="{FDB4FA3E-D5C0-4C16-A8D5-6D08738135E4}" type="pres">
      <dgm:prSet presAssocID="{CB854D4E-6732-4A95-B0F7-46D26CE9BF60}" presName="LShape" presStyleLbl="alignNode1" presStyleIdx="0" presStyleCnt="7"/>
      <dgm:spPr>
        <a:solidFill>
          <a:schemeClr val="bg2">
            <a:lumMod val="40000"/>
            <a:lumOff val="60000"/>
          </a:schemeClr>
        </a:solidFill>
      </dgm:spPr>
      <dgm:t>
        <a:bodyPr/>
        <a:lstStyle/>
        <a:p>
          <a:endParaRPr lang="en-US"/>
        </a:p>
      </dgm:t>
    </dgm:pt>
    <dgm:pt modelId="{1DDEAC14-A8F8-4BBE-A8DD-5031467A3D95}" type="pres">
      <dgm:prSet presAssocID="{CB854D4E-6732-4A95-B0F7-46D26CE9BF60}" presName="ParentText" presStyleLbl="revTx" presStyleIdx="0" presStyleCnt="4">
        <dgm:presLayoutVars>
          <dgm:chMax val="0"/>
          <dgm:chPref val="0"/>
          <dgm:bulletEnabled val="1"/>
        </dgm:presLayoutVars>
      </dgm:prSet>
      <dgm:spPr/>
      <dgm:t>
        <a:bodyPr/>
        <a:lstStyle/>
        <a:p>
          <a:endParaRPr lang="en-US"/>
        </a:p>
      </dgm:t>
    </dgm:pt>
    <dgm:pt modelId="{0D575313-CE56-4D1B-80C2-BC478498F546}" type="pres">
      <dgm:prSet presAssocID="{CB854D4E-6732-4A95-B0F7-46D26CE9BF60}" presName="Triangle" presStyleLbl="alignNode1" presStyleIdx="1" presStyleCnt="7"/>
      <dgm:spPr>
        <a:solidFill>
          <a:schemeClr val="bg2"/>
        </a:solidFill>
      </dgm:spPr>
      <dgm:t>
        <a:bodyPr/>
        <a:lstStyle/>
        <a:p>
          <a:endParaRPr lang="en-US"/>
        </a:p>
      </dgm:t>
    </dgm:pt>
    <dgm:pt modelId="{9F2CABE2-1579-4542-B748-4540E77F971C}" type="pres">
      <dgm:prSet presAssocID="{772A12FB-6104-44EE-811E-ACEE84CBAA39}" presName="sibTrans" presStyleCnt="0"/>
      <dgm:spPr/>
      <dgm:t>
        <a:bodyPr/>
        <a:lstStyle/>
        <a:p>
          <a:endParaRPr lang="en-US"/>
        </a:p>
      </dgm:t>
    </dgm:pt>
    <dgm:pt modelId="{03AA5E29-937C-4EA6-9519-B504597CFB3B}" type="pres">
      <dgm:prSet presAssocID="{772A12FB-6104-44EE-811E-ACEE84CBAA39}" presName="space" presStyleCnt="0"/>
      <dgm:spPr/>
      <dgm:t>
        <a:bodyPr/>
        <a:lstStyle/>
        <a:p>
          <a:endParaRPr lang="en-US"/>
        </a:p>
      </dgm:t>
    </dgm:pt>
    <dgm:pt modelId="{043E053B-C158-485D-A46E-2152D074B912}" type="pres">
      <dgm:prSet presAssocID="{F239223F-8292-473B-8097-CD097C6FCE1F}" presName="composite" presStyleCnt="0"/>
      <dgm:spPr/>
      <dgm:t>
        <a:bodyPr/>
        <a:lstStyle/>
        <a:p>
          <a:endParaRPr lang="en-US"/>
        </a:p>
      </dgm:t>
    </dgm:pt>
    <dgm:pt modelId="{1A644EC3-1AD2-447A-9365-CC6B40EA5FF0}" type="pres">
      <dgm:prSet presAssocID="{F239223F-8292-473B-8097-CD097C6FCE1F}" presName="LShape" presStyleLbl="alignNode1" presStyleIdx="2" presStyleCnt="7"/>
      <dgm:spPr>
        <a:solidFill>
          <a:schemeClr val="bg2">
            <a:lumMod val="60000"/>
            <a:lumOff val="40000"/>
          </a:schemeClr>
        </a:solidFill>
      </dgm:spPr>
      <dgm:t>
        <a:bodyPr/>
        <a:lstStyle/>
        <a:p>
          <a:endParaRPr lang="en-US"/>
        </a:p>
      </dgm:t>
    </dgm:pt>
    <dgm:pt modelId="{F811A826-B2A2-49D0-B783-2AEC7BA45D74}" type="pres">
      <dgm:prSet presAssocID="{F239223F-8292-473B-8097-CD097C6FCE1F}" presName="ParentText" presStyleLbl="revTx" presStyleIdx="1" presStyleCnt="4">
        <dgm:presLayoutVars>
          <dgm:chMax val="0"/>
          <dgm:chPref val="0"/>
          <dgm:bulletEnabled val="1"/>
        </dgm:presLayoutVars>
      </dgm:prSet>
      <dgm:spPr/>
      <dgm:t>
        <a:bodyPr/>
        <a:lstStyle/>
        <a:p>
          <a:endParaRPr lang="en-US"/>
        </a:p>
      </dgm:t>
    </dgm:pt>
    <dgm:pt modelId="{EAB9C5D7-F413-43FB-9E91-280EB009A43A}" type="pres">
      <dgm:prSet presAssocID="{F239223F-8292-473B-8097-CD097C6FCE1F}" presName="Triangle" presStyleLbl="alignNode1" presStyleIdx="3" presStyleCnt="7"/>
      <dgm:spPr>
        <a:solidFill>
          <a:schemeClr val="bg2"/>
        </a:solidFill>
      </dgm:spPr>
      <dgm:t>
        <a:bodyPr/>
        <a:lstStyle/>
        <a:p>
          <a:endParaRPr lang="en-US"/>
        </a:p>
      </dgm:t>
    </dgm:pt>
    <dgm:pt modelId="{A4586CCA-16C4-4C8E-AA3D-0053CB99079E}" type="pres">
      <dgm:prSet presAssocID="{1230A251-B47A-4C3B-95BE-171059D00C3B}" presName="sibTrans" presStyleCnt="0"/>
      <dgm:spPr/>
      <dgm:t>
        <a:bodyPr/>
        <a:lstStyle/>
        <a:p>
          <a:endParaRPr lang="en-US"/>
        </a:p>
      </dgm:t>
    </dgm:pt>
    <dgm:pt modelId="{7BE75BA4-F822-47AB-9DB2-C144D2A3388C}" type="pres">
      <dgm:prSet presAssocID="{1230A251-B47A-4C3B-95BE-171059D00C3B}" presName="space" presStyleCnt="0"/>
      <dgm:spPr/>
      <dgm:t>
        <a:bodyPr/>
        <a:lstStyle/>
        <a:p>
          <a:endParaRPr lang="en-US"/>
        </a:p>
      </dgm:t>
    </dgm:pt>
    <dgm:pt modelId="{CD4A619B-5ADC-40D7-B533-21F2D6FE13AA}" type="pres">
      <dgm:prSet presAssocID="{AA6BC86D-175D-4013-9BEE-C7EEEEBD9A0C}" presName="composite" presStyleCnt="0"/>
      <dgm:spPr/>
      <dgm:t>
        <a:bodyPr/>
        <a:lstStyle/>
        <a:p>
          <a:endParaRPr lang="en-US"/>
        </a:p>
      </dgm:t>
    </dgm:pt>
    <dgm:pt modelId="{732473FE-AA2B-4821-AEB3-DA2657A2CCE6}" type="pres">
      <dgm:prSet presAssocID="{AA6BC86D-175D-4013-9BEE-C7EEEEBD9A0C}" presName="LShape" presStyleLbl="alignNode1" presStyleIdx="4" presStyleCnt="7" custScaleY="110920"/>
      <dgm:spPr>
        <a:solidFill>
          <a:schemeClr val="bg2">
            <a:lumMod val="75000"/>
          </a:schemeClr>
        </a:solidFill>
      </dgm:spPr>
      <dgm:t>
        <a:bodyPr/>
        <a:lstStyle/>
        <a:p>
          <a:endParaRPr lang="en-US"/>
        </a:p>
      </dgm:t>
    </dgm:pt>
    <dgm:pt modelId="{7B6F278D-9F63-4493-AA8C-25D6CC9A9145}" type="pres">
      <dgm:prSet presAssocID="{AA6BC86D-175D-4013-9BEE-C7EEEEBD9A0C}" presName="ParentText" presStyleLbl="revTx" presStyleIdx="2" presStyleCnt="4">
        <dgm:presLayoutVars>
          <dgm:chMax val="0"/>
          <dgm:chPref val="0"/>
          <dgm:bulletEnabled val="1"/>
        </dgm:presLayoutVars>
      </dgm:prSet>
      <dgm:spPr/>
      <dgm:t>
        <a:bodyPr/>
        <a:lstStyle/>
        <a:p>
          <a:endParaRPr lang="en-US"/>
        </a:p>
      </dgm:t>
    </dgm:pt>
    <dgm:pt modelId="{0E4B7DBA-0B63-4082-B7A8-A618590C333A}" type="pres">
      <dgm:prSet presAssocID="{AA6BC86D-175D-4013-9BEE-C7EEEEBD9A0C}" presName="Triangle" presStyleLbl="alignNode1" presStyleIdx="5" presStyleCnt="7"/>
      <dgm:spPr>
        <a:solidFill>
          <a:schemeClr val="bg2"/>
        </a:solidFill>
      </dgm:spPr>
      <dgm:t>
        <a:bodyPr/>
        <a:lstStyle/>
        <a:p>
          <a:endParaRPr lang="en-US"/>
        </a:p>
      </dgm:t>
    </dgm:pt>
    <dgm:pt modelId="{039456FA-B5D7-473D-AA8C-CAB75540E5BD}" type="pres">
      <dgm:prSet presAssocID="{BED8311D-6261-465C-9258-0AE72B195F14}" presName="sibTrans" presStyleCnt="0"/>
      <dgm:spPr/>
      <dgm:t>
        <a:bodyPr/>
        <a:lstStyle/>
        <a:p>
          <a:endParaRPr lang="en-US"/>
        </a:p>
      </dgm:t>
    </dgm:pt>
    <dgm:pt modelId="{430C4C94-0FFE-4410-970F-0DC2E3437679}" type="pres">
      <dgm:prSet presAssocID="{BED8311D-6261-465C-9258-0AE72B195F14}" presName="space" presStyleCnt="0"/>
      <dgm:spPr/>
      <dgm:t>
        <a:bodyPr/>
        <a:lstStyle/>
        <a:p>
          <a:endParaRPr lang="en-US"/>
        </a:p>
      </dgm:t>
    </dgm:pt>
    <dgm:pt modelId="{FD368080-68FA-4058-B311-4852F3E026BC}" type="pres">
      <dgm:prSet presAssocID="{448C79C3-A732-4EF2-B824-BEFAC20DDC72}" presName="composite" presStyleCnt="0"/>
      <dgm:spPr/>
      <dgm:t>
        <a:bodyPr/>
        <a:lstStyle/>
        <a:p>
          <a:endParaRPr lang="en-US"/>
        </a:p>
      </dgm:t>
    </dgm:pt>
    <dgm:pt modelId="{88964A8F-4032-4E5C-B624-BCF1FF27F459}" type="pres">
      <dgm:prSet presAssocID="{448C79C3-A732-4EF2-B824-BEFAC20DDC72}" presName="LShape" presStyleLbl="alignNode1" presStyleIdx="6" presStyleCnt="7"/>
      <dgm:spPr>
        <a:solidFill>
          <a:schemeClr val="bg2">
            <a:lumMod val="50000"/>
          </a:schemeClr>
        </a:solidFill>
      </dgm:spPr>
      <dgm:t>
        <a:bodyPr/>
        <a:lstStyle/>
        <a:p>
          <a:endParaRPr lang="en-US"/>
        </a:p>
      </dgm:t>
    </dgm:pt>
    <dgm:pt modelId="{6B6E6316-C0E3-48F7-B20E-523C447DB079}" type="pres">
      <dgm:prSet presAssocID="{448C79C3-A732-4EF2-B824-BEFAC20DDC72}" presName="ParentText" presStyleLbl="revTx" presStyleIdx="3" presStyleCnt="4">
        <dgm:presLayoutVars>
          <dgm:chMax val="0"/>
          <dgm:chPref val="0"/>
          <dgm:bulletEnabled val="1"/>
        </dgm:presLayoutVars>
      </dgm:prSet>
      <dgm:spPr/>
      <dgm:t>
        <a:bodyPr/>
        <a:lstStyle/>
        <a:p>
          <a:endParaRPr lang="en-US"/>
        </a:p>
      </dgm:t>
    </dgm:pt>
  </dgm:ptLst>
  <dgm:cxnLst>
    <dgm:cxn modelId="{28E562CC-0636-3C4C-8A38-12837B7E5206}" type="presOf" srcId="{AA6BC86D-175D-4013-9BEE-C7EEEEBD9A0C}" destId="{7B6F278D-9F63-4493-AA8C-25D6CC9A9145}" srcOrd="0" destOrd="0" presId="urn:microsoft.com/office/officeart/2009/3/layout/StepUpProcess"/>
    <dgm:cxn modelId="{91727DE4-E001-C846-BAAB-9704758B2BEA}" type="presOf" srcId="{CB854D4E-6732-4A95-B0F7-46D26CE9BF60}" destId="{1DDEAC14-A8F8-4BBE-A8DD-5031467A3D95}" srcOrd="0" destOrd="0" presId="urn:microsoft.com/office/officeart/2009/3/layout/StepUpProcess"/>
    <dgm:cxn modelId="{4A8B2754-7ED7-BC4C-A044-0001D01E5B98}" type="presOf" srcId="{448C79C3-A732-4EF2-B824-BEFAC20DDC72}" destId="{6B6E6316-C0E3-48F7-B20E-523C447DB079}" srcOrd="0" destOrd="0" presId="urn:microsoft.com/office/officeart/2009/3/layout/StepUpProcess"/>
    <dgm:cxn modelId="{B9B5B0B8-C6A6-4FBD-803A-EEFB5A5AF343}" srcId="{0F75B082-BBEE-452F-84DE-10425B5CA2B9}" destId="{448C79C3-A732-4EF2-B824-BEFAC20DDC72}" srcOrd="3" destOrd="0" parTransId="{7023107A-A9AC-478A-8BCE-AB2D363162AE}" sibTransId="{539262E6-9D01-4EF9-9812-6D85D16193B4}"/>
    <dgm:cxn modelId="{B37244C2-0B3C-4086-829F-3C705BE2D39D}" srcId="{0F75B082-BBEE-452F-84DE-10425B5CA2B9}" destId="{AA6BC86D-175D-4013-9BEE-C7EEEEBD9A0C}" srcOrd="2" destOrd="0" parTransId="{2EC84A20-03B3-4555-8570-BF8A05CCBE8C}" sibTransId="{BED8311D-6261-465C-9258-0AE72B195F14}"/>
    <dgm:cxn modelId="{E7A4FBDE-C057-3A4E-9C3C-FAF9AC6CDCAE}" type="presOf" srcId="{0F75B082-BBEE-452F-84DE-10425B5CA2B9}" destId="{26CB0D99-4A62-4120-8699-C46B9D7C7D21}" srcOrd="0" destOrd="0" presId="urn:microsoft.com/office/officeart/2009/3/layout/StepUpProcess"/>
    <dgm:cxn modelId="{B98CEC0A-1641-41DF-B45E-87DC8192C438}" srcId="{0F75B082-BBEE-452F-84DE-10425B5CA2B9}" destId="{CB854D4E-6732-4A95-B0F7-46D26CE9BF60}" srcOrd="0" destOrd="0" parTransId="{6D4C59EA-4FEA-42DC-A036-84476F4233CC}" sibTransId="{772A12FB-6104-44EE-811E-ACEE84CBAA39}"/>
    <dgm:cxn modelId="{1AEBA295-F8BF-4F5F-9D9F-F89C0CFFA375}" srcId="{0F75B082-BBEE-452F-84DE-10425B5CA2B9}" destId="{F239223F-8292-473B-8097-CD097C6FCE1F}" srcOrd="1" destOrd="0" parTransId="{38E86ECB-06EF-4A41-84F4-5E2C1DF1DD9E}" sibTransId="{1230A251-B47A-4C3B-95BE-171059D00C3B}"/>
    <dgm:cxn modelId="{DB759C85-B681-B946-9315-E155A35DA998}" type="presOf" srcId="{F239223F-8292-473B-8097-CD097C6FCE1F}" destId="{F811A826-B2A2-49D0-B783-2AEC7BA45D74}" srcOrd="0" destOrd="0" presId="urn:microsoft.com/office/officeart/2009/3/layout/StepUpProcess"/>
    <dgm:cxn modelId="{24BA331F-ED05-D14C-9B16-2096C554775B}" type="presParOf" srcId="{26CB0D99-4A62-4120-8699-C46B9D7C7D21}" destId="{398AD698-DE12-4602-ADCC-C67545C6F6CD}" srcOrd="0" destOrd="0" presId="urn:microsoft.com/office/officeart/2009/3/layout/StepUpProcess"/>
    <dgm:cxn modelId="{56FC6907-837F-CB40-B602-E975AFD4CD3F}" type="presParOf" srcId="{398AD698-DE12-4602-ADCC-C67545C6F6CD}" destId="{FDB4FA3E-D5C0-4C16-A8D5-6D08738135E4}" srcOrd="0" destOrd="0" presId="urn:microsoft.com/office/officeart/2009/3/layout/StepUpProcess"/>
    <dgm:cxn modelId="{A837D72E-E595-2B4A-B6C4-123C12C225A1}" type="presParOf" srcId="{398AD698-DE12-4602-ADCC-C67545C6F6CD}" destId="{1DDEAC14-A8F8-4BBE-A8DD-5031467A3D95}" srcOrd="1" destOrd="0" presId="urn:microsoft.com/office/officeart/2009/3/layout/StepUpProcess"/>
    <dgm:cxn modelId="{FA3A2B8D-5679-CB47-9602-0DA0A17FD90B}" type="presParOf" srcId="{398AD698-DE12-4602-ADCC-C67545C6F6CD}" destId="{0D575313-CE56-4D1B-80C2-BC478498F546}" srcOrd="2" destOrd="0" presId="urn:microsoft.com/office/officeart/2009/3/layout/StepUpProcess"/>
    <dgm:cxn modelId="{C5A3A2CA-DE3F-3A40-96E6-ABA3294AEAE4}" type="presParOf" srcId="{26CB0D99-4A62-4120-8699-C46B9D7C7D21}" destId="{9F2CABE2-1579-4542-B748-4540E77F971C}" srcOrd="1" destOrd="0" presId="urn:microsoft.com/office/officeart/2009/3/layout/StepUpProcess"/>
    <dgm:cxn modelId="{2CAC0275-AB25-924F-8CBB-64A89AD9373D}" type="presParOf" srcId="{9F2CABE2-1579-4542-B748-4540E77F971C}" destId="{03AA5E29-937C-4EA6-9519-B504597CFB3B}" srcOrd="0" destOrd="0" presId="urn:microsoft.com/office/officeart/2009/3/layout/StepUpProcess"/>
    <dgm:cxn modelId="{C6EBEDF0-9C8E-2243-AAD2-9034C36FEBA2}" type="presParOf" srcId="{26CB0D99-4A62-4120-8699-C46B9D7C7D21}" destId="{043E053B-C158-485D-A46E-2152D074B912}" srcOrd="2" destOrd="0" presId="urn:microsoft.com/office/officeart/2009/3/layout/StepUpProcess"/>
    <dgm:cxn modelId="{AF3C8F2C-1C0C-BB43-8E0A-17ED561BB839}" type="presParOf" srcId="{043E053B-C158-485D-A46E-2152D074B912}" destId="{1A644EC3-1AD2-447A-9365-CC6B40EA5FF0}" srcOrd="0" destOrd="0" presId="urn:microsoft.com/office/officeart/2009/3/layout/StepUpProcess"/>
    <dgm:cxn modelId="{1C8DECD6-D561-AF46-9DE5-438BC81812C4}" type="presParOf" srcId="{043E053B-C158-485D-A46E-2152D074B912}" destId="{F811A826-B2A2-49D0-B783-2AEC7BA45D74}" srcOrd="1" destOrd="0" presId="urn:microsoft.com/office/officeart/2009/3/layout/StepUpProcess"/>
    <dgm:cxn modelId="{F700AE7C-051D-6143-9781-A613A518ACA0}" type="presParOf" srcId="{043E053B-C158-485D-A46E-2152D074B912}" destId="{EAB9C5D7-F413-43FB-9E91-280EB009A43A}" srcOrd="2" destOrd="0" presId="urn:microsoft.com/office/officeart/2009/3/layout/StepUpProcess"/>
    <dgm:cxn modelId="{127A8D60-E23E-A045-8AC8-500F18F51E47}" type="presParOf" srcId="{26CB0D99-4A62-4120-8699-C46B9D7C7D21}" destId="{A4586CCA-16C4-4C8E-AA3D-0053CB99079E}" srcOrd="3" destOrd="0" presId="urn:microsoft.com/office/officeart/2009/3/layout/StepUpProcess"/>
    <dgm:cxn modelId="{4EDFAC58-EDC2-CA47-BC66-747A01FD033D}" type="presParOf" srcId="{A4586CCA-16C4-4C8E-AA3D-0053CB99079E}" destId="{7BE75BA4-F822-47AB-9DB2-C144D2A3388C}" srcOrd="0" destOrd="0" presId="urn:microsoft.com/office/officeart/2009/3/layout/StepUpProcess"/>
    <dgm:cxn modelId="{DB2D2B74-3766-A541-B8BF-212031334701}" type="presParOf" srcId="{26CB0D99-4A62-4120-8699-C46B9D7C7D21}" destId="{CD4A619B-5ADC-40D7-B533-21F2D6FE13AA}" srcOrd="4" destOrd="0" presId="urn:microsoft.com/office/officeart/2009/3/layout/StepUpProcess"/>
    <dgm:cxn modelId="{8278971E-F7ED-F64B-A0E4-CD5FBD745772}" type="presParOf" srcId="{CD4A619B-5ADC-40D7-B533-21F2D6FE13AA}" destId="{732473FE-AA2B-4821-AEB3-DA2657A2CCE6}" srcOrd="0" destOrd="0" presId="urn:microsoft.com/office/officeart/2009/3/layout/StepUpProcess"/>
    <dgm:cxn modelId="{5F0F550D-F864-CC49-A6D4-5F6C4DE499BA}" type="presParOf" srcId="{CD4A619B-5ADC-40D7-B533-21F2D6FE13AA}" destId="{7B6F278D-9F63-4493-AA8C-25D6CC9A9145}" srcOrd="1" destOrd="0" presId="urn:microsoft.com/office/officeart/2009/3/layout/StepUpProcess"/>
    <dgm:cxn modelId="{49313759-CC83-FF4B-B502-A6B1FDE9853B}" type="presParOf" srcId="{CD4A619B-5ADC-40D7-B533-21F2D6FE13AA}" destId="{0E4B7DBA-0B63-4082-B7A8-A618590C333A}" srcOrd="2" destOrd="0" presId="urn:microsoft.com/office/officeart/2009/3/layout/StepUpProcess"/>
    <dgm:cxn modelId="{A2722D1E-A542-274C-91AE-E2EB3EFBBE3A}" type="presParOf" srcId="{26CB0D99-4A62-4120-8699-C46B9D7C7D21}" destId="{039456FA-B5D7-473D-AA8C-CAB75540E5BD}" srcOrd="5" destOrd="0" presId="urn:microsoft.com/office/officeart/2009/3/layout/StepUpProcess"/>
    <dgm:cxn modelId="{5A851FD6-91A9-774C-8719-44CD82D37709}" type="presParOf" srcId="{039456FA-B5D7-473D-AA8C-CAB75540E5BD}" destId="{430C4C94-0FFE-4410-970F-0DC2E3437679}" srcOrd="0" destOrd="0" presId="urn:microsoft.com/office/officeart/2009/3/layout/StepUpProcess"/>
    <dgm:cxn modelId="{627FE2F6-89CC-E347-B8F8-EFE30E2F77CB}" type="presParOf" srcId="{26CB0D99-4A62-4120-8699-C46B9D7C7D21}" destId="{FD368080-68FA-4058-B311-4852F3E026BC}" srcOrd="6" destOrd="0" presId="urn:microsoft.com/office/officeart/2009/3/layout/StepUpProcess"/>
    <dgm:cxn modelId="{F09DA7F6-3ABB-F643-8804-941CFFBD2B82}" type="presParOf" srcId="{FD368080-68FA-4058-B311-4852F3E026BC}" destId="{88964A8F-4032-4E5C-B624-BCF1FF27F459}" srcOrd="0" destOrd="0" presId="urn:microsoft.com/office/officeart/2009/3/layout/StepUpProcess"/>
    <dgm:cxn modelId="{BBDE1A4B-6051-A94A-A363-B6339E244123}" type="presParOf" srcId="{FD368080-68FA-4058-B311-4852F3E026BC}" destId="{6B6E6316-C0E3-48F7-B20E-523C447DB079}" srcOrd="1" destOrd="0" presId="urn:microsoft.com/office/officeart/2009/3/layout/StepUpProcess"/>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4FA3E-D5C0-4C16-A8D5-6D08738135E4}">
      <dsp:nvSpPr>
        <dsp:cNvPr id="0" name=""/>
        <dsp:cNvSpPr/>
      </dsp:nvSpPr>
      <dsp:spPr>
        <a:xfrm rot="5400000">
          <a:off x="339807" y="1698234"/>
          <a:ext cx="1017654" cy="1693353"/>
        </a:xfrm>
        <a:prstGeom prst="corner">
          <a:avLst>
            <a:gd name="adj1" fmla="val 16120"/>
            <a:gd name="adj2" fmla="val 16110"/>
          </a:avLst>
        </a:prstGeom>
        <a:solidFill>
          <a:schemeClr val="bg2">
            <a:lumMod val="40000"/>
            <a:lumOff val="60000"/>
          </a:schemeClr>
        </a:soli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DDEAC14-A8F8-4BBE-A8DD-5031467A3D95}">
      <dsp:nvSpPr>
        <dsp:cNvPr id="0" name=""/>
        <dsp:cNvSpPr/>
      </dsp:nvSpPr>
      <dsp:spPr>
        <a:xfrm>
          <a:off x="169936" y="2204182"/>
          <a:ext cx="1528769" cy="134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kern="1200" dirty="0"/>
            <a:t>Phase I    </a:t>
          </a:r>
          <a:r>
            <a:rPr lang="en-US" sz="1500" kern="1200" dirty="0"/>
            <a:t>Under Research</a:t>
          </a:r>
        </a:p>
      </dsp:txBody>
      <dsp:txXfrm>
        <a:off x="169936" y="2204182"/>
        <a:ext cx="1528769" cy="1340055"/>
      </dsp:txXfrm>
    </dsp:sp>
    <dsp:sp modelId="{0D575313-CE56-4D1B-80C2-BC478498F546}">
      <dsp:nvSpPr>
        <dsp:cNvPr id="0" name=""/>
        <dsp:cNvSpPr/>
      </dsp:nvSpPr>
      <dsp:spPr>
        <a:xfrm>
          <a:off x="1410258" y="1573567"/>
          <a:ext cx="288447" cy="288447"/>
        </a:xfrm>
        <a:prstGeom prst="triangle">
          <a:avLst>
            <a:gd name="adj" fmla="val 100000"/>
          </a:avLst>
        </a:prstGeom>
        <a:solidFill>
          <a:schemeClr val="bg2"/>
        </a:soli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A644EC3-1AD2-447A-9365-CC6B40EA5FF0}">
      <dsp:nvSpPr>
        <dsp:cNvPr id="0" name=""/>
        <dsp:cNvSpPr/>
      </dsp:nvSpPr>
      <dsp:spPr>
        <a:xfrm rot="5400000">
          <a:off x="2211320" y="1235126"/>
          <a:ext cx="1017654" cy="1693353"/>
        </a:xfrm>
        <a:prstGeom prst="corner">
          <a:avLst>
            <a:gd name="adj1" fmla="val 16120"/>
            <a:gd name="adj2" fmla="val 16110"/>
          </a:avLst>
        </a:prstGeom>
        <a:solidFill>
          <a:schemeClr val="bg2">
            <a:lumMod val="60000"/>
            <a:lumOff val="40000"/>
          </a:schemeClr>
        </a:soli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811A826-B2A2-49D0-B783-2AEC7BA45D74}">
      <dsp:nvSpPr>
        <dsp:cNvPr id="0" name=""/>
        <dsp:cNvSpPr/>
      </dsp:nvSpPr>
      <dsp:spPr>
        <a:xfrm>
          <a:off x="2041448" y="1741074"/>
          <a:ext cx="1528769" cy="134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kern="1200" dirty="0"/>
            <a:t>Phase II   </a:t>
          </a:r>
          <a:r>
            <a:rPr lang="en-US" sz="1500" kern="1200" dirty="0"/>
            <a:t>Under         Field Testing</a:t>
          </a:r>
        </a:p>
      </dsp:txBody>
      <dsp:txXfrm>
        <a:off x="2041448" y="1741074"/>
        <a:ext cx="1528769" cy="1340055"/>
      </dsp:txXfrm>
    </dsp:sp>
    <dsp:sp modelId="{EAB9C5D7-F413-43FB-9E91-280EB009A43A}">
      <dsp:nvSpPr>
        <dsp:cNvPr id="0" name=""/>
        <dsp:cNvSpPr/>
      </dsp:nvSpPr>
      <dsp:spPr>
        <a:xfrm>
          <a:off x="3281770" y="1110460"/>
          <a:ext cx="288447" cy="288447"/>
        </a:xfrm>
        <a:prstGeom prst="triangle">
          <a:avLst>
            <a:gd name="adj" fmla="val 100000"/>
          </a:avLst>
        </a:prstGeom>
        <a:solidFill>
          <a:schemeClr val="bg2"/>
        </a:soli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32473FE-AA2B-4821-AEB3-DA2657A2CCE6}">
      <dsp:nvSpPr>
        <dsp:cNvPr id="0" name=""/>
        <dsp:cNvSpPr/>
      </dsp:nvSpPr>
      <dsp:spPr>
        <a:xfrm rot="5400000">
          <a:off x="4027268" y="772019"/>
          <a:ext cx="1128782" cy="1693353"/>
        </a:xfrm>
        <a:prstGeom prst="corner">
          <a:avLst>
            <a:gd name="adj1" fmla="val 16120"/>
            <a:gd name="adj2" fmla="val 16110"/>
          </a:avLst>
        </a:prstGeom>
        <a:solidFill>
          <a:schemeClr val="bg2">
            <a:lumMod val="75000"/>
          </a:schemeClr>
        </a:soli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B6F278D-9F63-4493-AA8C-25D6CC9A9145}">
      <dsp:nvSpPr>
        <dsp:cNvPr id="0" name=""/>
        <dsp:cNvSpPr/>
      </dsp:nvSpPr>
      <dsp:spPr>
        <a:xfrm>
          <a:off x="3912960" y="1277967"/>
          <a:ext cx="1528769" cy="134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kern="1200" dirty="0"/>
            <a:t>Phase III   </a:t>
          </a:r>
          <a:r>
            <a:rPr lang="en-US" sz="1500" kern="1200" dirty="0"/>
            <a:t>Made Available for Uptake</a:t>
          </a:r>
        </a:p>
      </dsp:txBody>
      <dsp:txXfrm>
        <a:off x="3912960" y="1277967"/>
        <a:ext cx="1528769" cy="1340055"/>
      </dsp:txXfrm>
    </dsp:sp>
    <dsp:sp modelId="{0E4B7DBA-0B63-4082-B7A8-A618590C333A}">
      <dsp:nvSpPr>
        <dsp:cNvPr id="0" name=""/>
        <dsp:cNvSpPr/>
      </dsp:nvSpPr>
      <dsp:spPr>
        <a:xfrm>
          <a:off x="5153282" y="647352"/>
          <a:ext cx="288447" cy="288447"/>
        </a:xfrm>
        <a:prstGeom prst="triangle">
          <a:avLst>
            <a:gd name="adj" fmla="val 100000"/>
          </a:avLst>
        </a:prstGeom>
        <a:solidFill>
          <a:schemeClr val="bg2"/>
        </a:soli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8964A8F-4032-4E5C-B624-BCF1FF27F459}">
      <dsp:nvSpPr>
        <dsp:cNvPr id="0" name=""/>
        <dsp:cNvSpPr/>
      </dsp:nvSpPr>
      <dsp:spPr>
        <a:xfrm rot="5400000">
          <a:off x="5954344" y="308911"/>
          <a:ext cx="1017654" cy="1693353"/>
        </a:xfrm>
        <a:prstGeom prst="corner">
          <a:avLst>
            <a:gd name="adj1" fmla="val 16120"/>
            <a:gd name="adj2" fmla="val 16110"/>
          </a:avLst>
        </a:prstGeom>
        <a:solidFill>
          <a:schemeClr val="bg2">
            <a:lumMod val="50000"/>
          </a:schemeClr>
        </a:soli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B6E6316-C0E3-48F7-B20E-523C447DB079}">
      <dsp:nvSpPr>
        <dsp:cNvPr id="0" name=""/>
        <dsp:cNvSpPr/>
      </dsp:nvSpPr>
      <dsp:spPr>
        <a:xfrm>
          <a:off x="5784472" y="814859"/>
          <a:ext cx="1528769" cy="134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kern="1200" dirty="0"/>
            <a:t>Phase IV </a:t>
          </a:r>
          <a:r>
            <a:rPr lang="en-US" sz="1500" kern="1200" dirty="0"/>
            <a:t>Demonstrated Uptake by Public and/or Private Sector</a:t>
          </a:r>
        </a:p>
      </dsp:txBody>
      <dsp:txXfrm>
        <a:off x="5784472" y="814859"/>
        <a:ext cx="1528769" cy="134005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4B0629-86F0-F844-85E3-5B52A7F4BDF0}" type="datetimeFigureOut">
              <a:rPr lang="en-US" smtClean="0"/>
              <a:t>5/22/18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F3A93A-6BBC-274B-81E0-82A15D5E60CB}" type="slidenum">
              <a:rPr lang="en-US" smtClean="0"/>
              <a:t>‹#›</a:t>
            </a:fld>
            <a:endParaRPr lang="en-US"/>
          </a:p>
        </p:txBody>
      </p:sp>
    </p:spTree>
    <p:extLst>
      <p:ext uri="{BB962C8B-B14F-4D97-AF65-F5344CB8AC3E}">
        <p14:creationId xmlns:p14="http://schemas.microsoft.com/office/powerpoint/2010/main" val="12974729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4F7B01-86FA-A440-B210-1B84860EE3DB}" type="datetimeFigureOut">
              <a:rPr lang="en-US" smtClean="0"/>
              <a:t>5/22/18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551B0A-A03B-244A-9FA4-43D6339D8892}" type="slidenum">
              <a:rPr lang="en-US" smtClean="0"/>
              <a:t>‹#›</a:t>
            </a:fld>
            <a:endParaRPr lang="en-US"/>
          </a:p>
        </p:txBody>
      </p:sp>
    </p:spTree>
    <p:extLst>
      <p:ext uri="{BB962C8B-B14F-4D97-AF65-F5344CB8AC3E}">
        <p14:creationId xmlns:p14="http://schemas.microsoft.com/office/powerpoint/2010/main" val="42660693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ebrary.ifpri.org/utils/getfile/collection/p15738coll2/id/28791/filename/28792.pdf" TargetMode="External"/><Relationship Id="rId4" Type="http://schemas.openxmlformats.org/officeDocument/2006/relationships/hyperlink" Target="http://www.fao.org/docs/up/easypol/936/sam_policy_impact_analysis_130en.pdf" TargetMode="External"/><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africaleadftf.org/wp-content/uploads/2018/04/IAA-Background-Note1.pdf" TargetMode="External"/><Relationship Id="rId4" Type="http://schemas.openxmlformats.org/officeDocument/2006/relationships/hyperlink" Target="https://www.agrilinks.org/library/institutional-architecture-food-security-policy-change-cross-country-study" TargetMode="External"/><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 Id="rId3" Type="http://schemas.openxmlformats.org/officeDocument/2006/relationships/hyperlink" Target="https://www.google.com/url?q=https://www.agrilinks.org/sites/default/files/usg_global_food_security_research_strategy_0.pdf&amp;sa=D&amp;source=hangouts&amp;ust=1527102274237000&amp;usg=AFQjCNGm9RugTCTdYa0adLSc0UQRpoT17w"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 Id="rId3" Type="http://schemas.openxmlformats.org/officeDocument/2006/relationships/hyperlink" Target="https://www.agrilinks.org/post/resilience-training-modules-now-available--"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another webinar in the Spring</a:t>
            </a:r>
            <a:r>
              <a:rPr lang="en-US" baseline="0" dirty="0" smtClean="0"/>
              <a:t> MEL Webinar Series.  Today we are discussing the “Standard Indicator Overview”.</a:t>
            </a:r>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1</a:t>
            </a:fld>
            <a:endParaRPr lang="en-US"/>
          </a:p>
        </p:txBody>
      </p:sp>
    </p:spTree>
    <p:extLst>
      <p:ext uri="{BB962C8B-B14F-4D97-AF65-F5344CB8AC3E}">
        <p14:creationId xmlns:p14="http://schemas.microsoft.com/office/powerpoint/2010/main" val="3964258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54 performance indicators are all standard, meaning they have a set definition we all use (the PIRS in the Handbook, which stands for Performance Indicator Reference Sheet), and are reported in the same way by all activities who use it, and is collected centrally.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Activities/IMs and Operating Units (OUs) are held accountable for results, and must set targets, collect data (with a few exceptions to be described later), and report results annually into our centrally-managed monitoring database, called the Feed the Future Monitoring System, or FTFMS.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Standard performance indicators are “required-as-applicable”, which in simple terms means that if you are working in an area covered by the indicator, you </a:t>
            </a:r>
            <a:r>
              <a:rPr lang="en-US" sz="1200" u="sng" kern="1200" dirty="0" smtClean="0">
                <a:solidFill>
                  <a:schemeClr val="tx1"/>
                </a:solidFill>
                <a:effectLst/>
                <a:latin typeface="+mn-lt"/>
                <a:ea typeface="+mn-ea"/>
                <a:cs typeface="+mn-cs"/>
              </a:rPr>
              <a:t>must</a:t>
            </a:r>
            <a:r>
              <a:rPr lang="en-US" sz="1200" kern="1200" dirty="0" smtClean="0">
                <a:solidFill>
                  <a:schemeClr val="tx1"/>
                </a:solidFill>
                <a:effectLst/>
                <a:latin typeface="+mn-lt"/>
                <a:ea typeface="+mn-ea"/>
                <a:cs typeface="+mn-cs"/>
              </a:rPr>
              <a:t> report against it, so we are sure to have comprehensive results across the initiative.  More specifically, if you receive FTF funding, you must report on any indicator at the IR- and CCIR-level of the Results Framework that measures a result that your activity produces.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if your activity is working to increase access to financial services, you must report on indicator “</a:t>
            </a:r>
            <a:r>
              <a:rPr lang="en-US" sz="1200" i="1" kern="1200" dirty="0" smtClean="0">
                <a:solidFill>
                  <a:schemeClr val="tx1"/>
                </a:solidFill>
                <a:effectLst/>
                <a:latin typeface="+mn-lt"/>
                <a:ea typeface="+mn-ea"/>
                <a:cs typeface="+mn-cs"/>
              </a:rPr>
              <a:t>EG.3.2-27 Value of agriculture-related financing accessed as a result of USG assistance”</a:t>
            </a:r>
            <a:r>
              <a:rPr lang="en-US" sz="1200" kern="1200" dirty="0" smtClean="0">
                <a:solidFill>
                  <a:schemeClr val="tx1"/>
                </a:solidFill>
                <a:effectLst/>
                <a:latin typeface="+mn-lt"/>
                <a:ea typeface="+mn-ea"/>
                <a:cs typeface="+mn-cs"/>
              </a:rPr>
              <a:t>. However, if your activity is not doing anything related to financial inclusion, you clearly would not be required to report against this indicator.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indicators at the goal and Objective level of the Results Framework are required for target countries.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Since </a:t>
            </a:r>
            <a:r>
              <a:rPr lang="en-US" sz="1200" b="1" kern="1200" dirty="0" smtClean="0">
                <a:solidFill>
                  <a:schemeClr val="tx1"/>
                </a:solidFill>
                <a:effectLst/>
                <a:latin typeface="+mn-lt"/>
                <a:ea typeface="+mn-ea"/>
                <a:cs typeface="+mn-cs"/>
              </a:rPr>
              <a:t>outcome</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impact</a:t>
            </a:r>
            <a:r>
              <a:rPr lang="en-US" sz="1200" kern="1200" dirty="0" smtClean="0">
                <a:solidFill>
                  <a:schemeClr val="tx1"/>
                </a:solidFill>
                <a:effectLst/>
                <a:latin typeface="+mn-lt"/>
                <a:ea typeface="+mn-ea"/>
                <a:cs typeface="+mn-cs"/>
              </a:rPr>
              <a:t> indicators measure conditions that existed in among our target participants and populations before each project or activity started, baseline information is required for all of these indicators, to better allow us to tease out the changes in these conditions that are related to our work. With one exception, which we will cover later in the presentation, baselines for </a:t>
            </a:r>
            <a:r>
              <a:rPr lang="en-US" sz="1200" b="1" kern="1200" dirty="0" smtClean="0">
                <a:solidFill>
                  <a:schemeClr val="tx1"/>
                </a:solidFill>
                <a:effectLst/>
                <a:latin typeface="+mn-lt"/>
                <a:ea typeface="+mn-ea"/>
                <a:cs typeface="+mn-cs"/>
              </a:rPr>
              <a:t>output</a:t>
            </a:r>
            <a:r>
              <a:rPr lang="en-US" sz="1200" kern="1200" dirty="0" smtClean="0">
                <a:solidFill>
                  <a:schemeClr val="tx1"/>
                </a:solidFill>
                <a:effectLst/>
                <a:latin typeface="+mn-lt"/>
                <a:ea typeface="+mn-ea"/>
                <a:cs typeface="+mn-cs"/>
              </a:rPr>
              <a:t> indicators, which measure results directly produced by an activity, are set to 0, since an activity cannot produce results before it starts.</a:t>
            </a:r>
          </a:p>
          <a:p>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10</a:t>
            </a:fld>
            <a:endParaRPr lang="en-US"/>
          </a:p>
        </p:txBody>
      </p:sp>
    </p:spTree>
    <p:extLst>
      <p:ext uri="{BB962C8B-B14F-4D97-AF65-F5344CB8AC3E}">
        <p14:creationId xmlns:p14="http://schemas.microsoft.com/office/powerpoint/2010/main" val="1434051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want to be clear that while we collect the standard indicators centrally and use them to report on important progress of our Initiative, these are most likely insufficient to monitor progress along every project’s or activity’s logic model, and therefore custom indicators are needed.  These should be </a:t>
            </a:r>
            <a:r>
              <a:rPr lang="en-US" sz="1200" u="sng" kern="1200" dirty="0" smtClean="0">
                <a:solidFill>
                  <a:schemeClr val="tx1"/>
                </a:solidFill>
                <a:effectLst/>
                <a:latin typeface="+mn-lt"/>
                <a:ea typeface="+mn-ea"/>
                <a:cs typeface="+mn-cs"/>
              </a:rPr>
              <a:t>in addition to</a:t>
            </a:r>
            <a:r>
              <a:rPr lang="en-US" sz="1200" kern="1200" dirty="0" smtClean="0">
                <a:solidFill>
                  <a:schemeClr val="tx1"/>
                </a:solidFill>
                <a:effectLst/>
                <a:latin typeface="+mn-lt"/>
                <a:ea typeface="+mn-ea"/>
                <a:cs typeface="+mn-cs"/>
              </a:rPr>
              <a:t> any standard ones you’re required to report on, and be tailored to tracking progress specific to your project.  Custom indicators can also be a critical component to support learning and adapting in your work.  At this point, FTFMS is unable to systematically collect custom indicators (you are only able to upload excel files of them), but we are working on possible ways to improve that.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11</a:t>
            </a:fld>
            <a:endParaRPr lang="en-US"/>
          </a:p>
        </p:txBody>
      </p:sp>
    </p:spTree>
    <p:extLst>
      <p:ext uri="{BB962C8B-B14F-4D97-AF65-F5344CB8AC3E}">
        <p14:creationId xmlns:p14="http://schemas.microsoft.com/office/powerpoint/2010/main" val="561838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Where do custom indicators come from?  Implementing Partners (IPs) and OUs can collaborate to develop them directly, or you could take an existing ZOI-level one but apply it as custom at an IM-level.  Old FTF standard indicators that we are archiving/dropping from central collection will still remain available in FTFMS and could be used as custom indicators if appropriate for your activity.  You might also consider simply adding a custom disaggregate to a standard FTF indicator, for tracking progress specific to your activity.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adding a custom disaggregate that allows you to track results by district could be very useful for performance management.  Lastly, you could look for suggested custom indicators from sector experts, such as our forthcoming market systems guidance (for which there is a separate webinar scheduled to discuss this soon).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12</a:t>
            </a:fld>
            <a:endParaRPr lang="en-US"/>
          </a:p>
        </p:txBody>
      </p:sp>
    </p:spTree>
    <p:extLst>
      <p:ext uri="{BB962C8B-B14F-4D97-AF65-F5344CB8AC3E}">
        <p14:creationId xmlns:p14="http://schemas.microsoft.com/office/powerpoint/2010/main" val="2186755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Just a bit more detail on the indicator definitions under Phase two.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also wanted to note that the language has changed as well from direct beneficiary to participant. We changed from using the term activity “direct beneficiaries” to using the term activity “participants” to describe the universe captured by IM-level indicators to better align with market system-based approaches. The revised terminology also more clearly communicates that those with whom we work are active participants in their country’s development journey, for their own and others’ benefit.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Indicators, as part of the title, include the reporting level (National, ZOI, IM)</a:t>
            </a:r>
          </a:p>
          <a:p>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13</a:t>
            </a:fld>
            <a:endParaRPr lang="en-US"/>
          </a:p>
        </p:txBody>
      </p:sp>
    </p:spTree>
    <p:extLst>
      <p:ext uri="{BB962C8B-B14F-4D97-AF65-F5344CB8AC3E}">
        <p14:creationId xmlns:p14="http://schemas.microsoft.com/office/powerpoint/2010/main" val="2709499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let’s look at the new handbook specifically.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14</a:t>
            </a:fld>
            <a:endParaRPr lang="en-US"/>
          </a:p>
        </p:txBody>
      </p:sp>
    </p:spTree>
    <p:extLst>
      <p:ext uri="{BB962C8B-B14F-4D97-AF65-F5344CB8AC3E}">
        <p14:creationId xmlns:p14="http://schemas.microsoft.com/office/powerpoint/2010/main" val="2531541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has the links to the online versions of both the old and new handbook for your reference.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15</a:t>
            </a:fld>
            <a:endParaRPr lang="en-US"/>
          </a:p>
        </p:txBody>
      </p:sp>
    </p:spTree>
    <p:extLst>
      <p:ext uri="{BB962C8B-B14F-4D97-AF65-F5344CB8AC3E}">
        <p14:creationId xmlns:p14="http://schemas.microsoft.com/office/powerpoint/2010/main" val="3597082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This is what the website landing page looks like for the new Handbook, and I just want to point out the links at the right-hand side of the page.  This is where you can find both PDF and Word versions of the new Handbook, as well as a link to the Results Framework, and a nice summary Excel chart of all the new indicators and their disaggregates.  Please share this website widely.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16</a:t>
            </a:fld>
            <a:endParaRPr lang="en-US"/>
          </a:p>
        </p:txBody>
      </p:sp>
    </p:spTree>
    <p:extLst>
      <p:ext uri="{BB962C8B-B14F-4D97-AF65-F5344CB8AC3E}">
        <p14:creationId xmlns:p14="http://schemas.microsoft.com/office/powerpoint/2010/main" val="2484145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 open the Handbook, you’ll see a Table of Contents with hyperlinks at the beginning, so you can easily navigate the large document.  You’ll see it starts with a glossary of terms and then a chart listing all the indicators, followed by an informative introduction, and then it gets into the individuals definition sheets or “IRS” (Indicator Reference Sheets) for each of our 54 performance indicators and 25 context indicators.  The end of the Handbook has two appendices – one that shows where all the indicators are associated to the Results Framework, and a second appendix that goes into detail about all the indicator changes.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highly recommend all IPs and OUs read the Introduction, even if you are already familiar with FTF, since it provides critical information on our performance monitoring and the changes under FTF Phase Two.  I also would recommend reading Appendix 2 so you can more easily understand the changes as compared to the last Handbook from July 2016.</a:t>
            </a:r>
          </a:p>
          <a:p>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17</a:t>
            </a:fld>
            <a:endParaRPr lang="en-US"/>
          </a:p>
        </p:txBody>
      </p:sp>
    </p:spTree>
    <p:extLst>
      <p:ext uri="{BB962C8B-B14F-4D97-AF65-F5344CB8AC3E}">
        <p14:creationId xmlns:p14="http://schemas.microsoft.com/office/powerpoint/2010/main" val="794510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Appendix Two goes into detail about each of the types of indicator changes reflected in this new Handbook – please take the time to look it over, and keep it handy for reference.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18</a:t>
            </a:fld>
            <a:endParaRPr lang="en-US"/>
          </a:p>
        </p:txBody>
      </p:sp>
    </p:spTree>
    <p:extLst>
      <p:ext uri="{BB962C8B-B14F-4D97-AF65-F5344CB8AC3E}">
        <p14:creationId xmlns:p14="http://schemas.microsoft.com/office/powerpoint/2010/main" val="2984750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let’s discuss the transition to using this new set of indicators.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19</a:t>
            </a:fld>
            <a:endParaRPr lang="en-US"/>
          </a:p>
        </p:txBody>
      </p:sp>
    </p:spTree>
    <p:extLst>
      <p:ext uri="{BB962C8B-B14F-4D97-AF65-F5344CB8AC3E}">
        <p14:creationId xmlns:p14="http://schemas.microsoft.com/office/powerpoint/2010/main" val="253218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the host, Julie </a:t>
            </a:r>
            <a:r>
              <a:rPr lang="en-US" dirty="0" err="1" smtClean="0"/>
              <a:t>MacCartee</a:t>
            </a:r>
            <a:r>
              <a:rPr lang="en-US" dirty="0" smtClean="0"/>
              <a:t>, and our main speaker today will be Katie West, the FTFMS System Administrator</a:t>
            </a:r>
            <a:r>
              <a:rPr lang="en-US" baseline="0" dirty="0" smtClean="0"/>
              <a:t> and manager of the performance reporting process for the Feed the Future (FTF) Initiative.  She is a member of the MEL team in BFS HQ in Washington.</a:t>
            </a:r>
          </a:p>
          <a:p>
            <a:endParaRPr lang="en-US" baseline="0" dirty="0" smtClean="0"/>
          </a:p>
          <a:p>
            <a:r>
              <a:rPr lang="en-US" baseline="0" dirty="0" smtClean="0"/>
              <a:t>We also have a suite of colleagues from a variety of offices within BFS HQ here with us today to give brief overviews on indicators in their area of expertise.  Their names are listed at the right of the slide, and we’ll get to those specific indicator overviews towards the end of the presentation.</a:t>
            </a:r>
          </a:p>
          <a:p>
            <a:endParaRPr lang="en-US" baseline="0" dirty="0" smtClean="0"/>
          </a:p>
          <a:p>
            <a:r>
              <a:rPr lang="en-US" baseline="0" dirty="0" smtClean="0"/>
              <a:t>I’ll now turn it over to Katie West to get us started.</a:t>
            </a:r>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2</a:t>
            </a:fld>
            <a:endParaRPr lang="en-US"/>
          </a:p>
        </p:txBody>
      </p:sp>
    </p:spTree>
    <p:extLst>
      <p:ext uri="{BB962C8B-B14F-4D97-AF65-F5344CB8AC3E}">
        <p14:creationId xmlns:p14="http://schemas.microsoft.com/office/powerpoint/2010/main" val="709870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general, activities that end before October 2019 are not required to switch to the new indicators, but are encouraged to do so if desired.  Activities that end after Sept 2019 are required to transition to the new set.  </a:t>
            </a:r>
          </a:p>
          <a:p>
            <a:r>
              <a:rPr lang="en-US" sz="1200" kern="1200" dirty="0" smtClean="0">
                <a:solidFill>
                  <a:schemeClr val="tx1"/>
                </a:solidFill>
                <a:effectLst/>
                <a:latin typeface="+mn-lt"/>
                <a:ea typeface="+mn-ea"/>
                <a:cs typeface="+mn-cs"/>
              </a:rPr>
              <a:t>As you know, we report data at the end of the fiscal year into our monitoring system, FTFMS, which means data entry occurs every fall.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this </a:t>
            </a:r>
            <a:r>
              <a:rPr lang="en-US" sz="1200" b="1" kern="1200" dirty="0" smtClean="0">
                <a:solidFill>
                  <a:schemeClr val="tx1"/>
                </a:solidFill>
                <a:effectLst/>
                <a:latin typeface="+mn-lt"/>
                <a:ea typeface="+mn-ea"/>
                <a:cs typeface="+mn-cs"/>
              </a:rPr>
              <a:t>fall of 2018</a:t>
            </a:r>
            <a:r>
              <a:rPr lang="en-US" sz="1200" kern="1200" dirty="0" smtClean="0">
                <a:solidFill>
                  <a:schemeClr val="tx1"/>
                </a:solidFill>
                <a:effectLst/>
                <a:latin typeface="+mn-lt"/>
                <a:ea typeface="+mn-ea"/>
                <a:cs typeface="+mn-cs"/>
              </a:rPr>
              <a:t> (where we will be reporting results that occurred in FY2018 and three out-year targets), you should report results achieved for new indicators </a:t>
            </a:r>
            <a:r>
              <a:rPr lang="en-US" sz="1200" b="1" kern="1200" dirty="0" smtClean="0">
                <a:solidFill>
                  <a:schemeClr val="tx1"/>
                </a:solidFill>
                <a:effectLst/>
                <a:latin typeface="+mn-lt"/>
                <a:ea typeface="+mn-ea"/>
                <a:cs typeface="+mn-cs"/>
              </a:rPr>
              <a:t>only if they are fully aligned with the indicator definition</a:t>
            </a:r>
            <a:r>
              <a:rPr lang="en-US" sz="1200" kern="1200" dirty="0" smtClean="0">
                <a:solidFill>
                  <a:schemeClr val="tx1"/>
                </a:solidFill>
                <a:effectLst/>
                <a:latin typeface="+mn-lt"/>
                <a:ea typeface="+mn-ea"/>
                <a:cs typeface="+mn-cs"/>
              </a:rPr>
              <a:t> as written in this new Handbook; Otherwise, report on the old indicators.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activities continuing beyond Sept 2019, three out-year targets (FY19-21) should also be entered for the </a:t>
            </a:r>
            <a:r>
              <a:rPr lang="en-US" sz="1200" u="sng" kern="1200" dirty="0" smtClean="0">
                <a:solidFill>
                  <a:schemeClr val="tx1"/>
                </a:solidFill>
                <a:effectLst/>
                <a:latin typeface="+mn-lt"/>
                <a:ea typeface="+mn-ea"/>
                <a:cs typeface="+mn-cs"/>
              </a:rPr>
              <a:t>new</a:t>
            </a:r>
            <a:r>
              <a:rPr lang="en-US" sz="1200" kern="1200" dirty="0" smtClean="0">
                <a:solidFill>
                  <a:schemeClr val="tx1"/>
                </a:solidFill>
                <a:effectLst/>
                <a:latin typeface="+mn-lt"/>
                <a:ea typeface="+mn-ea"/>
                <a:cs typeface="+mn-cs"/>
              </a:rPr>
              <a:t> indicators in FTFMS.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in the following year (</a:t>
            </a:r>
            <a:r>
              <a:rPr lang="en-US" sz="1200" b="1" kern="1200" dirty="0" smtClean="0">
                <a:solidFill>
                  <a:schemeClr val="tx1"/>
                </a:solidFill>
                <a:effectLst/>
                <a:latin typeface="+mn-lt"/>
                <a:ea typeface="+mn-ea"/>
                <a:cs typeface="+mn-cs"/>
              </a:rPr>
              <a:t>Fall of 2019</a:t>
            </a:r>
            <a:r>
              <a:rPr lang="en-US" sz="1200" kern="1200" dirty="0" smtClean="0">
                <a:solidFill>
                  <a:schemeClr val="tx1"/>
                </a:solidFill>
                <a:effectLst/>
                <a:latin typeface="+mn-lt"/>
                <a:ea typeface="+mn-ea"/>
                <a:cs typeface="+mn-cs"/>
              </a:rPr>
              <a:t>, when we will be reporting results achieved during FY2019 and the out-year targets of FY20-22), everyone who’s required should report on the new indicators.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summary:</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---If IMs or OUs have FY18 results to report for any of the new indicators in October 2018, they are highly encouraged to do so, as long of the results being reported fully align with the new indicator definitions.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For indicators that are revised from phase one as opposed to completely new, IMs or OUs should only report on one version of the indicator in any given year to avoid double-counting, and should only report on the revised indicator or disaggregate if reporting fully aligns with the definition.</a:t>
            </a:r>
          </a:p>
          <a:p>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20</a:t>
            </a:fld>
            <a:endParaRPr lang="en-US"/>
          </a:p>
        </p:txBody>
      </p:sp>
    </p:spTree>
    <p:extLst>
      <p:ext uri="{BB962C8B-B14F-4D97-AF65-F5344CB8AC3E}">
        <p14:creationId xmlns:p14="http://schemas.microsoft.com/office/powerpoint/2010/main" val="1692201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chart showing exactly what to do during this fall and next fall for reporting in FTFMS, based on the time left in your project.  I recommend printing this out and keeping as a handy reference during this transition period.  We have posted this as a resource document in the “links” pod box of this webinar for easy printing.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21</a:t>
            </a:fld>
            <a:endParaRPr lang="en-US"/>
          </a:p>
        </p:txBody>
      </p:sp>
    </p:spTree>
    <p:extLst>
      <p:ext uri="{BB962C8B-B14F-4D97-AF65-F5344CB8AC3E}">
        <p14:creationId xmlns:p14="http://schemas.microsoft.com/office/powerpoint/2010/main" val="2279351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will have a separate webinar to discuss ZOI-level indicators, but I just want to briefly mention that the baselines for these ZOI-level indicators (which are often collected in a population-based survey, or “PBS”) should be collected for the 12 target countries during 2018-2019.</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National-level and context indicators can be reported as soon as data are available.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roll-out of these new indicators started with the announcement and publication of the new handbook in March, and then hosting a series of MEL-related webinars this Spring (like this one!), so be sure to attend them so you’re up to date on all the MEL-related changes and topics under FTF Phase Two.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recognize that there may be changes needed to the handbook next year, after the first year of implementation, since sometimes problems are discovered or issues arise once people begin reporting on them.  After any necessary revisions to ensure it’s the best set of measures to track FTF performance, we are not planning to continually revamp the Handbook.  Ideally, these measures will be in place for long enough to track trends from results reporting under the same definitions / nuances.  Of course, some changes may be necessary, but a full revamp is not planned at this time.</a:t>
            </a:r>
          </a:p>
          <a:p>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22</a:t>
            </a:fld>
            <a:endParaRPr lang="en-US"/>
          </a:p>
        </p:txBody>
      </p:sp>
    </p:spTree>
    <p:extLst>
      <p:ext uri="{BB962C8B-B14F-4D97-AF65-F5344CB8AC3E}">
        <p14:creationId xmlns:p14="http://schemas.microsoft.com/office/powerpoint/2010/main" val="480697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pause</a:t>
            </a:r>
            <a:r>
              <a:rPr lang="en-US" baseline="0" dirty="0" smtClean="0"/>
              <a:t> here for a quick question and answer time about what we’ve gone over so far.  After this, we will go into short overviews of some of the new indicators, but first, are there any questions about what we’ve gone over so far, or about the Handbook in general?</a:t>
            </a:r>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23</a:t>
            </a:fld>
            <a:endParaRPr lang="en-US"/>
          </a:p>
        </p:txBody>
      </p:sp>
    </p:spTree>
    <p:extLst>
      <p:ext uri="{BB962C8B-B14F-4D97-AF65-F5344CB8AC3E}">
        <p14:creationId xmlns:p14="http://schemas.microsoft.com/office/powerpoint/2010/main" val="4114258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we’d like to give some very brief overviews of some of the newer indicators in this Handbook.  Note that many of the more complex or nuanced indicators will have their own whole webinar to further explain / discuss them, so the ones we’re highlighting here are new, but more simple, and only require a brief highlight, which we’ll do here.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24</a:t>
            </a:fld>
            <a:endParaRPr lang="en-US"/>
          </a:p>
        </p:txBody>
      </p:sp>
    </p:spTree>
    <p:extLst>
      <p:ext uri="{BB962C8B-B14F-4D97-AF65-F5344CB8AC3E}">
        <p14:creationId xmlns:p14="http://schemas.microsoft.com/office/powerpoint/2010/main" val="499999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Here’s a list of the indicators we’ll go over today, and the BFS colleague who will be discussing it.</a:t>
            </a:r>
          </a:p>
          <a:p>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25</a:t>
            </a:fld>
            <a:endParaRPr lang="en-US"/>
          </a:p>
        </p:txBody>
      </p:sp>
    </p:spTree>
    <p:extLst>
      <p:ext uri="{BB962C8B-B14F-4D97-AF65-F5344CB8AC3E}">
        <p14:creationId xmlns:p14="http://schemas.microsoft.com/office/powerpoint/2010/main" val="4055322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551B0A-A03B-244A-9FA4-43D6339D8892}" type="slidenum">
              <a:rPr lang="en-US" smtClean="0"/>
              <a:t>26</a:t>
            </a:fld>
            <a:endParaRPr lang="en-US"/>
          </a:p>
        </p:txBody>
      </p:sp>
    </p:spTree>
    <p:extLst>
      <p:ext uri="{BB962C8B-B14F-4D97-AF65-F5344CB8AC3E}">
        <p14:creationId xmlns:p14="http://schemas.microsoft.com/office/powerpoint/2010/main" val="264439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Hello everyone. It’s nice as always to be speaking with you.  We’ll start this section of the webinar with how we’ll be counting the # of individuals participating in the  Feed the Future initiative, under indicator EG.3 dash 2.  This is a new indicator that expands on our previous collection of just smallholders or households benefitting.  The indicator is much broader and aims to capture all individual participants with whom we work (with some exceptions which I’ll get to in a sec.). What hasn’t changed is that you should still count people only if they have received a significant service or good through their participation in the project, not just had brief exposure to something the project is doing. Significant means that you can reasonably expect to be held accountable for changes in that individual, and report on him or her under any applicable indicator of behavior change or other outcome.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indicator captures those reached directly by project staff or project partner staff, as well as those reached by a deliberate service delivery strategy such as cascade training / Train-the-trainer, lead farmers etc.  It also captures a subset of those who participate in markets we strengthen (I’ll say more on that in a bit.)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important things to remember: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Count people, not number of contacts, for example, not the number of training sessions participated in or the number of care group mother home visits received. You should count people only once under the sex and age disaggregates, but you can count them as many times as applicable under the type of individual disaggregate - for example a SHF who purchases inputs from an FTF-assisted supplier and participates in an FTF-supported care group with her 1 year old should be counted under each of the relevant type of individual disaggregate categories.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working with firms, count the proprietor or proprietors of the firm, but not all the firm’s employees. Similarly for organizations, count the organization’s leadership, not all the organization’s employees.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to the firm’s proprietors, you should also count the </a:t>
            </a:r>
            <a:r>
              <a:rPr lang="en-US" sz="1200" u="sng" kern="1200" dirty="0" smtClean="0">
                <a:solidFill>
                  <a:schemeClr val="tx1"/>
                </a:solidFill>
                <a:effectLst/>
                <a:latin typeface="+mn-lt"/>
                <a:ea typeface="+mn-ea"/>
                <a:cs typeface="+mn-cs"/>
              </a:rPr>
              <a:t>producers</a:t>
            </a:r>
            <a:r>
              <a:rPr lang="en-US" sz="1200" kern="1200" dirty="0" smtClean="0">
                <a:solidFill>
                  <a:schemeClr val="tx1"/>
                </a:solidFill>
                <a:effectLst/>
                <a:latin typeface="+mn-lt"/>
                <a:ea typeface="+mn-ea"/>
                <a:cs typeface="+mn-cs"/>
              </a:rPr>
              <a:t> who are suppliers to or customers of that FTF-assisted firm or enterprise but, to reduce your reporting burden, you are not required to track and count all of the firm’s customers or suppliers. We are prioritizing producers because they are such a key target population in our theory of change.</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551B0A-A03B-244A-9FA4-43D6339D8892}" type="slidenum">
              <a:rPr lang="en-US" smtClean="0"/>
              <a:t>27</a:t>
            </a:fld>
            <a:endParaRPr lang="en-US"/>
          </a:p>
        </p:txBody>
      </p:sp>
    </p:spTree>
    <p:extLst>
      <p:ext uri="{BB962C8B-B14F-4D97-AF65-F5344CB8AC3E}">
        <p14:creationId xmlns:p14="http://schemas.microsoft.com/office/powerpoint/2010/main" val="662700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Only count the individual members of a HH that </a:t>
            </a:r>
            <a:r>
              <a:rPr lang="en-US" sz="1200" u="sng" kern="1200" dirty="0" smtClean="0">
                <a:solidFill>
                  <a:schemeClr val="tx1"/>
                </a:solidFill>
                <a:effectLst/>
                <a:latin typeface="+mn-lt"/>
                <a:ea typeface="+mn-ea"/>
                <a:cs typeface="+mn-cs"/>
              </a:rPr>
              <a:t>participate</a:t>
            </a:r>
            <a:r>
              <a:rPr lang="en-US" sz="1200" kern="1200" dirty="0" smtClean="0">
                <a:solidFill>
                  <a:schemeClr val="tx1"/>
                </a:solidFill>
                <a:effectLst/>
                <a:latin typeface="+mn-lt"/>
                <a:ea typeface="+mn-ea"/>
                <a:cs typeface="+mn-cs"/>
              </a:rPr>
              <a:t> in the project, not all the HH members even if the whole HH benefits from the individual’s participation, for example through increased production or income. The exception is in the case of sanitation facilities and family-sized rations which are targeted at households and thus all of the members of the household can be counted.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Kids under 5 reached with nutrition-specific interventions and kids under 2 reached with community-level nutrition programs should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be counted under this indicator – they need only to be counted under the indicators designed to count them, i.e. HL.9 dash 1 for kids under 5, HL.9 dash 2 for kids under 2.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that kids reached through school feeding programs, such as USDA’s McGovern-Dole, </a:t>
            </a:r>
            <a:r>
              <a:rPr lang="en-US" sz="1200" u="sng" kern="1200" dirty="0" smtClean="0">
                <a:solidFill>
                  <a:schemeClr val="tx1"/>
                </a:solidFill>
                <a:effectLst/>
                <a:latin typeface="+mn-lt"/>
                <a:ea typeface="+mn-ea"/>
                <a:cs typeface="+mn-cs"/>
              </a:rPr>
              <a:t>should</a:t>
            </a:r>
            <a:r>
              <a:rPr lang="en-US" sz="1200" kern="1200" dirty="0" smtClean="0">
                <a:solidFill>
                  <a:schemeClr val="tx1"/>
                </a:solidFill>
                <a:effectLst/>
                <a:latin typeface="+mn-lt"/>
                <a:ea typeface="+mn-ea"/>
                <a:cs typeface="+mn-cs"/>
              </a:rPr>
              <a:t> be counted here (most of them are not under 5 anyway), and we have a specific disaggregate for them.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unique thing about this indicator is that it should be reported at both the IM level and the operating unit (OU) level – the OU should report the unique number of participants across all of their projects, eliminating double-counting. There is some nuance with setting the baseline for the indicator, too, so be sure to read that information under Reporting Notes in the PIRS.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now I’ll hand it over to Madeleine.</a:t>
            </a:r>
          </a:p>
          <a:p>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28</a:t>
            </a:fld>
            <a:endParaRPr lang="en-US"/>
          </a:p>
        </p:txBody>
      </p:sp>
    </p:spTree>
    <p:extLst>
      <p:ext uri="{BB962C8B-B14F-4D97-AF65-F5344CB8AC3E}">
        <p14:creationId xmlns:p14="http://schemas.microsoft.com/office/powerpoint/2010/main" val="676583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 new indicator, which loosely replaces the Ag GDP indicator that was reported under the first phase of Feed the Future.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a national-level indicator developed by IFPRI to capture changes in all agriculture-related value-added.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rationale for this indicator is that agricultural transformation should lead to increasing the share of downstream sectors, such as agricultural processing, but also of other production and services sector linked to the agricultural economy.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we intensify our investments in market systems approach, our impact pathways should diversify and expand beyond agricultural production and productivity.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indicator, Ag GDP+, captures the changes in the value-added generated by the </a:t>
            </a:r>
            <a:r>
              <a:rPr lang="en-US" sz="1200" b="1" kern="1200" dirty="0" smtClean="0">
                <a:solidFill>
                  <a:schemeClr val="tx1"/>
                </a:solidFill>
                <a:effectLst/>
                <a:latin typeface="+mn-lt"/>
                <a:ea typeface="+mn-ea"/>
                <a:cs typeface="+mn-cs"/>
              </a:rPr>
              <a:t>entire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agri</a:t>
            </a:r>
            <a:r>
              <a:rPr lang="en-US" sz="1200" kern="1200" dirty="0" smtClean="0">
                <a:solidFill>
                  <a:schemeClr val="tx1"/>
                </a:solidFill>
                <a:effectLst/>
                <a:latin typeface="+mn-lt"/>
                <a:ea typeface="+mn-ea"/>
                <a:cs typeface="+mn-cs"/>
              </a:rPr>
              <a:t>-food sector.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Agri</a:t>
            </a:r>
            <a:r>
              <a:rPr lang="en-US" sz="1200" kern="1200" dirty="0" smtClean="0">
                <a:solidFill>
                  <a:schemeClr val="tx1"/>
                </a:solidFill>
                <a:effectLst/>
                <a:latin typeface="+mn-lt"/>
                <a:ea typeface="+mn-ea"/>
                <a:cs typeface="+mn-cs"/>
              </a:rPr>
              <a:t>-Food sector is composed of 5 components: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--Agricultural production itself (Ag GDP); </a:t>
            </a:r>
          </a:p>
          <a:p>
            <a:pPr lvl="0"/>
            <a:r>
              <a:rPr lang="en-US" sz="1200" kern="1200" dirty="0" smtClean="0">
                <a:solidFill>
                  <a:schemeClr val="tx1"/>
                </a:solidFill>
                <a:effectLst/>
                <a:latin typeface="+mn-lt"/>
                <a:ea typeface="+mn-ea"/>
                <a:cs typeface="+mn-cs"/>
              </a:rPr>
              <a:t>--Agricultural processing; </a:t>
            </a:r>
          </a:p>
          <a:p>
            <a:pPr lvl="0"/>
            <a:r>
              <a:rPr lang="en-US" sz="1200" kern="1200" dirty="0" smtClean="0">
                <a:solidFill>
                  <a:schemeClr val="tx1"/>
                </a:solidFill>
                <a:effectLst/>
                <a:latin typeface="+mn-lt"/>
                <a:ea typeface="+mn-ea"/>
                <a:cs typeface="+mn-cs"/>
              </a:rPr>
              <a:t>--The portion of trade and transport value-added associated with agriculture and agricultural processed products; </a:t>
            </a:r>
          </a:p>
          <a:p>
            <a:pPr lvl="0"/>
            <a:r>
              <a:rPr lang="en-US" sz="1200" kern="1200" dirty="0" smtClean="0">
                <a:solidFill>
                  <a:schemeClr val="tx1"/>
                </a:solidFill>
                <a:effectLst/>
                <a:latin typeface="+mn-lt"/>
                <a:ea typeface="+mn-ea"/>
                <a:cs typeface="+mn-cs"/>
              </a:rPr>
              <a:t>--The portion of intermediate inputs value-added used in agriculture and </a:t>
            </a:r>
            <a:r>
              <a:rPr lang="en-US" sz="1200" kern="1200" dirty="0" err="1" smtClean="0">
                <a:solidFill>
                  <a:schemeClr val="tx1"/>
                </a:solidFill>
                <a:effectLst/>
                <a:latin typeface="+mn-lt"/>
                <a:ea typeface="+mn-ea"/>
                <a:cs typeface="+mn-cs"/>
              </a:rPr>
              <a:t>ag</a:t>
            </a:r>
            <a:r>
              <a:rPr lang="en-US" sz="1200" kern="1200" dirty="0" smtClean="0">
                <a:solidFill>
                  <a:schemeClr val="tx1"/>
                </a:solidFill>
                <a:effectLst/>
                <a:latin typeface="+mn-lt"/>
                <a:ea typeface="+mn-ea"/>
                <a:cs typeface="+mn-cs"/>
              </a:rPr>
              <a:t> processing; and</a:t>
            </a:r>
          </a:p>
          <a:p>
            <a:pPr lvl="0"/>
            <a:r>
              <a:rPr lang="en-US" sz="1200" kern="1200" dirty="0" smtClean="0">
                <a:solidFill>
                  <a:schemeClr val="tx1"/>
                </a:solidFill>
                <a:effectLst/>
                <a:latin typeface="+mn-lt"/>
                <a:ea typeface="+mn-ea"/>
                <a:cs typeface="+mn-cs"/>
              </a:rPr>
              <a:t>--The portion of hotel and catering value-added associated with meals prepared and purchased outside of the household.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calculate value-added generated from these 5 components, we need a social accounting matrix, better known as SAM.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SAM is an economy-wide framework with different components linked to each other as flows of funds between economic actors.  It is based on double-entry accounting principles (where expenditures = receipts).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Different datasets are combined to build a SAM.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Missions will not be generating the Ag GDP+ estimates themselves.  IFPRI, through a BFS mechanism, is in the process of building or updating existing SAMs for all 12 target countries.  This will give us baseline values and will allow us to establish targets.  BFS will then work with IFPRI in updating the SAMs annually to provide estimates to report in FTFMS.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a Required performance indicator, and therefore targets are required and all Post teams will be reporting on it.  IFPRI and BFS will provide the necessary support to generate the targets.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IFPRI will produce a document for each of the SAMs, describing the model, underlying assumptions, and datasets used, which can be reviewed by Post teams.  This should be useful for planning and programming purposes.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Resource on SAMs:  </a:t>
            </a:r>
          </a:p>
          <a:p>
            <a:r>
              <a:rPr lang="en-US" sz="1200" kern="1200" dirty="0" smtClean="0">
                <a:solidFill>
                  <a:schemeClr val="tx1"/>
                </a:solidFill>
                <a:effectLst/>
                <a:latin typeface="+mn-lt"/>
                <a:ea typeface="+mn-ea"/>
                <a:cs typeface="+mn-cs"/>
                <a:hlinkClick r:id="rId3"/>
              </a:rPr>
              <a:t>http://ebrary.ifpri.org/utils/getfile/collection/p15738coll2/id/28791/filename/28792.pdf</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hlinkClick r:id="rId4"/>
              </a:rPr>
              <a:t>http://www.fao.org/docs/up/easypol/936/sam_policy_impact_analysis_130en.pdf</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AA66E83-404F-9B48-A888-676EEFD427F8}" type="slidenum">
              <a:rPr lang="en-US" smtClean="0"/>
              <a:t>30</a:t>
            </a:fld>
            <a:endParaRPr lang="en-US"/>
          </a:p>
        </p:txBody>
      </p:sp>
    </p:spTree>
    <p:extLst>
      <p:ext uri="{BB962C8B-B14F-4D97-AF65-F5344CB8AC3E}">
        <p14:creationId xmlns:p14="http://schemas.microsoft.com/office/powerpoint/2010/main" val="171801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Katie to discuss agenda for the day.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3</a:t>
            </a:fld>
            <a:endParaRPr lang="en-US"/>
          </a:p>
        </p:txBody>
      </p:sp>
    </p:spTree>
    <p:extLst>
      <p:ext uri="{BB962C8B-B14F-4D97-AF65-F5344CB8AC3E}">
        <p14:creationId xmlns:p14="http://schemas.microsoft.com/office/powerpoint/2010/main" val="3173865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indicator, </a:t>
            </a:r>
            <a:r>
              <a:rPr lang="en-US" sz="1200" i="1" kern="1200" dirty="0" smtClean="0">
                <a:solidFill>
                  <a:schemeClr val="tx1"/>
                </a:solidFill>
                <a:effectLst/>
                <a:latin typeface="+mn-lt"/>
                <a:ea typeface="+mn-ea"/>
                <a:cs typeface="+mn-cs"/>
              </a:rPr>
              <a:t>Employment in the </a:t>
            </a:r>
            <a:r>
              <a:rPr lang="en-US" sz="1200" i="1" kern="1200" dirty="0" err="1" smtClean="0">
                <a:solidFill>
                  <a:schemeClr val="tx1"/>
                </a:solidFill>
                <a:effectLst/>
                <a:latin typeface="+mn-lt"/>
                <a:ea typeface="+mn-ea"/>
                <a:cs typeface="+mn-cs"/>
              </a:rPr>
              <a:t>agri</a:t>
            </a:r>
            <a:r>
              <a:rPr lang="en-US" sz="1200" i="1" kern="1200" dirty="0" smtClean="0">
                <a:solidFill>
                  <a:schemeClr val="tx1"/>
                </a:solidFill>
                <a:effectLst/>
                <a:latin typeface="+mn-lt"/>
                <a:ea typeface="+mn-ea"/>
                <a:cs typeface="+mn-cs"/>
              </a:rPr>
              <a:t>-food s</a:t>
            </a:r>
            <a:r>
              <a:rPr lang="en-US" sz="1200" kern="1200" dirty="0" smtClean="0">
                <a:solidFill>
                  <a:schemeClr val="tx1"/>
                </a:solidFill>
                <a:effectLst/>
                <a:latin typeface="+mn-lt"/>
                <a:ea typeface="+mn-ea"/>
                <a:cs typeface="+mn-cs"/>
              </a:rPr>
              <a:t>ector, is closely linked to the Ag GDP+ indicator.  It is also a new indicator.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rationale for this new indicator is similar: it should reflect the process of agricultural transformation, increasing the share of employment in downstream activities and services sectors linked to agriculture.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are using the same 5 components definition of the </a:t>
            </a:r>
            <a:r>
              <a:rPr lang="en-US" sz="1200" kern="1200" dirty="0" err="1" smtClean="0">
                <a:solidFill>
                  <a:schemeClr val="tx1"/>
                </a:solidFill>
                <a:effectLst/>
                <a:latin typeface="+mn-lt"/>
                <a:ea typeface="+mn-ea"/>
                <a:cs typeface="+mn-cs"/>
              </a:rPr>
              <a:t>agri</a:t>
            </a:r>
            <a:r>
              <a:rPr lang="en-US" sz="1200" kern="1200" dirty="0" smtClean="0">
                <a:solidFill>
                  <a:schemeClr val="tx1"/>
                </a:solidFill>
                <a:effectLst/>
                <a:latin typeface="+mn-lt"/>
                <a:ea typeface="+mn-ea"/>
                <a:cs typeface="+mn-cs"/>
              </a:rPr>
              <a:t>-food sector.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Using available employment survey data, baseline employment level is calculated for each of the 5 components.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Dividing these baseline employment levels (number of people employed) by the baseline value-added in each of the 5 components – derived from the country-level SAM developed for the Ag GPD+ indicator – we derive employment-per-GDP ratios.  These ratios are then used to estimate employment estimates every year as GDP varies.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new datasets become available, they are integrated to update and re-calibrate the SAM and generating new employment-per-GDP ratios.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indicator will also be generated by IFPRI and therefore Post teams will not be calculated it by themselves.  It is also a performance indicator, requiring targets, but it is RAA.  Therefore it should be reported only by Post teams that expect to have results under IR3: Increased employment and entrepreneurship.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A66E83-404F-9B48-A888-676EEFD427F8}" type="slidenum">
              <a:rPr lang="en-US" smtClean="0"/>
              <a:t>32</a:t>
            </a:fld>
            <a:endParaRPr lang="en-US"/>
          </a:p>
        </p:txBody>
      </p:sp>
    </p:spTree>
    <p:extLst>
      <p:ext uri="{BB962C8B-B14F-4D97-AF65-F5344CB8AC3E}">
        <p14:creationId xmlns:p14="http://schemas.microsoft.com/office/powerpoint/2010/main" val="4275897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1400" dirty="0">
                <a:solidFill>
                  <a:schemeClr val="dk1"/>
                </a:solidFill>
                <a:latin typeface="Arial Narrow"/>
                <a:ea typeface="Arial Narrow"/>
                <a:cs typeface="Arial Narrow"/>
                <a:sym typeface="Arial Narrow"/>
              </a:rPr>
              <a:t>This is a new Indicator.  This Indicator has been added to: </a:t>
            </a:r>
            <a:endParaRPr sz="1400" dirty="0">
              <a:solidFill>
                <a:schemeClr val="dk1"/>
              </a:solidFill>
              <a:latin typeface="Arial Narrow"/>
              <a:ea typeface="Arial Narrow"/>
              <a:cs typeface="Arial Narrow"/>
              <a:sym typeface="Arial Narrow"/>
            </a:endParaRPr>
          </a:p>
          <a:p>
            <a:pPr marL="457200" lvl="0" indent="-317500" rtl="0">
              <a:spcBef>
                <a:spcPts val="0"/>
              </a:spcBef>
              <a:spcAft>
                <a:spcPts val="0"/>
              </a:spcAft>
              <a:buClr>
                <a:schemeClr val="dk1"/>
              </a:buClr>
              <a:buSzPts val="1400"/>
              <a:buFont typeface="Arial Narrow"/>
              <a:buChar char="●"/>
            </a:pPr>
            <a:r>
              <a:rPr lang="en-US" sz="1400" dirty="0">
                <a:solidFill>
                  <a:schemeClr val="dk1"/>
                </a:solidFill>
                <a:latin typeface="Arial Narrow"/>
                <a:ea typeface="Arial Narrow"/>
                <a:cs typeface="Arial Narrow"/>
                <a:sym typeface="Arial Narrow"/>
              </a:rPr>
              <a:t>First, focus our efforts under the GFSS on systems change ---  if we improve how food security policy is designed and implemented we can have a much bigger impact on food security outcomes.  </a:t>
            </a:r>
            <a:endParaRPr sz="1400" dirty="0">
              <a:solidFill>
                <a:schemeClr val="dk1"/>
              </a:solidFill>
              <a:latin typeface="Arial Narrow"/>
              <a:ea typeface="Arial Narrow"/>
              <a:cs typeface="Arial Narrow"/>
              <a:sym typeface="Arial Narrow"/>
            </a:endParaRPr>
          </a:p>
          <a:p>
            <a:pPr marL="457200" lvl="0" indent="-317500" rtl="0">
              <a:spcBef>
                <a:spcPts val="0"/>
              </a:spcBef>
              <a:spcAft>
                <a:spcPts val="0"/>
              </a:spcAft>
              <a:buClr>
                <a:schemeClr val="dk1"/>
              </a:buClr>
              <a:buSzPts val="1400"/>
              <a:buFont typeface="Arial Narrow"/>
              <a:buChar char="●"/>
            </a:pPr>
            <a:r>
              <a:rPr lang="en-US" sz="1400" dirty="0">
                <a:solidFill>
                  <a:schemeClr val="dk1"/>
                </a:solidFill>
                <a:latin typeface="Arial Narrow"/>
                <a:ea typeface="Arial Narrow"/>
                <a:cs typeface="Arial Narrow"/>
                <a:sym typeface="Arial Narrow"/>
              </a:rPr>
              <a:t>Second, the indicator should capture outcomes of the many investments we are making in institutions and organizations who are contributing to the policy process.  </a:t>
            </a:r>
            <a:endParaRPr sz="1400" dirty="0">
              <a:solidFill>
                <a:schemeClr val="dk1"/>
              </a:solidFill>
              <a:latin typeface="Arial Narrow"/>
              <a:ea typeface="Arial Narrow"/>
              <a:cs typeface="Arial Narrow"/>
              <a:sym typeface="Arial Narrow"/>
            </a:endParaRPr>
          </a:p>
          <a:p>
            <a:pPr marL="0" lvl="0" indent="0" rtl="0">
              <a:spcBef>
                <a:spcPts val="0"/>
              </a:spcBef>
              <a:spcAft>
                <a:spcPts val="0"/>
              </a:spcAft>
              <a:buClr>
                <a:schemeClr val="dk1"/>
              </a:buClr>
              <a:buSzPts val="1100"/>
              <a:buFont typeface="Arial"/>
              <a:buNone/>
            </a:pPr>
            <a:endParaRPr sz="1400" dirty="0">
              <a:solidFill>
                <a:schemeClr val="dk1"/>
              </a:solidFill>
              <a:latin typeface="Arial Narrow"/>
              <a:ea typeface="Arial Narrow"/>
              <a:cs typeface="Arial Narrow"/>
              <a:sym typeface="Arial Narrow"/>
            </a:endParaRPr>
          </a:p>
          <a:p>
            <a:pPr marL="0" lvl="0" indent="0" rtl="0">
              <a:spcBef>
                <a:spcPts val="0"/>
              </a:spcBef>
              <a:spcAft>
                <a:spcPts val="0"/>
              </a:spcAft>
              <a:buClr>
                <a:schemeClr val="dk1"/>
              </a:buClr>
              <a:buSzPts val="1100"/>
              <a:buFont typeface="Arial"/>
              <a:buNone/>
            </a:pPr>
            <a:r>
              <a:rPr lang="en-US" sz="1400" dirty="0">
                <a:solidFill>
                  <a:schemeClr val="dk1"/>
                </a:solidFill>
                <a:latin typeface="Arial Narrow"/>
                <a:ea typeface="Arial Narrow"/>
                <a:cs typeface="Arial Narrow"/>
                <a:sym typeface="Arial Narrow"/>
              </a:rPr>
              <a:t>What is a well functioning policy system?. </a:t>
            </a:r>
            <a:r>
              <a:rPr lang="en-US" sz="1400">
                <a:solidFill>
                  <a:schemeClr val="dk1"/>
                </a:solidFill>
                <a:latin typeface="Arial Narrow"/>
                <a:ea typeface="Arial Narrow"/>
                <a:cs typeface="Arial Narrow"/>
                <a:sym typeface="Arial Narrow"/>
              </a:rPr>
              <a:t>Through Feed the Future activities to date and based on others’ work in this area, six different characteristics have been defined: </a:t>
            </a:r>
            <a:r>
              <a:rPr lang="en-US" sz="1400" smtClean="0">
                <a:solidFill>
                  <a:schemeClr val="dk1"/>
                </a:solidFill>
                <a:latin typeface="Arial Narrow"/>
                <a:ea typeface="Arial Narrow"/>
                <a:cs typeface="Arial Narrow"/>
                <a:sym typeface="Arial Narrow"/>
              </a:rPr>
              <a:t>See </a:t>
            </a:r>
            <a:r>
              <a:rPr lang="en-US" sz="1400">
                <a:solidFill>
                  <a:schemeClr val="dk1"/>
                </a:solidFill>
                <a:latin typeface="Arial Narrow"/>
                <a:ea typeface="Arial Narrow"/>
                <a:cs typeface="Arial Narrow"/>
                <a:sym typeface="Arial Narrow"/>
              </a:rPr>
              <a:t>THE SIX COMPONENTS  </a:t>
            </a:r>
            <a:endParaRPr sz="1400">
              <a:solidFill>
                <a:schemeClr val="dk1"/>
              </a:solidFill>
              <a:latin typeface="Arial Narrow"/>
              <a:ea typeface="Arial Narrow"/>
              <a:cs typeface="Arial Narrow"/>
              <a:sym typeface="Arial Narrow"/>
            </a:endParaRPr>
          </a:p>
          <a:p>
            <a:pPr marL="0" lvl="0" indent="0" rtl="0">
              <a:spcBef>
                <a:spcPts val="0"/>
              </a:spcBef>
              <a:spcAft>
                <a:spcPts val="0"/>
              </a:spcAft>
              <a:buClr>
                <a:schemeClr val="dk1"/>
              </a:buClr>
              <a:buSzPts val="1100"/>
              <a:buFont typeface="Arial"/>
              <a:buNone/>
            </a:pPr>
            <a:r>
              <a:rPr lang="en-US" sz="1400" dirty="0">
                <a:solidFill>
                  <a:schemeClr val="dk1"/>
                </a:solidFill>
                <a:latin typeface="Arial Narrow"/>
                <a:ea typeface="Arial Narrow"/>
                <a:cs typeface="Arial Narrow"/>
                <a:sym typeface="Arial Narrow"/>
              </a:rPr>
              <a:t>There is a well-developed methodology for identifying different attributes of these building blocks (please see the references we have provided attached to this webinar). </a:t>
            </a:r>
            <a:endParaRPr sz="1400" dirty="0">
              <a:solidFill>
                <a:schemeClr val="dk1"/>
              </a:solidFill>
              <a:latin typeface="Arial Narrow"/>
              <a:ea typeface="Arial Narrow"/>
              <a:cs typeface="Arial Narrow"/>
              <a:sym typeface="Arial Narrow"/>
            </a:endParaRPr>
          </a:p>
          <a:p>
            <a:pPr marL="0" lvl="0" indent="0" rtl="0">
              <a:spcBef>
                <a:spcPts val="0"/>
              </a:spcBef>
              <a:spcAft>
                <a:spcPts val="0"/>
              </a:spcAft>
              <a:buClr>
                <a:schemeClr val="dk1"/>
              </a:buClr>
              <a:buSzPts val="1100"/>
              <a:buFont typeface="Arial"/>
              <a:buNone/>
            </a:pPr>
            <a:endParaRPr sz="1400" dirty="0">
              <a:solidFill>
                <a:schemeClr val="dk1"/>
              </a:solidFill>
              <a:latin typeface="Arial Narrow"/>
              <a:ea typeface="Arial Narrow"/>
              <a:cs typeface="Arial Narrow"/>
              <a:sym typeface="Arial Narrow"/>
            </a:endParaRPr>
          </a:p>
          <a:p>
            <a:pPr marL="0" lvl="0" indent="0" rtl="0">
              <a:spcBef>
                <a:spcPts val="0"/>
              </a:spcBef>
              <a:spcAft>
                <a:spcPts val="0"/>
              </a:spcAft>
              <a:buClr>
                <a:schemeClr val="dk1"/>
              </a:buClr>
              <a:buSzPts val="1100"/>
              <a:buFont typeface="Arial"/>
              <a:buNone/>
            </a:pPr>
            <a:r>
              <a:rPr lang="en-US" sz="1400" dirty="0">
                <a:solidFill>
                  <a:schemeClr val="dk1"/>
                </a:solidFill>
                <a:latin typeface="Arial Narrow"/>
                <a:ea typeface="Arial Narrow"/>
                <a:cs typeface="Arial Narrow"/>
                <a:sym typeface="Arial Narrow"/>
              </a:rPr>
              <a:t>What is a milestone?  It’s a goal post toward an improved system - these should be intermediate outcomes to help measure whether the system is developing in the right direction - is it more predictable? Is there a better evidence base? Is there accountability in commitment to outcomes? Is the system more inclusive?  The milestones do not have to be 100% achieved by the US Government - they can be supported by others. For example, important policy system goal posts are set by countries in their National Investment Plans - intentions to develop or implement policies. There may not be complete attribution to our activities, and in fact, should not be, but we can be ‘supportive’ of the achievement through participating in dialogue through the donor’s group, providing diplomatic input at high levels, support the ability of non-state actors to participate in policy creation.</a:t>
            </a:r>
            <a:endParaRPr sz="1400" dirty="0">
              <a:solidFill>
                <a:schemeClr val="dk1"/>
              </a:solidFill>
              <a:latin typeface="Arial Narrow"/>
              <a:ea typeface="Arial Narrow"/>
              <a:cs typeface="Arial Narrow"/>
              <a:sym typeface="Arial Narrow"/>
            </a:endParaRPr>
          </a:p>
          <a:p>
            <a:pPr marL="0" lvl="0" indent="0" rtl="0">
              <a:spcBef>
                <a:spcPts val="0"/>
              </a:spcBef>
              <a:spcAft>
                <a:spcPts val="0"/>
              </a:spcAft>
              <a:buClr>
                <a:schemeClr val="dk1"/>
              </a:buClr>
              <a:buSzPts val="1100"/>
              <a:buFont typeface="Arial"/>
              <a:buNone/>
            </a:pPr>
            <a:endParaRPr sz="1400" dirty="0">
              <a:solidFill>
                <a:schemeClr val="dk1"/>
              </a:solidFill>
              <a:latin typeface="Arial Narrow"/>
              <a:ea typeface="Arial Narrow"/>
              <a:cs typeface="Arial Narrow"/>
              <a:sym typeface="Arial Narrow"/>
            </a:endParaRPr>
          </a:p>
          <a:p>
            <a:pPr marL="0" lvl="0" indent="0" rtl="0">
              <a:spcBef>
                <a:spcPts val="0"/>
              </a:spcBef>
              <a:spcAft>
                <a:spcPts val="0"/>
              </a:spcAft>
              <a:buClr>
                <a:schemeClr val="dk1"/>
              </a:buClr>
              <a:buSzPts val="1100"/>
              <a:buFont typeface="Arial"/>
              <a:buNone/>
            </a:pPr>
            <a:r>
              <a:rPr lang="en-US" sz="1000" dirty="0">
                <a:solidFill>
                  <a:schemeClr val="dk1"/>
                </a:solidFill>
                <a:latin typeface="Arial Narrow"/>
                <a:ea typeface="Arial Narrow"/>
                <a:cs typeface="Arial Narrow"/>
                <a:sym typeface="Arial Narrow"/>
              </a:rPr>
              <a:t>Definition:  </a:t>
            </a:r>
            <a:r>
              <a:rPr lang="en-US" sz="1000" b="1" dirty="0">
                <a:solidFill>
                  <a:schemeClr val="dk1"/>
                </a:solidFill>
                <a:latin typeface="Arial Narrow"/>
                <a:ea typeface="Arial Narrow"/>
                <a:cs typeface="Arial Narrow"/>
                <a:sym typeface="Arial Narrow"/>
              </a:rPr>
              <a:t>Institutional architecture</a:t>
            </a:r>
            <a:r>
              <a:rPr lang="en-US" sz="1000" dirty="0">
                <a:solidFill>
                  <a:schemeClr val="dk1"/>
                </a:solidFill>
                <a:latin typeface="Arial Narrow"/>
                <a:ea typeface="Arial Narrow"/>
                <a:cs typeface="Arial Narrow"/>
                <a:sym typeface="Arial Narrow"/>
              </a:rPr>
              <a:t> (IA) provides a framework for understanding and improving a country’s capacity to undertake transparent, inclusive, predictable, and evidence-based policy change.</a:t>
            </a:r>
            <a:endParaRPr sz="1000" dirty="0">
              <a:solidFill>
                <a:schemeClr val="dk1"/>
              </a:solidFill>
              <a:latin typeface="Arial Narrow"/>
              <a:ea typeface="Arial Narrow"/>
              <a:cs typeface="Arial Narrow"/>
              <a:sym typeface="Arial Narrow"/>
            </a:endParaRPr>
          </a:p>
          <a:p>
            <a:pPr marL="0" lvl="0" indent="0" rtl="0">
              <a:lnSpc>
                <a:spcPct val="106999"/>
              </a:lnSpc>
              <a:spcBef>
                <a:spcPts val="0"/>
              </a:spcBef>
              <a:spcAft>
                <a:spcPts val="0"/>
              </a:spcAft>
              <a:buClr>
                <a:schemeClr val="dk1"/>
              </a:buClr>
              <a:buSzPts val="1100"/>
              <a:buFont typeface="Arial"/>
              <a:buNone/>
            </a:pPr>
            <a:r>
              <a:rPr lang="en-US" sz="1000" dirty="0">
                <a:solidFill>
                  <a:schemeClr val="dk1"/>
                </a:solidFill>
                <a:latin typeface="Arial Narrow"/>
                <a:ea typeface="Arial Narrow"/>
                <a:cs typeface="Arial Narrow"/>
                <a:sym typeface="Arial Narrow"/>
              </a:rPr>
              <a:t>Local system capacity to manage inclusive and evidence-based policy reform is fundamental to improving food security outcomes. Whether operating at the regional, national, or sub-national level, IA encompasses the multi-stakeholder processes, capabilities, relationships, and structures needed to effectively manage food security policy development and implementation. Effective investments in IA increase social capital among and between system actors and serve as building blocks towards greater self-reliance.</a:t>
            </a:r>
            <a:endParaRPr sz="1000" dirty="0">
              <a:solidFill>
                <a:schemeClr val="dk1"/>
              </a:solidFill>
              <a:latin typeface="Arial Narrow"/>
              <a:ea typeface="Arial Narrow"/>
              <a:cs typeface="Arial Narrow"/>
              <a:sym typeface="Arial Narrow"/>
            </a:endParaRPr>
          </a:p>
          <a:p>
            <a:pPr marL="0" lvl="0" indent="0" rtl="0">
              <a:lnSpc>
                <a:spcPct val="106999"/>
              </a:lnSpc>
              <a:spcBef>
                <a:spcPts val="800"/>
              </a:spcBef>
              <a:spcAft>
                <a:spcPts val="0"/>
              </a:spcAft>
              <a:buClr>
                <a:schemeClr val="dk1"/>
              </a:buClr>
              <a:buSzPts val="1100"/>
              <a:buFont typeface="Arial"/>
              <a:buNone/>
            </a:pPr>
            <a:r>
              <a:rPr lang="en-US" sz="1000" dirty="0">
                <a:solidFill>
                  <a:schemeClr val="dk1"/>
                </a:solidFill>
                <a:latin typeface="Arial Narrow"/>
                <a:ea typeface="Arial Narrow"/>
                <a:cs typeface="Arial Narrow"/>
                <a:sym typeface="Arial Narrow"/>
              </a:rPr>
              <a:t>Since 2013, in-depth institutional architecture assessments (IAAs) have been used by the USAID Bureau of Food Security, USAID Missions, local policymakers, and other key stakeholders to better understand possible constraints that could stymie effective policy change processes in specific countries and regions.  Monitoring and evaluating IA improvements over time will help to drive investment, attention, and accountability towards addressing key constraints to more effective, better performing policy systems. This approach helps to ensure that Feed the Future policy-related investments contribute not only to achieving desired policy changes, but also to achieving durable improvements in host country capacity to lead and manage the policy change process</a:t>
            </a:r>
            <a:endParaRPr sz="1000" dirty="0">
              <a:solidFill>
                <a:schemeClr val="dk1"/>
              </a:solidFill>
              <a:latin typeface="Arial Narrow"/>
              <a:ea typeface="Arial Narrow"/>
              <a:cs typeface="Arial Narrow"/>
              <a:sym typeface="Arial Narrow"/>
            </a:endParaRPr>
          </a:p>
          <a:p>
            <a:pPr marL="0" lvl="0" indent="0" rtl="0">
              <a:spcBef>
                <a:spcPts val="800"/>
              </a:spcBef>
              <a:spcAft>
                <a:spcPts val="0"/>
              </a:spcAft>
              <a:buClr>
                <a:schemeClr val="dk1"/>
              </a:buClr>
              <a:buSzPts val="1100"/>
              <a:buFont typeface="Arial"/>
              <a:buNone/>
            </a:pPr>
            <a:endParaRPr sz="1400" dirty="0">
              <a:solidFill>
                <a:schemeClr val="dk1"/>
              </a:solidFill>
              <a:latin typeface="Arial Narrow"/>
              <a:ea typeface="Arial Narrow"/>
              <a:cs typeface="Arial Narrow"/>
              <a:sym typeface="Arial Narrow"/>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r>
              <a:rPr lang="en-US"/>
              <a:t>Please note that we are not talking only about building the capacity of organizations involved in the policy process, such as the Ministry Planning Department or a research institute.   The definition of institutions includes the formal and informal rules that structure social relations.  We are concerned about the capacity in the country for dynamic engagement between citizens, leaders, business interest, government, civil society organizations in developing and implementing food security policy.</a:t>
            </a:r>
            <a:endParaRPr/>
          </a:p>
          <a:p>
            <a:pPr marL="0" lvl="0" indent="0">
              <a:spcBef>
                <a:spcPts val="0"/>
              </a:spcBef>
              <a:spcAft>
                <a:spcPts val="0"/>
              </a:spcAft>
              <a:buNone/>
            </a:pPr>
            <a:endParaRPr/>
          </a:p>
          <a:p>
            <a:pPr marL="0" lvl="0" indent="0">
              <a:spcBef>
                <a:spcPts val="0"/>
              </a:spcBef>
              <a:spcAft>
                <a:spcPts val="0"/>
              </a:spcAft>
              <a:buNone/>
            </a:pPr>
            <a:r>
              <a:rPr lang="en-US"/>
              <a:t>I hope that this discussion stimulates interest in understanding and tracking and measuring the evolution of that system.  If you are working in food security, you need to know the policy ecosystem - the stakeholders, processes, institutions that make and implement food security policy.</a:t>
            </a:r>
            <a:endParaRPr/>
          </a:p>
          <a:p>
            <a:pPr marL="0" lvl="0" indent="0">
              <a:spcBef>
                <a:spcPts val="0"/>
              </a:spcBef>
              <a:spcAft>
                <a:spcPts val="0"/>
              </a:spcAft>
              <a:buNone/>
            </a:pPr>
            <a:endParaRPr/>
          </a:p>
          <a:p>
            <a:pPr marL="0" lvl="0" indent="0">
              <a:spcBef>
                <a:spcPts val="0"/>
              </a:spcBef>
              <a:spcAft>
                <a:spcPts val="0"/>
              </a:spcAft>
              <a:buNone/>
            </a:pPr>
            <a:r>
              <a:rPr lang="en-US"/>
              <a:t>Some Illustrative milestones are listed here… such as broadening participation in policy development; improving analysis and data for policy research, cross-sectoral platforms; consensus on common metrics of accountability.</a:t>
            </a:r>
            <a:endParaRPr/>
          </a:p>
          <a:p>
            <a:pPr marL="0" lvl="0" indent="0">
              <a:spcBef>
                <a:spcPts val="0"/>
              </a:spcBef>
              <a:spcAft>
                <a:spcPts val="0"/>
              </a:spcAft>
              <a:buNone/>
            </a:pPr>
            <a:endParaRPr/>
          </a:p>
          <a:p>
            <a:pPr marL="0" lvl="0" indent="0">
              <a:spcBef>
                <a:spcPts val="0"/>
              </a:spcBef>
              <a:spcAft>
                <a:spcPts val="0"/>
              </a:spcAft>
              <a:buNone/>
            </a:pPr>
            <a:r>
              <a:rPr lang="en-US"/>
              <a:t>The targets for this indicator will be set and tracked by the US Government Policy Team within countries and particularly the policy experts in USAID working with all the USG partners who contribute to the food security policy system.  There will need to be a collaborative effort across these partners.  There are models for how this might be achieved.   We’ll be sharing more in an upcoming webinar but I can answer questions at the end of the webinar.</a:t>
            </a:r>
            <a:endParaRPr/>
          </a:p>
          <a:p>
            <a:pPr marL="0" lvl="0" indent="0">
              <a:spcBef>
                <a:spcPts val="0"/>
              </a:spcBef>
              <a:spcAft>
                <a:spcPts val="0"/>
              </a:spcAft>
              <a:buNone/>
            </a:pPr>
            <a:endParaRPr/>
          </a:p>
          <a:p>
            <a:pPr marL="0" lvl="0" indent="0">
              <a:spcBef>
                <a:spcPts val="0"/>
              </a:spcBef>
              <a:spcAft>
                <a:spcPts val="0"/>
              </a:spcAft>
              <a:buClr>
                <a:schemeClr val="dk1"/>
              </a:buClr>
              <a:buSzPts val="1100"/>
              <a:buFont typeface="Arial"/>
              <a:buNone/>
            </a:pPr>
            <a:r>
              <a:rPr lang="en-US" sz="950" u="sng">
                <a:solidFill>
                  <a:srgbClr val="1155CC"/>
                </a:solidFill>
                <a:hlinkClick r:id="rId3"/>
              </a:rPr>
              <a:t>- IAA Background Note</a:t>
            </a:r>
            <a:endParaRPr sz="950" u="sng">
              <a:solidFill>
                <a:srgbClr val="1155CC"/>
              </a:solidFill>
              <a:hlinkClick r:id="rId3"/>
            </a:endParaRPr>
          </a:p>
          <a:p>
            <a:pPr marL="0" lvl="0" indent="0">
              <a:spcBef>
                <a:spcPts val="0"/>
              </a:spcBef>
              <a:spcAft>
                <a:spcPts val="0"/>
              </a:spcAft>
              <a:buClr>
                <a:schemeClr val="dk1"/>
              </a:buClr>
              <a:buSzPts val="1100"/>
              <a:buFont typeface="Arial"/>
              <a:buNone/>
            </a:pPr>
            <a:r>
              <a:rPr lang="en-US" sz="950">
                <a:solidFill>
                  <a:schemeClr val="dk1"/>
                </a:solidFill>
              </a:rPr>
              <a:t>- </a:t>
            </a:r>
            <a:r>
              <a:rPr lang="en-US" sz="950" u="sng">
                <a:solidFill>
                  <a:srgbClr val="1155CC"/>
                </a:solidFill>
                <a:hlinkClick r:id="rId4"/>
              </a:rPr>
              <a:t>Institutional Architecture for Food Security Policy Change: Cross-Country Synthesis</a:t>
            </a:r>
            <a:endParaRPr sz="950" u="sng">
              <a:solidFill>
                <a:srgbClr val="1155CC"/>
              </a:solidFill>
              <a:hlinkClick r:id="rId4"/>
            </a:endParaRPr>
          </a:p>
          <a:p>
            <a:pPr marL="0" lvl="0" indent="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indent="0">
              <a:buFont typeface="Arial" panose="020B0604020202020204" pitchFamily="34" charset="0"/>
              <a:buNone/>
            </a:pPr>
            <a:r>
              <a:rPr lang="en-US" dirty="0" smtClean="0"/>
              <a:t>Hello everyone, my name is Tyrell </a:t>
            </a:r>
            <a:r>
              <a:rPr lang="en-US" dirty="0" err="1" smtClean="0"/>
              <a:t>Kahan</a:t>
            </a:r>
            <a:r>
              <a:rPr lang="en-US" dirty="0" smtClean="0"/>
              <a:t> and I am here to provide you</a:t>
            </a:r>
            <a:r>
              <a:rPr lang="en-US" baseline="0" dirty="0" smtClean="0"/>
              <a:t> with a few highlights on the modifications made to the Feed the Future Research Indicator.</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This indicator tracks the progression of new or significantly improved technologies, practices, and approaches through research and development (R&amp;D) to the demonstrated uptake by public or private sector stakeholders. </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aseline="0" dirty="0" smtClean="0"/>
              <a:t>It is important to note that t</a:t>
            </a:r>
            <a:r>
              <a:rPr lang="en-US" dirty="0" smtClean="0"/>
              <a:t>he R&amp;D process is a hypothesis-driven, testable, and independently replicable activity according</a:t>
            </a:r>
            <a:r>
              <a:rPr lang="en-US" baseline="0" dirty="0" smtClean="0"/>
              <a:t> to USAID’s Scientific Research Policy</a:t>
            </a:r>
            <a:r>
              <a:rPr lang="en-US" dirty="0" smtClean="0"/>
              <a:t>. I recommend that everyone read over this policy document to better understand </a:t>
            </a:r>
            <a:r>
              <a:rPr lang="en-US" baseline="0" dirty="0" smtClean="0"/>
              <a:t>USAID’s definition of research because it lists the activities that are not considered research and gives a clearer picture of what types of outputs should not be counted under this indicator</a:t>
            </a:r>
            <a:r>
              <a:rPr lang="en-US" baseline="0" dirty="0" smtClean="0"/>
              <a: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modified indicator is pretty similar to the previous version with a few important differences that are based on recent learnings and past experiences implementing research programs</a:t>
            </a:r>
            <a:r>
              <a:rPr lang="en-US" baseline="0" dirty="0" smtClean="0"/>
              <a:t>.</a:t>
            </a:r>
          </a:p>
          <a:p>
            <a:pPr marL="171450" indent="-171450">
              <a:buFont typeface="Arial" panose="020B0604020202020204" pitchFamily="34" charset="0"/>
              <a:buChar cha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A new phase </a:t>
            </a:r>
            <a:r>
              <a:rPr lang="en-US" baseline="0" dirty="0" smtClean="0"/>
              <a:t>has been added.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Phase IV </a:t>
            </a:r>
            <a:r>
              <a:rPr lang="en-US" baseline="0" dirty="0" smtClean="0"/>
              <a:t>- Demonstrated Uptake by the Public and/or Private Sector- is linked to the US Foreign Assistance Indicator STIR-11 and is in alignment with our desire to encourage more outcome oriented research by strengthening the linkages between research and technology scaling as well as improving the measuring of impact of Feed the Future research investments going forward</a:t>
            </a:r>
            <a:r>
              <a:rPr lang="en-US" baseline="0" dirty="0" smtClean="0"/>
              <a: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628650" lvl="1" indent="-171450">
              <a:buFont typeface="Arial" panose="020B0604020202020204" pitchFamily="34" charset="0"/>
              <a:buChar char="•"/>
            </a:pPr>
            <a:r>
              <a:rPr lang="en-US" baseline="0" dirty="0" smtClean="0"/>
              <a:t>The other 3 phases – Under research; under field testing; and made available for uptake- remain relatively unchanged from the previous version. One thing to highlight about Phase 4 is the requirement that a research output be previously reported in either Phase I, II, or III before being reported in Phase IV. </a:t>
            </a:r>
            <a:endParaRPr lang="en-US" baseline="0" dirty="0" smtClean="0"/>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In relation to linking research to technology scaling, the indicator definition sheet further distinguishes the difference between </a:t>
            </a:r>
            <a:r>
              <a:rPr lang="en-US" b="1" baseline="0" dirty="0" smtClean="0"/>
              <a:t>end users </a:t>
            </a:r>
            <a:r>
              <a:rPr lang="en-US" baseline="0" dirty="0" smtClean="0"/>
              <a:t>(i.e. individual customers or farmers) </a:t>
            </a:r>
            <a:r>
              <a:rPr lang="en-US" b="1" baseline="0" dirty="0" smtClean="0"/>
              <a:t>and the next users </a:t>
            </a:r>
            <a:r>
              <a:rPr lang="en-US" baseline="0" dirty="0" smtClean="0"/>
              <a:t>(i.e. public or private sector organizations that act as technology scaling partners). Phase IV will only count uptake by next user organizations, and not adoption or uptake by end users, which will be counted under the indicator that tracks # of farmers applying improved technologies and practices</a:t>
            </a:r>
            <a:r>
              <a:rPr lang="en-US" baseline="0" dirty="0" smtClean="0"/>
              <a:t>.</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Another important modification of the indicator is the expansion of the scope of what is counted to include </a:t>
            </a:r>
            <a:r>
              <a:rPr lang="en-US" b="1" baseline="0" dirty="0" smtClean="0"/>
              <a:t>approaches</a:t>
            </a:r>
            <a:r>
              <a:rPr lang="en-US" baseline="0" dirty="0" smtClean="0"/>
              <a:t> in an effort to better capture all of the great knowledge-related outputs produced through FTF research investments. Much of the improved knowledge is related to achieving human outcomes through nutrition research, economic research, and policy research. It is important to note that d</a:t>
            </a:r>
            <a:r>
              <a:rPr lang="en-US" dirty="0" smtClean="0"/>
              <a:t>iagnostic research or research focused on identifying the root cause of an issue will not be counted under this indicator. The approach should be one that can clearly be articulated as having the potential to reach and benefit a smallholder farmer, other individual, or household at some point in the future such as a new,</a:t>
            </a:r>
            <a:r>
              <a:rPr lang="en-US" baseline="0" dirty="0" smtClean="0"/>
              <a:t> evidence-based </a:t>
            </a:r>
            <a:r>
              <a:rPr lang="en-US" dirty="0" smtClean="0"/>
              <a:t>approach that overcomes barriers to farmer adoption of improved technologies</a:t>
            </a:r>
            <a:r>
              <a:rPr lang="en-US" dirty="0" smtClean="0"/>
              <a:t>.</a:t>
            </a:r>
          </a:p>
          <a:p>
            <a:pPr marL="628650" lvl="1" indent="-171450">
              <a:buFont typeface="Arial" panose="020B0604020202020204" pitchFamily="34" charset="0"/>
              <a:buChar char="•"/>
            </a:pPr>
            <a:endParaRPr lang="en-US" dirty="0" smtClean="0"/>
          </a:p>
          <a:p>
            <a:pPr marL="628650" lvl="1" indent="-171450">
              <a:buFont typeface="Arial" panose="020B0604020202020204" pitchFamily="34" charset="0"/>
              <a:buChar char="•"/>
            </a:pPr>
            <a:r>
              <a:rPr lang="en-US" baseline="0" dirty="0" smtClean="0"/>
              <a:t>We have also clarified guidance on how to </a:t>
            </a:r>
            <a:r>
              <a:rPr lang="en-US" b="1" baseline="0" dirty="0" smtClean="0"/>
              <a:t>select the appropriate phase depending on the type </a:t>
            </a:r>
            <a:r>
              <a:rPr lang="en-US" baseline="0" dirty="0" smtClean="0"/>
              <a:t>of technology, practice or approach. You will see a set of charts that follow the indicator reference sheet in the handbook. The chart provides further guidance on phases by type of technology, practice, or approach</a:t>
            </a:r>
            <a:r>
              <a:rPr lang="en-US" baseline="0" dirty="0" smtClean="0"/>
              <a:t>.</a:t>
            </a:r>
          </a:p>
          <a:p>
            <a:pPr marL="628650" lvl="1"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On another note: In the near future, the counts collected through FTFMS will be supplemented by a request for further information that will feed into our BFS Research Rack Up database, which will help us to further characterize the research products supported through our investments</a:t>
            </a:r>
            <a:r>
              <a:rPr lang="en-US" baseline="0" dirty="0" smtClean="0"/>
              <a:t>.</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Finally, I highly encourage everyone to check out the </a:t>
            </a:r>
            <a:r>
              <a:rPr lang="en-US" b="1" baseline="0" dirty="0" smtClean="0"/>
              <a:t>Global Food Security Research Strategy, </a:t>
            </a:r>
            <a:r>
              <a:rPr lang="en-US" b="0" baseline="0" dirty="0" smtClean="0"/>
              <a:t>which is available online, </a:t>
            </a:r>
            <a:r>
              <a:rPr lang="en-US" baseline="0" dirty="0" smtClean="0"/>
              <a:t>for further information on how our Feed the Future research partners ensure a pipeline of </a:t>
            </a:r>
            <a:r>
              <a:rPr lang="en-US" dirty="0" smtClean="0"/>
              <a:t>innovative, scalable products and practices to improve productivity, nutrition, and resilience in Feed the Future partner countries.</a:t>
            </a:r>
          </a:p>
          <a:p>
            <a:pPr marL="171450" lvl="0" indent="-171450">
              <a:buFont typeface="Arial" panose="020B0604020202020204" pitchFamily="34" charset="0"/>
              <a:buChar char="•"/>
            </a:pPr>
            <a:endParaRPr lang="en-US"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link for the Global Food Security Research Strategy is --&gt;&gt;</a:t>
            </a:r>
            <a:r>
              <a:rPr lang="en-US" sz="1200" b="0" i="0" u="sng" strike="noStrike" kern="1200" baseline="0" dirty="0" smtClean="0">
                <a:solidFill>
                  <a:schemeClr val="tx1"/>
                </a:solidFill>
                <a:latin typeface="+mn-lt"/>
                <a:ea typeface="+mn-ea"/>
                <a:cs typeface="+mn-cs"/>
                <a:hlinkClick r:id="rId3"/>
              </a:rPr>
              <a:t>https://www.agrilinks.org/sites/default/files/usg_global_food_security_research_strategy_0.pdf</a:t>
            </a:r>
            <a:endParaRPr dirty="0"/>
          </a:p>
        </p:txBody>
      </p:sp>
      <p:sp>
        <p:nvSpPr>
          <p:cNvPr id="193" name="Shape 1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551B0A-A03B-244A-9FA4-43D6339D8892}" type="slidenum">
              <a:rPr lang="en-US" smtClean="0"/>
              <a:t>38</a:t>
            </a:fld>
            <a:endParaRPr lang="en-US"/>
          </a:p>
        </p:txBody>
      </p:sp>
    </p:spTree>
    <p:extLst>
      <p:ext uri="{BB962C8B-B14F-4D97-AF65-F5344CB8AC3E}">
        <p14:creationId xmlns:p14="http://schemas.microsoft.com/office/powerpoint/2010/main" val="3594585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Hello, my name is Jessica </a:t>
            </a:r>
            <a:r>
              <a:rPr lang="en-US" sz="1200" kern="1200" dirty="0" err="1" smtClean="0">
                <a:solidFill>
                  <a:schemeClr val="tx1"/>
                </a:solidFill>
                <a:effectLst/>
                <a:latin typeface="+mn-lt"/>
                <a:ea typeface="+mn-ea"/>
                <a:cs typeface="+mn-cs"/>
              </a:rPr>
              <a:t>Bagdonis</a:t>
            </a:r>
            <a:r>
              <a:rPr lang="en-US" sz="1200" kern="1200" dirty="0" smtClean="0">
                <a:solidFill>
                  <a:schemeClr val="tx1"/>
                </a:solidFill>
                <a:effectLst/>
                <a:latin typeface="+mn-lt"/>
                <a:ea typeface="+mn-ea"/>
                <a:cs typeface="+mn-cs"/>
              </a:rPr>
              <a:t> and I am a capacity development advisor in the Bureau for Food Security, SO I am excited to be providing an overview of the indicator for monitoring the “number of organizations with increased performance improvement.”</a:t>
            </a:r>
          </a:p>
          <a:p>
            <a:r>
              <a:rPr lang="en-US" sz="1200" kern="1200" dirty="0" smtClean="0">
                <a:solidFill>
                  <a:schemeClr val="tx1"/>
                </a:solidFill>
                <a:effectLst/>
                <a:latin typeface="+mn-lt"/>
                <a:ea typeface="+mn-ea"/>
                <a:cs typeface="+mn-cs"/>
              </a:rPr>
              <a:t>This is a new indicator and it corresponds with the Global Food Security Strategy’s cross-cutting intermediate result of “improved human, organizational, and system performance.”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More specifically, this indicator is focused on capturing capacity development results at the organizational level.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Because capacity is a form of potential and not visible until it is used…. It is best practice to use performance – and in this case *organizational*  performance -- to determine whether capacity has changed. So that’s why we focus on performance improvement in this indicator.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[PAUSE]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indicator is intended to be used when a USAID-funded project or activity intentionally allocates resources for deliberate organizational capacity efforts.  Resources may be either financial, human, or material.  In addition…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be counted as a positive result under this indicator, several conditions must be met –</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--First, the project or activity theory of change must articulate how the capacity development process will improve organizational performance that is related to broader development objectives.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--Second, 4 elements of the capacity development process must be documented regularly enough to demonstrate that the performance improvement was  a result of a deliberate process. These 4 elements include :</a:t>
            </a:r>
          </a:p>
          <a:p>
            <a:pPr lvl="1"/>
            <a:r>
              <a:rPr lang="en-US" sz="1200" kern="1200" dirty="0" smtClean="0">
                <a:solidFill>
                  <a:schemeClr val="tx1"/>
                </a:solidFill>
                <a:effectLst/>
                <a:latin typeface="+mn-lt"/>
                <a:ea typeface="+mn-ea"/>
                <a:cs typeface="+mn-cs"/>
              </a:rPr>
              <a:t>(1) How internal and/or external stakeholder input was used in the process.</a:t>
            </a:r>
          </a:p>
          <a:p>
            <a:pPr lvl="1"/>
            <a:r>
              <a:rPr lang="en-US" sz="1200" kern="1200" dirty="0" smtClean="0">
                <a:solidFill>
                  <a:schemeClr val="tx1"/>
                </a:solidFill>
                <a:effectLst/>
                <a:latin typeface="+mn-lt"/>
                <a:ea typeface="+mn-ea"/>
                <a:cs typeface="+mn-cs"/>
              </a:rPr>
              <a:t>(2) An analysis and assessment of performance gaps that will be addressed. </a:t>
            </a:r>
          </a:p>
          <a:p>
            <a:pPr lvl="1"/>
            <a:r>
              <a:rPr lang="en-US" sz="1200" kern="1200" dirty="0" smtClean="0">
                <a:solidFill>
                  <a:schemeClr val="tx1"/>
                </a:solidFill>
                <a:effectLst/>
                <a:latin typeface="+mn-lt"/>
                <a:ea typeface="+mn-ea"/>
                <a:cs typeface="+mn-cs"/>
              </a:rPr>
              <a:t>(3) A description of the process for selecting and implementing performance improvement solutions….and…</a:t>
            </a:r>
          </a:p>
          <a:p>
            <a:pPr lvl="1"/>
            <a:r>
              <a:rPr lang="en-US" sz="1200" kern="1200" dirty="0" smtClean="0">
                <a:solidFill>
                  <a:schemeClr val="tx1"/>
                </a:solidFill>
                <a:effectLst/>
                <a:latin typeface="+mn-lt"/>
                <a:ea typeface="+mn-ea"/>
                <a:cs typeface="+mn-cs"/>
              </a:rPr>
              <a:t>(4) The actual monitoring and use of the performance data. </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the third and final condition that must be met under this indicator is that the organization must show a positive change in performance.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Because each organization’s needs are unique, each organization may choose how they will both document the process *and* measure the changes in performance.  For example, a higher education institution may choose to document and use the methods for accreditation, while an NGO may prefer to use a tool, such as the organizational performance index tool that USAID has endorsed. But these are just two examples among many. As long as all of the conditions outlined in the indicator reference sheet are met, organizations should use the approaches and tools that make sense for their context and needs.</a:t>
            </a:r>
          </a:p>
        </p:txBody>
      </p:sp>
      <p:sp>
        <p:nvSpPr>
          <p:cNvPr id="4" name="Slide Number Placeholder 3"/>
          <p:cNvSpPr>
            <a:spLocks noGrp="1"/>
          </p:cNvSpPr>
          <p:nvPr>
            <p:ph type="sldNum" sz="quarter" idx="10"/>
          </p:nvPr>
        </p:nvSpPr>
        <p:spPr/>
        <p:txBody>
          <a:bodyPr/>
          <a:lstStyle/>
          <a:p>
            <a:fld id="{5E551B0A-A03B-244A-9FA4-43D6339D8892}" type="slidenum">
              <a:rPr lang="en-US" smtClean="0"/>
              <a:t>39</a:t>
            </a:fld>
            <a:endParaRPr lang="en-US"/>
          </a:p>
        </p:txBody>
      </p:sp>
    </p:spTree>
    <p:extLst>
      <p:ext uri="{BB962C8B-B14F-4D97-AF65-F5344CB8AC3E}">
        <p14:creationId xmlns:p14="http://schemas.microsoft.com/office/powerpoint/2010/main" val="62612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an example to illustrate this visually. In this example, an implementing partner is working with 6 organizations. The three conditions that I just described are presented in the column on the left: </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 articulation of intentional organizational capacity development efforts in the theory of change</a:t>
            </a:r>
          </a:p>
          <a:p>
            <a:pPr lvl="0"/>
            <a:r>
              <a:rPr lang="en-US" sz="1200" kern="1200" dirty="0" smtClean="0">
                <a:solidFill>
                  <a:schemeClr val="tx1"/>
                </a:solidFill>
                <a:effectLst/>
                <a:latin typeface="+mn-lt"/>
                <a:ea typeface="+mn-ea"/>
                <a:cs typeface="+mn-cs"/>
              </a:rPr>
              <a:t>--The documentation of the 4 step process for performance improvement</a:t>
            </a:r>
          </a:p>
          <a:p>
            <a:pPr lvl="0"/>
            <a:r>
              <a:rPr lang="en-US" sz="1200" kern="1200" dirty="0" smtClean="0">
                <a:solidFill>
                  <a:schemeClr val="tx1"/>
                </a:solidFill>
                <a:effectLst/>
                <a:latin typeface="+mn-lt"/>
                <a:ea typeface="+mn-ea"/>
                <a:cs typeface="+mn-cs"/>
              </a:rPr>
              <a:t>--And the measurement of a positive change in performance </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 can see, while all 6 of the organizations met some of these conditions, only 3 of the 6 organizations met all of these conditions.  Thus, only a value of 3 could be reported for this indicator.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Hopefully, this explanation helps make using this indicator a bit easier. We look forward to your questions and feedback on 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this time, I will now pass the </a:t>
            </a:r>
            <a:r>
              <a:rPr lang="en-US" sz="1200" kern="1200" dirty="0" err="1" smtClean="0">
                <a:solidFill>
                  <a:schemeClr val="tx1"/>
                </a:solidFill>
                <a:effectLst/>
                <a:latin typeface="+mn-lt"/>
                <a:ea typeface="+mn-ea"/>
                <a:cs typeface="+mn-cs"/>
              </a:rPr>
              <a:t>mic</a:t>
            </a:r>
            <a:r>
              <a:rPr lang="en-US" sz="1200" kern="1200" dirty="0" smtClean="0">
                <a:solidFill>
                  <a:schemeClr val="tx1"/>
                </a:solidFill>
                <a:effectLst/>
                <a:latin typeface="+mn-lt"/>
                <a:ea typeface="+mn-ea"/>
                <a:cs typeface="+mn-cs"/>
              </a:rPr>
              <a:t> to our colleague </a:t>
            </a:r>
            <a:r>
              <a:rPr lang="en-US" sz="1200" kern="1200" dirty="0" err="1" smtClean="0">
                <a:solidFill>
                  <a:schemeClr val="tx1"/>
                </a:solidFill>
                <a:effectLst/>
                <a:latin typeface="+mn-lt"/>
                <a:ea typeface="+mn-ea"/>
                <a:cs typeface="+mn-cs"/>
              </a:rPr>
              <a:t>Janina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Mera</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E551B0A-A03B-244A-9FA4-43D6339D8892}" type="slidenum">
              <a:rPr lang="en-US" smtClean="0"/>
              <a:t>40</a:t>
            </a:fld>
            <a:endParaRPr lang="en-US"/>
          </a:p>
        </p:txBody>
      </p:sp>
    </p:spTree>
    <p:extLst>
      <p:ext uri="{BB962C8B-B14F-4D97-AF65-F5344CB8AC3E}">
        <p14:creationId xmlns:p14="http://schemas.microsoft.com/office/powerpoint/2010/main" val="9825700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two IM indicators are meant to align with SDG 1.4.2 and 5.a.1.</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Land tenure security has been recognized as essential for ending poverty and hunger and achieving food security. There is also an important gender component to land tenure.  Empirical evidence demonstrates that securing women’s property rights contributes to lower poverty and vulnerability and has positive consequences for women’s empowerment, nutritional and health outcomes, and children’s schooling.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two IM indicators cover two aspects: Legal recognition and perception of security.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Both slides: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Should be measured at the individual and not the household level. If you report at the household level you run the risk of 1) incorrectly assigning rights and 2) underestimating both women’s and men’s rights and use of land.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Slide 1</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---For legally recognized tenure regimes—for example the </a:t>
            </a:r>
            <a:r>
              <a:rPr lang="en-US" sz="1200" kern="1200" dirty="0" err="1" smtClean="0">
                <a:solidFill>
                  <a:schemeClr val="tx1"/>
                </a:solidFill>
                <a:effectLst/>
                <a:latin typeface="+mn-lt"/>
                <a:ea typeface="+mn-ea"/>
                <a:cs typeface="+mn-cs"/>
              </a:rPr>
              <a:t>resguardos</a:t>
            </a:r>
            <a:r>
              <a:rPr lang="en-US" sz="1200" kern="1200" dirty="0" smtClean="0">
                <a:solidFill>
                  <a:schemeClr val="tx1"/>
                </a:solidFill>
                <a:effectLst/>
                <a:latin typeface="+mn-lt"/>
                <a:ea typeface="+mn-ea"/>
                <a:cs typeface="+mn-cs"/>
              </a:rPr>
              <a:t> in Colombia where the indigenous people are granted a “community title”. There is only one title but many people within the community are covered under it. In this case , the IM would report all of the adult members of the community.</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----Adult because have to be legally able to enter into a contractual agreement to have legal title for the first and for the second because we would like to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42</a:t>
            </a:fld>
            <a:endParaRPr lang="en-US"/>
          </a:p>
        </p:txBody>
      </p:sp>
    </p:spTree>
    <p:extLst>
      <p:ext uri="{BB962C8B-B14F-4D97-AF65-F5344CB8AC3E}">
        <p14:creationId xmlns:p14="http://schemas.microsoft.com/office/powerpoint/2010/main" val="389164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 has shown people’s perception of their security has as much impact on investment behavior as their legal status.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Key take away: </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 is frequently a gap between the legal rights and perceived rights so this is meant to measure that gap. For example, in many projects with a land focus, in male and female households, the land is titled jointly. However, the woman, may feel that while the land may be in her name it is de facto the mans. If the husband dies will the land be transferred to her or her male children? In case of a divorce, will the joint property be divided? There are many instances where culture dictates more than the legal framework.</a:t>
            </a:r>
          </a:p>
          <a:p>
            <a:endParaRPr lang="en-US" dirty="0" smtClean="0">
              <a:solidFill>
                <a:srgbClr val="FF0000"/>
              </a:solidFill>
            </a:endParaRPr>
          </a:p>
          <a:p>
            <a:r>
              <a:rPr lang="en-US" dirty="0" smtClean="0">
                <a:solidFill>
                  <a:srgbClr val="FF0000"/>
                </a:solidFill>
              </a:rPr>
              <a:t>Can</a:t>
            </a:r>
            <a:r>
              <a:rPr lang="en-US" baseline="0" dirty="0" smtClean="0">
                <a:solidFill>
                  <a:srgbClr val="FF0000"/>
                </a:solidFill>
              </a:rPr>
              <a:t> </a:t>
            </a:r>
            <a:r>
              <a:rPr lang="en-US" baseline="0" dirty="0" smtClean="0">
                <a:solidFill>
                  <a:srgbClr val="FF0000"/>
                </a:solidFill>
              </a:rPr>
              <a:t>also be collected from all participants via a census – doesn’t have to be a sample survey</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BE452E47-9F80-1C4D-B483-D29F3D013962}" type="slidenum">
              <a:rPr lang="en-US" smtClean="0"/>
              <a:t>43</a:t>
            </a:fld>
            <a:endParaRPr lang="en-US"/>
          </a:p>
        </p:txBody>
      </p:sp>
    </p:spTree>
    <p:extLst>
      <p:ext uri="{BB962C8B-B14F-4D97-AF65-F5344CB8AC3E}">
        <p14:creationId xmlns:p14="http://schemas.microsoft.com/office/powerpoint/2010/main" val="16699114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44</a:t>
            </a:fld>
            <a:endParaRPr lang="en-US"/>
          </a:p>
        </p:txBody>
      </p:sp>
    </p:spTree>
    <p:extLst>
      <p:ext uri="{BB962C8B-B14F-4D97-AF65-F5344CB8AC3E}">
        <p14:creationId xmlns:p14="http://schemas.microsoft.com/office/powerpoint/2010/main" val="1535339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you’ve seen in our announcements, we have spent the last year developing a new set of standard indicators, which support phase two of the USG’s Feed the Future Initiative under the Global Food Security Strategy (GFSS).  This process involved two public surveys, consistent interagency coordination, and input from a variety of stakeholders to land on the best final set.  Our last handbook update was published in July 2016 and this new one just came out in March 2018.  We will discuss details of the transition later in this presentation.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just to make sure we’re all on the same page and using the same language, “indicators” are measures that enable us to monitor and manage the performance of the Feed the Future Initiative and are designed to measure progress against each result in the Feed the Future results framework, which I’ll show an image of in the next slide. </a:t>
            </a:r>
          </a:p>
          <a:p>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4</a:t>
            </a:fld>
            <a:endParaRPr lang="en-US"/>
          </a:p>
        </p:txBody>
      </p:sp>
    </p:spTree>
    <p:extLst>
      <p:ext uri="{BB962C8B-B14F-4D97-AF65-F5344CB8AC3E}">
        <p14:creationId xmlns:p14="http://schemas.microsoft.com/office/powerpoint/2010/main" val="2083451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official USAID definition of resilience is, “the ability of people, households, communities, systems and countries to mitigate, adapt to, and recover from shocks and stresses in a manner that reduces chronic vulnerability and facilitates inclusive growth”.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Just by looking at the definition we can see how it is difficult to measure. Since resilience is always in relation to a shock, measuring resilience requires an analytical approach that looks at the Absorptive, Adaptive, and Transformative capacities as proxies.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Specific to the Indicator: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Number of host government or community-derived risk management plans </a:t>
            </a:r>
            <a:r>
              <a:rPr lang="en-US" sz="1200" b="1" kern="1200" dirty="0" smtClean="0">
                <a:solidFill>
                  <a:schemeClr val="tx1"/>
                </a:solidFill>
                <a:effectLst/>
                <a:latin typeface="+mn-lt"/>
                <a:ea typeface="+mn-ea"/>
                <a:cs typeface="+mn-cs"/>
              </a:rPr>
              <a:t>formally proposed, adopted, implemented or institutionalized</a:t>
            </a:r>
            <a:r>
              <a:rPr lang="en-US" sz="1200" kern="1200" dirty="0" smtClean="0">
                <a:solidFill>
                  <a:schemeClr val="tx1"/>
                </a:solidFill>
                <a:effectLst/>
                <a:latin typeface="+mn-lt"/>
                <a:ea typeface="+mn-ea"/>
                <a:cs typeface="+mn-cs"/>
              </a:rPr>
              <a:t> with USG assistance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Risk Management plans impact beneficiaries by reducing beneficiaries’ exposure to shock. This indicator is important because risk exposure changes people’s behavior regardless of whether or not a shock actually occurs. Would you make investments that could increase your productivity in the long term if you have the threat of disaster hanging over your head in the short term? Surely, not. To reiterate; risk management plans impact behavior even when the shock does not occur.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Each plan should include the four elements of risk reduction strategies: </a:t>
            </a:r>
            <a:r>
              <a:rPr lang="en-US" sz="1200" b="1" kern="1200" dirty="0" smtClean="0">
                <a:solidFill>
                  <a:schemeClr val="tx1"/>
                </a:solidFill>
                <a:effectLst/>
                <a:latin typeface="+mn-lt"/>
                <a:ea typeface="+mn-ea"/>
                <a:cs typeface="+mn-cs"/>
              </a:rPr>
              <a:t>prevention, mitigation, coping, and recovery</a:t>
            </a:r>
            <a:r>
              <a:rPr lang="en-US" sz="1200" kern="1200" dirty="0" smtClean="0">
                <a:solidFill>
                  <a:schemeClr val="tx1"/>
                </a:solidFill>
                <a:effectLst/>
                <a:latin typeface="+mn-lt"/>
                <a:ea typeface="+mn-ea"/>
                <a:cs typeface="+mn-cs"/>
              </a:rPr>
              <a:t>. But what does that mean.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say you live in a flood prone area. If before the rainy season the community clears trash out of the waterways they 1) </a:t>
            </a:r>
            <a:r>
              <a:rPr lang="en-US" sz="1200" b="1" kern="1200" dirty="0" smtClean="0">
                <a:solidFill>
                  <a:schemeClr val="tx1"/>
                </a:solidFill>
                <a:effectLst/>
                <a:latin typeface="+mn-lt"/>
                <a:ea typeface="+mn-ea"/>
                <a:cs typeface="+mn-cs"/>
              </a:rPr>
              <a:t>prevent,</a:t>
            </a:r>
            <a:r>
              <a:rPr lang="en-US" sz="1200" kern="1200" dirty="0" smtClean="0">
                <a:solidFill>
                  <a:schemeClr val="tx1"/>
                </a:solidFill>
                <a:effectLst/>
                <a:latin typeface="+mn-lt"/>
                <a:ea typeface="+mn-ea"/>
                <a:cs typeface="+mn-cs"/>
              </a:rPr>
              <a:t> as much as possible, the risk of the shock occurring 2) reduce the fear of the shock occurring.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Prevention may work some years but it is impossible to prevent a 50-year drought for example. So then we move into the</a:t>
            </a:r>
            <a:r>
              <a:rPr lang="en-US" sz="1200" b="1" kern="1200" dirty="0" smtClean="0">
                <a:solidFill>
                  <a:schemeClr val="tx1"/>
                </a:solidFill>
                <a:effectLst/>
                <a:latin typeface="+mn-lt"/>
                <a:ea typeface="+mn-ea"/>
                <a:cs typeface="+mn-cs"/>
              </a:rPr>
              <a:t> during a shock stage</a:t>
            </a:r>
            <a:r>
              <a:rPr lang="en-US" sz="1200" kern="1200" dirty="0" smtClean="0">
                <a:solidFill>
                  <a:schemeClr val="tx1"/>
                </a:solidFill>
                <a:effectLst/>
                <a:latin typeface="+mn-lt"/>
                <a:ea typeface="+mn-ea"/>
                <a:cs typeface="+mn-cs"/>
              </a:rPr>
              <a:t>, what can we do to mitigate the damage caused by the shock. When that 50-year drought comes, maybe we don’t save all of the animals, selective destocking can prevent total loss. If you know your local/national government will buy animals at a fair price if a shock hits, your adversity to risk will decrease.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a:t>
            </a:r>
            <a:r>
              <a:rPr lang="en-US" sz="1200" b="1" kern="1200" dirty="0" smtClean="0">
                <a:solidFill>
                  <a:schemeClr val="tx1"/>
                </a:solidFill>
                <a:effectLst/>
                <a:latin typeface="+mn-lt"/>
                <a:ea typeface="+mn-ea"/>
                <a:cs typeface="+mn-cs"/>
              </a:rPr>
              <a:t>after the shock</a:t>
            </a:r>
            <a:r>
              <a:rPr lang="en-US" sz="1200" kern="1200" dirty="0" smtClean="0">
                <a:solidFill>
                  <a:schemeClr val="tx1"/>
                </a:solidFill>
                <a:effectLst/>
                <a:latin typeface="+mn-lt"/>
                <a:ea typeface="+mn-ea"/>
                <a:cs typeface="+mn-cs"/>
              </a:rPr>
              <a:t> what is in place to facilitate the speed of </a:t>
            </a:r>
            <a:r>
              <a:rPr lang="en-US" sz="1200" b="1" kern="1200" dirty="0" smtClean="0">
                <a:solidFill>
                  <a:schemeClr val="tx1"/>
                </a:solidFill>
                <a:effectLst/>
                <a:latin typeface="+mn-lt"/>
                <a:ea typeface="+mn-ea"/>
                <a:cs typeface="+mn-cs"/>
              </a:rPr>
              <a:t>recovery.</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Ideally risk management plans—should be nested---community plan in a local government plan, local government plan in a national plan.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Each plan can only be reported once, under its appropriate community or government disaggregate. If an IM is working on individual plans at the different levels—community, local government, national government-- they should all be reported. Emphasis on the individual plan.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plan may be in multiple stages of implementation (proposed, adopted, implementation, institutionalization) throughout the year and each of the stages should be reported.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plan can also be implemented in multiple years.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end goal is institutionalization—where the host government or community internalizes the plan and takes over completely including financing.  Government institutionalization should be more structured including a budget but community institutionalization will rely on more qualitative evidence.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Resilience Resources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3"/>
              </a:rPr>
              <a:t>https://www.agrilinks.org/post/resilience-training-modules-now-available--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https://</a:t>
            </a:r>
            <a:r>
              <a:rPr lang="en-US" sz="1200" kern="1200" dirty="0" err="1" smtClean="0">
                <a:solidFill>
                  <a:schemeClr val="tx1"/>
                </a:solidFill>
                <a:effectLst/>
                <a:latin typeface="+mn-lt"/>
                <a:ea typeface="+mn-ea"/>
                <a:cs typeface="+mn-cs"/>
              </a:rPr>
              <a:t>www.agrilinks.org</a:t>
            </a:r>
            <a:r>
              <a:rPr lang="en-US" sz="1200" kern="1200" dirty="0" smtClean="0">
                <a:solidFill>
                  <a:schemeClr val="tx1"/>
                </a:solidFill>
                <a:effectLst/>
                <a:latin typeface="+mn-lt"/>
                <a:ea typeface="+mn-ea"/>
                <a:cs typeface="+mn-cs"/>
              </a:rPr>
              <a:t>/sites/default/files/</a:t>
            </a:r>
            <a:r>
              <a:rPr lang="en-US" sz="1200" kern="1200" dirty="0" err="1" smtClean="0">
                <a:solidFill>
                  <a:schemeClr val="tx1"/>
                </a:solidFill>
                <a:effectLst/>
                <a:latin typeface="+mn-lt"/>
                <a:ea typeface="+mn-ea"/>
                <a:cs typeface="+mn-cs"/>
              </a:rPr>
              <a:t>resiliencemeasurementresources.pdf</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45</a:t>
            </a:fld>
            <a:endParaRPr lang="en-US"/>
          </a:p>
        </p:txBody>
      </p:sp>
    </p:spTree>
    <p:extLst>
      <p:ext uri="{BB962C8B-B14F-4D97-AF65-F5344CB8AC3E}">
        <p14:creationId xmlns:p14="http://schemas.microsoft.com/office/powerpoint/2010/main" val="28716850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a:t>YOUTH-3 - </a:t>
            </a:r>
            <a:r>
              <a:rPr lang="en-US" sz="1200" b="0" i="0" kern="1200" dirty="0">
                <a:solidFill>
                  <a:schemeClr val="tx1"/>
                </a:solidFill>
                <a:effectLst/>
                <a:latin typeface="+mn-lt"/>
                <a:ea typeface="+mn-ea"/>
                <a:cs typeface="+mn-cs"/>
              </a:rPr>
              <a:t>We are not trying to just count all youth we're working with, but only those participating in USG food security programs that meet the criteria of increasing access to "productive economic resources,” in order to engage youth in inclusive ag-led growth </a:t>
            </a:r>
          </a:p>
          <a:p>
            <a:pPr>
              <a:lnSpc>
                <a:spcPct val="150000"/>
              </a:lnSpc>
            </a:pPr>
            <a:r>
              <a:rPr lang="en-US" sz="1200" b="1" i="0" kern="1200" dirty="0">
                <a:solidFill>
                  <a:schemeClr val="tx1"/>
                </a:solidFill>
                <a:effectLst/>
                <a:latin typeface="+mn-lt"/>
                <a:ea typeface="+mn-ea"/>
                <a:cs typeface="+mn-cs"/>
              </a:rPr>
              <a:t>-Go over PIRS</a:t>
            </a:r>
          </a:p>
          <a:p>
            <a:pPr>
              <a:lnSpc>
                <a:spcPct val="150000"/>
              </a:lnSpc>
            </a:pPr>
            <a:endParaRPr lang="en-US" sz="1200" b="1" i="0" kern="1200" dirty="0" smtClean="0">
              <a:solidFill>
                <a:schemeClr val="tx1"/>
              </a:solidFill>
              <a:effectLst/>
              <a:latin typeface="+mn-lt"/>
              <a:ea typeface="+mn-ea"/>
              <a:cs typeface="+mn-cs"/>
            </a:endParaRPr>
          </a:p>
          <a:p>
            <a:pPr>
              <a:lnSpc>
                <a:spcPct val="150000"/>
              </a:lnSpc>
            </a:pPr>
            <a:r>
              <a:rPr lang="en-US" sz="1200" b="0" i="0" kern="1200" dirty="0" smtClean="0">
                <a:solidFill>
                  <a:schemeClr val="tx1"/>
                </a:solidFill>
                <a:effectLst/>
                <a:latin typeface="+mn-lt"/>
                <a:ea typeface="+mn-ea"/>
                <a:cs typeface="+mn-cs"/>
              </a:rPr>
              <a:t>Bullet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Points </a:t>
            </a:r>
            <a:r>
              <a:rPr lang="en-US" sz="1200" b="0" i="0" kern="1200" dirty="0">
                <a:solidFill>
                  <a:schemeClr val="tx1"/>
                </a:solidFill>
                <a:effectLst/>
                <a:latin typeface="+mn-lt"/>
                <a:ea typeface="+mn-ea"/>
                <a:cs typeface="+mn-cs"/>
              </a:rPr>
              <a:t># 1 and 2 Why youth? </a:t>
            </a:r>
          </a:p>
          <a:p>
            <a:pPr>
              <a:lnSpc>
                <a:spcPct val="150000"/>
              </a:lnSpc>
            </a:pPr>
            <a:endParaRPr lang="en-US" sz="1200" b="0" i="0" kern="1200" dirty="0">
              <a:solidFill>
                <a:schemeClr val="tx1"/>
              </a:solidFill>
              <a:effectLst/>
              <a:latin typeface="+mn-lt"/>
              <a:ea typeface="+mn-ea"/>
              <a:cs typeface="+mn-cs"/>
            </a:endParaRPr>
          </a:p>
          <a:p>
            <a:pPr>
              <a:lnSpc>
                <a:spcPct val="150000"/>
              </a:lnSpc>
            </a:pPr>
            <a:r>
              <a:rPr lang="en-US" sz="1200" b="0" i="0" kern="1200" dirty="0">
                <a:solidFill>
                  <a:schemeClr val="tx1"/>
                </a:solidFill>
                <a:effectLst/>
                <a:latin typeface="+mn-lt"/>
                <a:ea typeface="+mn-ea"/>
                <a:cs typeface="+mn-cs"/>
              </a:rPr>
              <a:t>Point #3 youth in the agri-food sector. Youth need agriculture and agriculture needs youth.</a:t>
            </a:r>
          </a:p>
          <a:p>
            <a:pPr>
              <a:lnSpc>
                <a:spcPct val="150000"/>
              </a:lnSpc>
            </a:pPr>
            <a:endParaRPr lang="en-US" sz="1200" dirty="0">
              <a:solidFill>
                <a:schemeClr val="tx2">
                  <a:lumMod val="50000"/>
                </a:schemeClr>
              </a:solidFill>
            </a:endParaRPr>
          </a:p>
          <a:p>
            <a:pPr>
              <a:lnSpc>
                <a:spcPct val="150000"/>
              </a:lnSpc>
            </a:pPr>
            <a:r>
              <a:rPr lang="en-US" sz="1200" dirty="0">
                <a:solidFill>
                  <a:schemeClr val="tx2">
                    <a:lumMod val="50000"/>
                  </a:schemeClr>
                </a:solidFill>
              </a:rPr>
              <a:t>For point #4</a:t>
            </a:r>
          </a:p>
          <a:p>
            <a:pPr>
              <a:lnSpc>
                <a:spcPct val="150000"/>
              </a:lnSpc>
            </a:pPr>
            <a:r>
              <a:rPr lang="en-US" sz="1200" dirty="0">
                <a:solidFill>
                  <a:schemeClr val="tx2">
                    <a:lumMod val="50000"/>
                  </a:schemeClr>
                </a:solidFill>
              </a:rPr>
              <a:t>Youth inclusion </a:t>
            </a:r>
            <a:r>
              <a:rPr lang="en-US" sz="1200" b="1" dirty="0">
                <a:solidFill>
                  <a:schemeClr val="tx2">
                    <a:lumMod val="50000"/>
                  </a:schemeClr>
                </a:solidFill>
              </a:rPr>
              <a:t>magnifies</a:t>
            </a:r>
            <a:r>
              <a:rPr lang="en-US" sz="1200" dirty="0">
                <a:solidFill>
                  <a:schemeClr val="tx2">
                    <a:lumMod val="50000"/>
                  </a:schemeClr>
                </a:solidFill>
              </a:rPr>
              <a:t> Feed the Future outcomes by engaging young men &amp; women as actors in </a:t>
            </a:r>
            <a:r>
              <a:rPr lang="en-US" sz="1200" b="1" dirty="0">
                <a:solidFill>
                  <a:schemeClr val="tx2">
                    <a:lumMod val="50000"/>
                  </a:schemeClr>
                </a:solidFill>
              </a:rPr>
              <a:t>inclusive agriculture-led economic growth</a:t>
            </a:r>
            <a:r>
              <a:rPr lang="en-US" sz="1200" dirty="0">
                <a:solidFill>
                  <a:schemeClr val="tx2">
                    <a:lumMod val="50000"/>
                  </a:schemeClr>
                </a:solidFill>
              </a:rPr>
              <a:t> (GFSS Objective 1)</a:t>
            </a:r>
          </a:p>
          <a:p>
            <a:pPr>
              <a:lnSpc>
                <a:spcPct val="150000"/>
              </a:lnSpc>
            </a:pPr>
            <a:r>
              <a:rPr lang="en-US" sz="1200" dirty="0">
                <a:solidFill>
                  <a:schemeClr val="tx2">
                    <a:lumMod val="50000"/>
                  </a:schemeClr>
                </a:solidFill>
              </a:rPr>
              <a:t>Working-age youth are </a:t>
            </a:r>
            <a:r>
              <a:rPr lang="en-US" sz="1200" b="1" dirty="0">
                <a:solidFill>
                  <a:schemeClr val="tx2">
                    <a:lumMod val="50000"/>
                  </a:schemeClr>
                </a:solidFill>
              </a:rPr>
              <a:t>already</a:t>
            </a:r>
            <a:r>
              <a:rPr lang="en-US" sz="1200" dirty="0">
                <a:solidFill>
                  <a:schemeClr val="tx2">
                    <a:lumMod val="50000"/>
                  </a:schemeClr>
                </a:solidFill>
              </a:rPr>
              <a:t> important </a:t>
            </a:r>
            <a:r>
              <a:rPr lang="en-US" sz="1200" b="1" dirty="0">
                <a:solidFill>
                  <a:schemeClr val="tx2">
                    <a:lumMod val="50000"/>
                  </a:schemeClr>
                </a:solidFill>
              </a:rPr>
              <a:t>contributors to household livelihoods and resilience</a:t>
            </a:r>
            <a:r>
              <a:rPr lang="en-US" sz="1200" dirty="0">
                <a:solidFill>
                  <a:schemeClr val="tx2">
                    <a:lumMod val="50000"/>
                  </a:schemeClr>
                </a:solidFill>
              </a:rPr>
              <a:t> (GFSS Objective II)</a:t>
            </a:r>
          </a:p>
          <a:p>
            <a:pPr>
              <a:lnSpc>
                <a:spcPct val="150000"/>
              </a:lnSpc>
            </a:pPr>
            <a:r>
              <a:rPr lang="en-US" sz="1200" dirty="0">
                <a:solidFill>
                  <a:schemeClr val="tx2">
                    <a:lumMod val="50000"/>
                  </a:schemeClr>
                </a:solidFill>
              </a:rPr>
              <a:t>Youth employment &amp; engagement </a:t>
            </a:r>
            <a:r>
              <a:rPr lang="en-US" sz="1200" b="1" dirty="0">
                <a:solidFill>
                  <a:schemeClr val="tx2">
                    <a:lumMod val="50000"/>
                  </a:schemeClr>
                </a:solidFill>
              </a:rPr>
              <a:t>supports improved nutrition</a:t>
            </a:r>
            <a:r>
              <a:rPr lang="en-US" sz="1200" dirty="0">
                <a:solidFill>
                  <a:schemeClr val="tx2">
                    <a:lumMod val="50000"/>
                  </a:schemeClr>
                </a:solidFill>
              </a:rPr>
              <a:t>, especially of young women &amp; children (GFSS Objective III)</a:t>
            </a:r>
          </a:p>
          <a:p>
            <a:pPr>
              <a:lnSpc>
                <a:spcPct val="150000"/>
              </a:lnSpc>
            </a:pPr>
            <a:endParaRPr lang="en-US" sz="1200" dirty="0">
              <a:solidFill>
                <a:schemeClr val="tx2">
                  <a:lumMod val="50000"/>
                </a:schemeClr>
              </a:solidFill>
            </a:endParaRPr>
          </a:p>
          <a:p>
            <a:r>
              <a:rPr lang="en-US" sz="1200" kern="1200" dirty="0">
                <a:solidFill>
                  <a:schemeClr val="tx1"/>
                </a:solidFill>
                <a:effectLst/>
                <a:latin typeface="+mn-lt"/>
                <a:ea typeface="+mn-ea"/>
                <a:cs typeface="+mn-cs"/>
              </a:rPr>
              <a:t>For point #5</a:t>
            </a:r>
          </a:p>
          <a:p>
            <a:r>
              <a:rPr lang="en-US" sz="1200" kern="1200" dirty="0">
                <a:solidFill>
                  <a:schemeClr val="tx1"/>
                </a:solidFill>
                <a:effectLst/>
                <a:latin typeface="+mn-lt"/>
                <a:ea typeface="+mn-ea"/>
                <a:cs typeface="+mn-cs"/>
              </a:rPr>
              <a:t> The purpose </a:t>
            </a:r>
            <a:r>
              <a:rPr lang="en-US" sz="1200" b="1" kern="1200" dirty="0">
                <a:solidFill>
                  <a:schemeClr val="tx1"/>
                </a:solidFill>
                <a:effectLst/>
                <a:latin typeface="+mn-lt"/>
                <a:ea typeface="+mn-ea"/>
                <a:cs typeface="+mn-cs"/>
              </a:rPr>
              <a:t>of the Guide </a:t>
            </a:r>
            <a:r>
              <a:rPr lang="en-US" sz="1200" kern="1200" dirty="0">
                <a:solidFill>
                  <a:schemeClr val="tx1"/>
                </a:solidFill>
                <a:effectLst/>
                <a:latin typeface="+mn-lt"/>
                <a:ea typeface="+mn-ea"/>
                <a:cs typeface="+mn-cs"/>
              </a:rPr>
              <a:t>is to enable USAID staff and implementing partners to intentionally consider the distinct aspirations, assets, opportunities, and barriers of youth populations when designing projects and activities in support of the US Feed the Future Initiative and the US government Global Food Security Strategy. The guide is structured as two volumes:</a:t>
            </a:r>
          </a:p>
          <a:p>
            <a:r>
              <a:rPr lang="en-US" sz="1200" b="1" kern="1200" dirty="0">
                <a:solidFill>
                  <a:schemeClr val="tx1"/>
                </a:solidFill>
                <a:effectLst/>
                <a:latin typeface="+mn-lt"/>
                <a:ea typeface="+mn-ea"/>
                <a:cs typeface="+mn-cs"/>
              </a:rPr>
              <a:t>Volume I</a:t>
            </a:r>
            <a:r>
              <a:rPr lang="en-US" sz="1200" kern="1200" dirty="0">
                <a:solidFill>
                  <a:schemeClr val="tx1"/>
                </a:solidFill>
                <a:effectLst/>
                <a:latin typeface="+mn-lt"/>
                <a:ea typeface="+mn-ea"/>
                <a:cs typeface="+mn-cs"/>
              </a:rPr>
              <a:t> is intended to support Feed the Future staff (USAID Missions and others) to design youth inclusive programs based on the USAID project design cycle; and </a:t>
            </a:r>
          </a:p>
          <a:p>
            <a:r>
              <a:rPr lang="en-US" sz="1200" b="1" kern="1200" dirty="0">
                <a:solidFill>
                  <a:schemeClr val="tx1"/>
                </a:solidFill>
                <a:effectLst/>
                <a:latin typeface="+mn-lt"/>
                <a:ea typeface="+mn-ea"/>
                <a:cs typeface="+mn-cs"/>
              </a:rPr>
              <a:t>Volume II</a:t>
            </a:r>
            <a:r>
              <a:rPr lang="en-US" sz="1200" kern="1200" dirty="0">
                <a:solidFill>
                  <a:schemeClr val="tx1"/>
                </a:solidFill>
                <a:effectLst/>
                <a:latin typeface="+mn-lt"/>
                <a:ea typeface="+mn-ea"/>
                <a:cs typeface="+mn-cs"/>
              </a:rPr>
              <a:t> offers implementation guidance for activity-level interventions, intended for USAID staff and implementers who may ultimately be managing activities and/or who wish to know more about youth-inclusive approaches to implementation in Feed the Future activities. </a:t>
            </a:r>
          </a:p>
          <a:p>
            <a:pPr>
              <a:lnSpc>
                <a:spcPct val="150000"/>
              </a:lnSpc>
            </a:pPr>
            <a:endParaRPr lang="en-US" sz="1200" dirty="0">
              <a:solidFill>
                <a:schemeClr val="tx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62B5466A-5317-E143-AF55-B8C2AE743C7B}" type="slidenum">
              <a:rPr lang="en-US" smtClean="0"/>
              <a:t>47</a:t>
            </a:fld>
            <a:endParaRPr lang="en-US"/>
          </a:p>
        </p:txBody>
      </p:sp>
    </p:spTree>
    <p:extLst>
      <p:ext uri="{BB962C8B-B14F-4D97-AF65-F5344CB8AC3E}">
        <p14:creationId xmlns:p14="http://schemas.microsoft.com/office/powerpoint/2010/main" val="17951735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know that was a lot of information to cover and a lot of details, so we just want to point you to additional resources and training to ensure your full understanding.  As always, our webinars are also recorded so you can go back and listen to anything again to refresh your memory.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48</a:t>
            </a:fld>
            <a:endParaRPr lang="en-US"/>
          </a:p>
        </p:txBody>
      </p:sp>
    </p:spTree>
    <p:extLst>
      <p:ext uri="{BB962C8B-B14F-4D97-AF65-F5344CB8AC3E}">
        <p14:creationId xmlns:p14="http://schemas.microsoft.com/office/powerpoint/2010/main" val="1812049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 xmlns:a16="http://schemas.microsoft.com/office/drawing/2014/main" id="{D9F1B652-E7D5-408D-B7C2-C958C88338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 xmlns:a16="http://schemas.microsoft.com/office/drawing/2014/main" id="{0E9B48CC-35B5-4C5A-9640-51F48252E1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sz="1200" kern="1200" dirty="0" smtClean="0">
                <a:solidFill>
                  <a:schemeClr val="tx1"/>
                </a:solidFill>
                <a:effectLst/>
                <a:latin typeface="+mn-lt"/>
                <a:ea typeface="+mn-ea"/>
                <a:cs typeface="+mn-cs"/>
              </a:rPr>
              <a:t>Here’s a list of the upcoming MEL webinars in this </a:t>
            </a:r>
            <a:r>
              <a:rPr lang="en-US" sz="1200" kern="1200" dirty="0" smtClean="0">
                <a:solidFill>
                  <a:schemeClr val="tx1"/>
                </a:solidFill>
                <a:effectLst/>
                <a:latin typeface="+mn-lt"/>
                <a:ea typeface="+mn-ea"/>
                <a:cs typeface="+mn-cs"/>
              </a:rPr>
              <a:t>series.</a:t>
            </a:r>
            <a:r>
              <a:rPr lang="en-US" sz="1200" kern="1200" baseline="0" dirty="0" smtClean="0">
                <a:solidFill>
                  <a:schemeClr val="tx1"/>
                </a:solidFill>
                <a:effectLst/>
                <a:latin typeface="+mn-lt"/>
                <a:ea typeface="+mn-ea"/>
                <a:cs typeface="+mn-cs"/>
              </a:rPr>
              <a:t>  The full schedule is available online here:  https://</a:t>
            </a:r>
            <a:r>
              <a:rPr lang="en-US" sz="1200" kern="1200" baseline="0" dirty="0" err="1" smtClean="0">
                <a:solidFill>
                  <a:schemeClr val="tx1"/>
                </a:solidFill>
                <a:effectLst/>
                <a:latin typeface="+mn-lt"/>
                <a:ea typeface="+mn-ea"/>
                <a:cs typeface="+mn-cs"/>
              </a:rPr>
              <a:t>www.agrilinks.org</a:t>
            </a:r>
            <a:r>
              <a:rPr lang="en-US" sz="1200" kern="1200" baseline="0" dirty="0" smtClean="0">
                <a:solidFill>
                  <a:schemeClr val="tx1"/>
                </a:solidFill>
                <a:effectLst/>
                <a:latin typeface="+mn-lt"/>
                <a:ea typeface="+mn-ea"/>
                <a:cs typeface="+mn-cs"/>
              </a:rPr>
              <a:t>/post/feed-the-future-</a:t>
            </a:r>
            <a:r>
              <a:rPr lang="en-US" sz="1200" kern="1200" baseline="0" dirty="0" err="1" smtClean="0">
                <a:solidFill>
                  <a:schemeClr val="tx1"/>
                </a:solidFill>
                <a:effectLst/>
                <a:latin typeface="+mn-lt"/>
                <a:ea typeface="+mn-ea"/>
                <a:cs typeface="+mn-cs"/>
              </a:rPr>
              <a:t>mel</a:t>
            </a:r>
            <a:r>
              <a:rPr lang="en-US" sz="1200" kern="1200" baseline="0" dirty="0" smtClean="0">
                <a:solidFill>
                  <a:schemeClr val="tx1"/>
                </a:solidFill>
                <a:effectLst/>
                <a:latin typeface="+mn-lt"/>
                <a:ea typeface="+mn-ea"/>
                <a:cs typeface="+mn-cs"/>
              </a:rPr>
              <a:t>-webinar-series</a:t>
            </a:r>
            <a:endParaRPr lang="en-US" altLang="en-US" dirty="0"/>
          </a:p>
        </p:txBody>
      </p:sp>
      <p:sp>
        <p:nvSpPr>
          <p:cNvPr id="68612" name="Slide Number Placeholder 3">
            <a:extLst>
              <a:ext uri="{FF2B5EF4-FFF2-40B4-BE49-F238E27FC236}">
                <a16:creationId xmlns="" xmlns:a16="http://schemas.microsoft.com/office/drawing/2014/main" id="{25FECC5C-A97D-43C4-9117-C334B18BCD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3AAC2E0-3656-4D93-A876-636912703BAF}" type="slidenum">
              <a:rPr lang="en-US" altLang="en-US"/>
              <a:pPr/>
              <a:t>49</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have further questions, we’re here to help!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a:t>
            </a:r>
            <a:r>
              <a:rPr lang="en-US" sz="1200" kern="1200" dirty="0" smtClean="0">
                <a:solidFill>
                  <a:schemeClr val="tx1"/>
                </a:solidFill>
                <a:effectLst/>
                <a:latin typeface="+mn-lt"/>
                <a:ea typeface="+mn-ea"/>
                <a:cs typeface="+mn-cs"/>
              </a:rPr>
              <a:t>Implementing Partners should contact their USAID or USG contact with their questions.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a:t>
            </a:r>
            <a:r>
              <a:rPr lang="en-US" sz="1200" kern="1200" dirty="0" smtClean="0">
                <a:solidFill>
                  <a:schemeClr val="tx1"/>
                </a:solidFill>
                <a:effectLst/>
                <a:latin typeface="+mn-lt"/>
                <a:ea typeface="+mn-ea"/>
                <a:cs typeface="+mn-cs"/>
              </a:rPr>
              <a:t>USAID Mission staff or other USG staff can contact their BFS MEL Technical Advisor (TA). </a:t>
            </a:r>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50</a:t>
            </a:fld>
            <a:endParaRPr lang="en-US"/>
          </a:p>
        </p:txBody>
      </p:sp>
    </p:spTree>
    <p:extLst>
      <p:ext uri="{BB962C8B-B14F-4D97-AF65-F5344CB8AC3E}">
        <p14:creationId xmlns:p14="http://schemas.microsoft.com/office/powerpoint/2010/main" val="14910862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we will leave the rest of the time for Q&amp;A.  We have some questions already typed in the chat box which we’ll address first, but please continue typing your questions directly in the chat box and we’ll get to as many as we can here.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(Julie starts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reading </a:t>
            </a:r>
            <a:r>
              <a:rPr lang="en-US" sz="1200" kern="1200" dirty="0" smtClean="0">
                <a:solidFill>
                  <a:schemeClr val="tx1"/>
                </a:solidFill>
                <a:effectLst/>
                <a:latin typeface="+mn-lt"/>
                <a:ea typeface="+mn-ea"/>
                <a:cs typeface="+mn-cs"/>
              </a:rPr>
              <a:t>/organizing questions).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51</a:t>
            </a:fld>
            <a:endParaRPr lang="en-US"/>
          </a:p>
        </p:txBody>
      </p:sp>
    </p:spTree>
    <p:extLst>
      <p:ext uri="{BB962C8B-B14F-4D97-AF65-F5344CB8AC3E}">
        <p14:creationId xmlns:p14="http://schemas.microsoft.com/office/powerpoint/2010/main" val="3824483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results framework has indicators identified at each level, which helps us monitor the causal flow from outputs to project outcomes to population - or system-level -outcomes to impacts.  This helps us logically assess the plausible contribution of our actions to the achievement of our impact.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the goal level, we will measure hunger, malnutrition, and poverty among the population in Feed the Future target countries and in the Zone of Influence (ZOI). The ZOI is where our programming intends to achieve the greatest household-and individual -level impacts on poverty, hunger, and malnutrition and for which we hold ourselves accountable.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lower levels of the results framework, indicators measure results at the national or ZOI population level, agriculture and food system level, and among project participants and this is where our partners need to focus.  </a:t>
            </a:r>
          </a:p>
          <a:p>
            <a:r>
              <a:rPr lang="en-US" sz="1200" kern="1200" dirty="0" smtClean="0">
                <a:solidFill>
                  <a:schemeClr val="tx1"/>
                </a:solidFill>
                <a:effectLst/>
                <a:latin typeface="+mn-lt"/>
                <a:ea typeface="+mn-ea"/>
                <a:cs typeface="+mn-cs"/>
              </a:rPr>
              <a:t>While they are definitely very important, standard indicators are only one part of our MEL system. They are meant to be capture some of the most important aspects of the work we do across the results framework. But monitoring indicators can only tell us so much in the absence of good custom indicators, good evaluations, and most importantly, analyzing the using the data.  </a:t>
            </a:r>
          </a:p>
          <a:p>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5</a:t>
            </a:fld>
            <a:endParaRPr lang="en-US"/>
          </a:p>
        </p:txBody>
      </p:sp>
    </p:spTree>
    <p:extLst>
      <p:ext uri="{BB962C8B-B14F-4D97-AF65-F5344CB8AC3E}">
        <p14:creationId xmlns:p14="http://schemas.microsoft.com/office/powerpoint/2010/main" val="186796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goal going into this process was to strike a balance between measuring all facets of the results framework adequately while keeping the reporting burden manageable.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was made tough by the fact that under the GFSS, our results framework went from two objectives to three and eight intermediate results to 15.</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total number of performance indicators only increased from 53 to 54, and “implementing mechanism” indicators went down, from 28 to 27.</a:t>
            </a:r>
          </a:p>
          <a:p>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6</a:t>
            </a:fld>
            <a:endParaRPr lang="en-US"/>
          </a:p>
        </p:txBody>
      </p:sp>
    </p:spTree>
    <p:extLst>
      <p:ext uri="{BB962C8B-B14F-4D97-AF65-F5344CB8AC3E}">
        <p14:creationId xmlns:p14="http://schemas.microsoft.com/office/powerpoint/2010/main" val="1390355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indicators published in our new handbook are a mix of continuing, new, revised/tweaked, and adopted from other sectors.  You can see the breakdown in the pie charts below, with the chart on the right representing all 54 performance indicators, and the chart on the left representing the breakdown within the 27 IM-level indicators only.  Note that a few are just “New to FTF”, meaning they have been standard indicators in other sectors that we are now adopting this year as part of the FTF measures.  For USAID Mission staff, you’ll recognize these as “F standard indicators”, but we are adopting them this year as part of the FTF measures.  All of these changes to the set of indicators are outlined in detail in Appendix 2 of the Handbook, which we’ll discuss later.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important point on this though is that while some of the indicators look like they are the same, we consider them new if there have been sufficient changes to the definition so that we will not be able to compare what we measured under the old indicator to what we are measuring under the new indicators. One example is the “# of hectares under improved technologies…” indicator, which now captures improved management practices at a more extensive scale such as watershed. Be sure to attend the webinar specifically on the new application of improved practices indicators to learn more – we have the dates posted on the first slide!</a:t>
            </a:r>
          </a:p>
          <a:p>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7</a:t>
            </a:fld>
            <a:endParaRPr lang="en-US"/>
          </a:p>
        </p:txBody>
      </p:sp>
    </p:spTree>
    <p:extLst>
      <p:ext uri="{BB962C8B-B14F-4D97-AF65-F5344CB8AC3E}">
        <p14:creationId xmlns:p14="http://schemas.microsoft.com/office/powerpoint/2010/main" val="137623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list includes two types of indicators: </a:t>
            </a:r>
            <a:r>
              <a:rPr lang="en-US" sz="1200" b="1" kern="1200" dirty="0" smtClean="0">
                <a:solidFill>
                  <a:schemeClr val="tx1"/>
                </a:solidFill>
                <a:effectLst/>
                <a:latin typeface="+mn-lt"/>
                <a:ea typeface="+mn-ea"/>
                <a:cs typeface="+mn-cs"/>
              </a:rPr>
              <a:t>performance indicators </a:t>
            </a:r>
            <a:r>
              <a:rPr lang="en-US" sz="1200" kern="1200" dirty="0" smtClean="0">
                <a:solidFill>
                  <a:schemeClr val="tx1"/>
                </a:solidFill>
                <a:effectLst/>
                <a:latin typeface="+mn-lt"/>
                <a:ea typeface="+mn-ea"/>
                <a:cs typeface="+mn-cs"/>
              </a:rPr>
              <a:t>and</a:t>
            </a:r>
            <a:r>
              <a:rPr lang="en-US" sz="1200" b="1" kern="1200" dirty="0" smtClean="0">
                <a:solidFill>
                  <a:schemeClr val="tx1"/>
                </a:solidFill>
                <a:effectLst/>
                <a:latin typeface="+mn-lt"/>
                <a:ea typeface="+mn-ea"/>
                <a:cs typeface="+mn-cs"/>
              </a:rPr>
              <a:t> new context indicators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of the indicators are grouped into categories based on the level of the measure, i.e. IM-level versus ZOI-level, National-level, and one multi-level one.  You can see the distribution of these categories in the pie chart at the right (for the performance indicators) and the green box on the left (for the context indicators).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Performance</a:t>
            </a:r>
            <a:r>
              <a:rPr lang="en-US" sz="1200" kern="1200" dirty="0" smtClean="0">
                <a:solidFill>
                  <a:schemeClr val="tx1"/>
                </a:solidFill>
                <a:effectLst/>
                <a:latin typeface="+mn-lt"/>
                <a:ea typeface="+mn-ea"/>
                <a:cs typeface="+mn-cs"/>
              </a:rPr>
              <a:t> indicators are the ones you’re familiar with where you are held accountable for reporting annual results and also setting multi-year targets.  We have 54 of these in our new set, and 27 of them are at the IM-level, meaning these are the ones that monitor progress and results of specific IMs and represent results among the people and organizations who participate in the project’s interventions.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IM-level indicators are collected by IPs and reported annually across all Feed the Future countries regardless of whether they are target countries or aligned. IMs should report on these indicators if you are expected to produce results measured by that indicator.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IM-level indicators should only report results achieved in that reporting year; they are not reported cumulatively (i.e. you should not add in the previous year’s results into the current year’s results).  However, you can and should report this year’s results for a participant for whom you reported results last year if that person or organization continues to participate in the activity in the current year.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the 54 performance indicators, there are 20 ZOI-level indicators, which measure progress across the Zone of Influence (or targeted geographic area where we want to focus our efforts) and are collected through a population-based survey.  Six are national-level, meaning measuring a result representative of the whole country, and one on institutional architecture is multi-level, which we’ll go over in bit more detail later in this webinar.</a:t>
            </a:r>
          </a:p>
          <a:p>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8</a:t>
            </a:fld>
            <a:endParaRPr lang="en-US"/>
          </a:p>
        </p:txBody>
      </p:sp>
    </p:spTree>
    <p:extLst>
      <p:ext uri="{BB962C8B-B14F-4D97-AF65-F5344CB8AC3E}">
        <p14:creationId xmlns:p14="http://schemas.microsoft.com/office/powerpoint/2010/main" val="1884611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Context</a:t>
            </a:r>
            <a:r>
              <a:rPr lang="en-US" sz="1200" kern="1200" dirty="0" smtClean="0">
                <a:solidFill>
                  <a:schemeClr val="tx1"/>
                </a:solidFill>
                <a:effectLst/>
                <a:latin typeface="+mn-lt"/>
                <a:ea typeface="+mn-ea"/>
                <a:cs typeface="+mn-cs"/>
              </a:rPr>
              <a:t> indicators are new this year, but help us monitor important aspects of our working environments / country contexts that can inform our programming or understanding.  These are things we’ll observe/monitor, but not conduct primary data collection for (we’ll use existing sources instead!), and we also will not hold ourselves accountable for their results, nor set targets for them.  As an example, we’re planning to monitor rainfall in some of our ZOIs, but you can understand that it would not make sense to set a target for rainfall nor hold ourselves accountable for how much rainfall an area receives (although I’m sure we often wish we could influence this!).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having both types of indicators at varying levels might seem confusing, note that the numbering of this set of 54 performance indicators and 25 context indicators is very clear so you can easily see if one is context (has “context” in the numbering scheme) versus performance, as well as see which level it’s to be measured at (i.e. has “IM-level” or “ZOI-level”, etc. as part of the official indicator title).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We’ll focus more on the performance indicators here in this webinar.</a:t>
            </a:r>
          </a:p>
          <a:p>
            <a:endParaRPr lang="en-US" dirty="0"/>
          </a:p>
        </p:txBody>
      </p:sp>
      <p:sp>
        <p:nvSpPr>
          <p:cNvPr id="4" name="Slide Number Placeholder 3"/>
          <p:cNvSpPr>
            <a:spLocks noGrp="1"/>
          </p:cNvSpPr>
          <p:nvPr>
            <p:ph type="sldNum" sz="quarter" idx="10"/>
          </p:nvPr>
        </p:nvSpPr>
        <p:spPr/>
        <p:txBody>
          <a:bodyPr/>
          <a:lstStyle/>
          <a:p>
            <a:fld id="{5E551B0A-A03B-244A-9FA4-43D6339D8892}" type="slidenum">
              <a:rPr lang="en-US" smtClean="0"/>
              <a:t>9</a:t>
            </a:fld>
            <a:endParaRPr lang="en-US"/>
          </a:p>
        </p:txBody>
      </p:sp>
    </p:spTree>
    <p:extLst>
      <p:ext uri="{BB962C8B-B14F-4D97-AF65-F5344CB8AC3E}">
        <p14:creationId xmlns:p14="http://schemas.microsoft.com/office/powerpoint/2010/main" val="88363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hape 18"/>
          <p:cNvSpPr/>
          <p:nvPr userDrawn="1"/>
        </p:nvSpPr>
        <p:spPr>
          <a:xfrm>
            <a:off x="0" y="1251858"/>
            <a:ext cx="9144000" cy="5606144"/>
          </a:xfrm>
          <a:prstGeom prst="rect">
            <a:avLst/>
          </a:prstGeom>
          <a:solidFill>
            <a:srgbClr val="55A9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2" name="Title 1"/>
          <p:cNvSpPr>
            <a:spLocks noGrp="1"/>
          </p:cNvSpPr>
          <p:nvPr>
            <p:ph type="ctrTitle"/>
          </p:nvPr>
        </p:nvSpPr>
        <p:spPr>
          <a:xfrm>
            <a:off x="685800" y="2362200"/>
            <a:ext cx="7772400" cy="1470025"/>
          </a:xfrm>
        </p:spPr>
        <p:txBody>
          <a:bodyPr/>
          <a:lstStyle>
            <a:lvl1pPr>
              <a:defRPr sz="4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5181600" cy="685800"/>
          </a:xfrm>
        </p:spPr>
        <p:txBody>
          <a:bodyPr>
            <a:normAutofit/>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80167F-CB3B-4B4D-AF6D-A71750A3E1A0}" type="slidenum">
              <a:rPr lang="en-US" smtClean="0"/>
              <a:t>‹#›</a:t>
            </a:fld>
            <a:endParaRPr lang="en-US"/>
          </a:p>
        </p:txBody>
      </p:sp>
      <p:sp>
        <p:nvSpPr>
          <p:cNvPr id="8" name="Shape 17"/>
          <p:cNvSpPr/>
          <p:nvPr userDrawn="1"/>
        </p:nvSpPr>
        <p:spPr>
          <a:xfrm>
            <a:off x="0" y="0"/>
            <a:ext cx="9144000" cy="133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pic>
        <p:nvPicPr>
          <p:cNvPr id="9" name="Shape 22"/>
          <p:cNvPicPr preferRelativeResize="0"/>
          <p:nvPr userDrawn="1"/>
        </p:nvPicPr>
        <p:blipFill rotWithShape="1">
          <a:blip r:embed="rId2">
            <a:alphaModFix/>
          </a:blip>
          <a:srcRect/>
          <a:stretch/>
        </p:blipFill>
        <p:spPr>
          <a:xfrm>
            <a:off x="-1" y="166817"/>
            <a:ext cx="3822841" cy="999866"/>
          </a:xfrm>
          <a:prstGeom prst="rect">
            <a:avLst/>
          </a:prstGeom>
          <a:noFill/>
          <a:ln>
            <a:noFill/>
          </a:ln>
        </p:spPr>
      </p:pic>
    </p:spTree>
    <p:extLst>
      <p:ext uri="{BB962C8B-B14F-4D97-AF65-F5344CB8AC3E}">
        <p14:creationId xmlns:p14="http://schemas.microsoft.com/office/powerpoint/2010/main" val="2380185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840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0167F-CB3B-4B4D-AF6D-A71750A3E1A0}" type="slidenum">
              <a:rPr lang="en-US" smtClean="0"/>
              <a:t>‹#›</a:t>
            </a:fld>
            <a:endParaRPr lang="en-US"/>
          </a:p>
        </p:txBody>
      </p:sp>
    </p:spTree>
    <p:extLst>
      <p:ext uri="{BB962C8B-B14F-4D97-AF65-F5344CB8AC3E}">
        <p14:creationId xmlns:p14="http://schemas.microsoft.com/office/powerpoint/2010/main" val="1686287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840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0167F-CB3B-4B4D-AF6D-A71750A3E1A0}" type="slidenum">
              <a:rPr lang="en-US" smtClean="0"/>
              <a:t>‹#›</a:t>
            </a:fld>
            <a:endParaRPr lang="en-US"/>
          </a:p>
        </p:txBody>
      </p:sp>
    </p:spTree>
    <p:extLst>
      <p:ext uri="{BB962C8B-B14F-4D97-AF65-F5344CB8AC3E}">
        <p14:creationId xmlns:p14="http://schemas.microsoft.com/office/powerpoint/2010/main" val="2071528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840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0167F-CB3B-4B4D-AF6D-A71750A3E1A0}" type="slidenum">
              <a:rPr lang="en-US" smtClean="0"/>
              <a:t>‹#›</a:t>
            </a:fld>
            <a:endParaRPr lang="en-US"/>
          </a:p>
        </p:txBody>
      </p:sp>
    </p:spTree>
    <p:extLst>
      <p:ext uri="{BB962C8B-B14F-4D97-AF65-F5344CB8AC3E}">
        <p14:creationId xmlns:p14="http://schemas.microsoft.com/office/powerpoint/2010/main" val="1754465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_2">
  <p:cSld name="Title Slide_2">
    <p:spTree>
      <p:nvGrpSpPr>
        <p:cNvPr id="1" name="Shape 89"/>
        <p:cNvGrpSpPr/>
        <p:nvPr/>
      </p:nvGrpSpPr>
      <p:grpSpPr>
        <a:xfrm>
          <a:off x="0" y="0"/>
          <a:ext cx="0" cy="0"/>
          <a:chOff x="0" y="0"/>
          <a:chExt cx="0" cy="0"/>
        </a:xfrm>
      </p:grpSpPr>
      <p:sp>
        <p:nvSpPr>
          <p:cNvPr id="90" name="Shape 90"/>
          <p:cNvSpPr/>
          <p:nvPr/>
        </p:nvSpPr>
        <p:spPr>
          <a:xfrm>
            <a:off x="0" y="0"/>
            <a:ext cx="9144000" cy="1333500"/>
          </a:xfrm>
          <a:prstGeom prst="rect">
            <a:avLst/>
          </a:prstGeom>
          <a:solidFill>
            <a:schemeClr val="lt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bin"/>
              <a:ea typeface="Cabin"/>
              <a:cs typeface="Cabin"/>
              <a:sym typeface="Cabin"/>
            </a:endParaRPr>
          </a:p>
        </p:txBody>
      </p:sp>
      <p:sp>
        <p:nvSpPr>
          <p:cNvPr id="91" name="Shape 91"/>
          <p:cNvSpPr/>
          <p:nvPr/>
        </p:nvSpPr>
        <p:spPr>
          <a:xfrm>
            <a:off x="0" y="1335904"/>
            <a:ext cx="9144000" cy="5522097"/>
          </a:xfrm>
          <a:prstGeom prst="rect">
            <a:avLst/>
          </a:prstGeom>
          <a:solidFill>
            <a:schemeClr val="dk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bin"/>
              <a:ea typeface="Cabin"/>
              <a:cs typeface="Cabin"/>
              <a:sym typeface="Cabin"/>
            </a:endParaRPr>
          </a:p>
        </p:txBody>
      </p:sp>
      <p:sp>
        <p:nvSpPr>
          <p:cNvPr id="92" name="Shape 92"/>
          <p:cNvSpPr txBox="1">
            <a:spLocks noGrp="1"/>
          </p:cNvSpPr>
          <p:nvPr>
            <p:ph type="ctrTitle"/>
          </p:nvPr>
        </p:nvSpPr>
        <p:spPr>
          <a:xfrm>
            <a:off x="628650" y="1828801"/>
            <a:ext cx="7958889" cy="1808437"/>
          </a:xfrm>
          <a:prstGeom prst="rect">
            <a:avLst/>
          </a:prstGeom>
          <a:noFill/>
          <a:ln>
            <a:noFill/>
          </a:ln>
          <a:effectLst>
            <a:outerShdw blurRad="63500" sx="102000" sy="102000" algn="ctr" rotWithShape="0">
              <a:schemeClr val="dk1">
                <a:alpha val="48627"/>
              </a:schemeClr>
            </a:outerShdw>
          </a:effectLst>
        </p:spPr>
        <p:txBody>
          <a:bodyPr spcFirstLastPara="1" wrap="square" lIns="91425" tIns="91425" rIns="91425" bIns="91425" anchor="b" anchorCtr="0"/>
          <a:lstStyle>
            <a:lvl1pPr marR="0" lvl="0" algn="l" rtl="0">
              <a:lnSpc>
                <a:spcPct val="70000"/>
              </a:lnSpc>
              <a:spcBef>
                <a:spcPts val="0"/>
              </a:spcBef>
              <a:spcAft>
                <a:spcPts val="0"/>
              </a:spcAft>
              <a:buClr>
                <a:schemeClr val="lt1"/>
              </a:buClr>
              <a:buSzPts val="6000"/>
              <a:buFont typeface="Cabin"/>
              <a:buNone/>
              <a:defRPr sz="6000" b="0" i="0" u="none" strike="noStrike" cap="none">
                <a:solidFill>
                  <a:schemeClr val="lt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Shape 93"/>
          <p:cNvSpPr txBox="1">
            <a:spLocks noGrp="1"/>
          </p:cNvSpPr>
          <p:nvPr>
            <p:ph type="subTitle" idx="1"/>
          </p:nvPr>
        </p:nvSpPr>
        <p:spPr>
          <a:xfrm>
            <a:off x="628650" y="3797780"/>
            <a:ext cx="6787314" cy="475976"/>
          </a:xfrm>
          <a:prstGeom prst="rect">
            <a:avLst/>
          </a:prstGeom>
          <a:no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Cabin"/>
                <a:ea typeface="Cabin"/>
                <a:cs typeface="Cabin"/>
                <a:sym typeface="Cabin"/>
              </a:defRPr>
            </a:lvl1pPr>
            <a:lvl2pPr marR="0" lvl="1" algn="ctr" rtl="0">
              <a:lnSpc>
                <a:spcPct val="100000"/>
              </a:lnSpc>
              <a:spcBef>
                <a:spcPts val="500"/>
              </a:spcBef>
              <a:spcAft>
                <a:spcPts val="0"/>
              </a:spcAft>
              <a:buClr>
                <a:schemeClr val="accent2"/>
              </a:buClr>
              <a:buSzPts val="2000"/>
              <a:buFont typeface="Arial"/>
              <a:buNone/>
              <a:defRPr sz="2000" b="0" i="0" u="none" strike="noStrike" cap="none">
                <a:solidFill>
                  <a:schemeClr val="accent2"/>
                </a:solidFill>
                <a:latin typeface="Cabin"/>
                <a:ea typeface="Cabin"/>
                <a:cs typeface="Cabin"/>
                <a:sym typeface="Cabin"/>
              </a:defRPr>
            </a:lvl2pPr>
            <a:lvl3pPr marR="0" lvl="2" algn="ctr" rtl="0">
              <a:lnSpc>
                <a:spcPct val="100000"/>
              </a:lnSpc>
              <a:spcBef>
                <a:spcPts val="500"/>
              </a:spcBef>
              <a:spcAft>
                <a:spcPts val="0"/>
              </a:spcAft>
              <a:buClr>
                <a:schemeClr val="accent2"/>
              </a:buClr>
              <a:buSzPts val="1800"/>
              <a:buFont typeface="Arial"/>
              <a:buNone/>
              <a:defRPr sz="1800" b="0" i="0" u="none" strike="noStrike" cap="none">
                <a:solidFill>
                  <a:schemeClr val="accent2"/>
                </a:solidFill>
                <a:latin typeface="Cabin"/>
                <a:ea typeface="Cabin"/>
                <a:cs typeface="Cabin"/>
                <a:sym typeface="Cabin"/>
              </a:defRPr>
            </a:lvl3pPr>
            <a:lvl4pPr marR="0" lvl="3" algn="ctr" rtl="0">
              <a:lnSpc>
                <a:spcPct val="100000"/>
              </a:lnSpc>
              <a:spcBef>
                <a:spcPts val="500"/>
              </a:spcBef>
              <a:spcAft>
                <a:spcPts val="0"/>
              </a:spcAft>
              <a:buClr>
                <a:schemeClr val="accent2"/>
              </a:buClr>
              <a:buSzPts val="1600"/>
              <a:buFont typeface="Arial"/>
              <a:buNone/>
              <a:defRPr sz="1600" b="0" i="0" u="none" strike="noStrike" cap="none">
                <a:solidFill>
                  <a:schemeClr val="accent2"/>
                </a:solidFill>
                <a:latin typeface="Cabin"/>
                <a:ea typeface="Cabin"/>
                <a:cs typeface="Cabin"/>
                <a:sym typeface="Cabin"/>
              </a:defRPr>
            </a:lvl4pPr>
            <a:lvl5pPr marR="0" lvl="4" algn="ctr" rtl="0">
              <a:lnSpc>
                <a:spcPct val="100000"/>
              </a:lnSpc>
              <a:spcBef>
                <a:spcPts val="500"/>
              </a:spcBef>
              <a:spcAft>
                <a:spcPts val="0"/>
              </a:spcAft>
              <a:buClr>
                <a:schemeClr val="accent2"/>
              </a:buClr>
              <a:buSzPts val="1600"/>
              <a:buFont typeface="Arial"/>
              <a:buNone/>
              <a:defRPr sz="1600" b="0" i="0" u="none" strike="noStrike" cap="none">
                <a:solidFill>
                  <a:schemeClr val="accent2"/>
                </a:solidFill>
                <a:latin typeface="Cabin"/>
                <a:ea typeface="Cabin"/>
                <a:cs typeface="Cabin"/>
                <a:sym typeface="Cabi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9pPr>
          </a:lstStyle>
          <a:p>
            <a:endParaRPr/>
          </a:p>
        </p:txBody>
      </p:sp>
      <p:sp>
        <p:nvSpPr>
          <p:cNvPr id="94" name="Shape 94"/>
          <p:cNvSpPr txBox="1">
            <a:spLocks noGrp="1"/>
          </p:cNvSpPr>
          <p:nvPr>
            <p:ph type="dt" idx="10"/>
          </p:nvPr>
        </p:nvSpPr>
        <p:spPr>
          <a:xfrm>
            <a:off x="628650" y="5654676"/>
            <a:ext cx="201528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pPr>
              <a:buClr>
                <a:srgbClr val="000000"/>
              </a:buClr>
              <a:buFont typeface="Arial"/>
              <a:buNone/>
            </a:pPr>
            <a:endParaRPr kern="0">
              <a:solidFill>
                <a:srgbClr val="FFFFFF"/>
              </a:solidFill>
            </a:endParaRPr>
          </a:p>
        </p:txBody>
      </p:sp>
      <p:pic>
        <p:nvPicPr>
          <p:cNvPr id="95" name="Shape 95"/>
          <p:cNvPicPr preferRelativeResize="0"/>
          <p:nvPr/>
        </p:nvPicPr>
        <p:blipFill rotWithShape="1">
          <a:blip r:embed="rId2">
            <a:alphaModFix/>
          </a:blip>
          <a:srcRect/>
          <a:stretch/>
        </p:blipFill>
        <p:spPr>
          <a:xfrm>
            <a:off x="8823" y="347413"/>
            <a:ext cx="2834640" cy="988490"/>
          </a:xfrm>
          <a:prstGeom prst="rect">
            <a:avLst/>
          </a:prstGeom>
          <a:noFill/>
          <a:ln>
            <a:noFill/>
          </a:ln>
        </p:spPr>
      </p:pic>
      <p:sp>
        <p:nvSpPr>
          <p:cNvPr id="96" name="Shape 96"/>
          <p:cNvSpPr txBox="1">
            <a:spLocks noGrp="1"/>
          </p:cNvSpPr>
          <p:nvPr>
            <p:ph type="sldNum" idx="12"/>
          </p:nvPr>
        </p:nvSpPr>
        <p:spPr>
          <a:xfrm>
            <a:off x="8556784" y="6333134"/>
            <a:ext cx="548775" cy="525000"/>
          </a:xfrm>
          <a:prstGeom prst="rect">
            <a:avLst/>
          </a:prstGeom>
        </p:spPr>
        <p:txBody>
          <a:bodyPr spcFirstLastPara="1" wrap="square" lIns="91425" tIns="45700" rIns="91425" bIns="4570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fld id="{00000000-1234-1234-1234-123412341234}" type="slidenum">
              <a:rPr lang="en-US">
                <a:solidFill>
                  <a:srgbClr val="403B33"/>
                </a:solidFill>
              </a:rPr>
              <a:pPr/>
              <a:t>‹#›</a:t>
            </a:fld>
            <a:endParaRPr>
              <a:solidFill>
                <a:srgbClr val="403B33"/>
              </a:solidFill>
            </a:endParaRPr>
          </a:p>
        </p:txBody>
      </p:sp>
    </p:spTree>
    <p:extLst>
      <p:ext uri="{BB962C8B-B14F-4D97-AF65-F5344CB8AC3E}">
        <p14:creationId xmlns:p14="http://schemas.microsoft.com/office/powerpoint/2010/main" val="445442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_1" type="obj">
  <p:cSld name="Content Slide_1">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640682" y="160422"/>
            <a:ext cx="77724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2"/>
              </a:buClr>
              <a:buSzPts val="3200"/>
              <a:buFont typeface="Cabin"/>
              <a:buNone/>
              <a:defRPr sz="3200" b="0" i="0" u="none" strike="noStrike" cap="none">
                <a:solidFill>
                  <a:schemeClr val="dk2"/>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Shape 99"/>
          <p:cNvSpPr txBox="1">
            <a:spLocks noGrp="1"/>
          </p:cNvSpPr>
          <p:nvPr>
            <p:ph type="body" idx="1"/>
          </p:nvPr>
        </p:nvSpPr>
        <p:spPr>
          <a:xfrm>
            <a:off x="628650" y="1825626"/>
            <a:ext cx="7772400" cy="4194175"/>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000"/>
              </a:spcBef>
              <a:spcAft>
                <a:spcPts val="0"/>
              </a:spcAft>
              <a:buClr>
                <a:schemeClr val="accent2"/>
              </a:buClr>
              <a:buSzPts val="2000"/>
              <a:buFont typeface="Arial"/>
              <a:buChar char="–"/>
              <a:defRPr sz="2000" b="1" i="0" u="none" strike="noStrike" cap="none">
                <a:solidFill>
                  <a:schemeClr val="accent2"/>
                </a:solidFill>
                <a:latin typeface="Cabin"/>
                <a:ea typeface="Cabin"/>
                <a:cs typeface="Cabin"/>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00" name="Shape 100"/>
          <p:cNvSpPr txBox="1">
            <a:spLocks noGrp="1"/>
          </p:cNvSpPr>
          <p:nvPr>
            <p:ph type="ftr" idx="11"/>
          </p:nvPr>
        </p:nvSpPr>
        <p:spPr>
          <a:xfrm>
            <a:off x="5314950" y="6388435"/>
            <a:ext cx="3086100" cy="1185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1400"/>
              <a:buNone/>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solidFill>
                <a:srgbClr val="403B33"/>
              </a:solidFill>
            </a:endParaRPr>
          </a:p>
        </p:txBody>
      </p:sp>
      <p:sp>
        <p:nvSpPr>
          <p:cNvPr id="101" name="Shape 101"/>
          <p:cNvSpPr txBox="1">
            <a:spLocks noGrp="1"/>
          </p:cNvSpPr>
          <p:nvPr>
            <p:ph type="sldNum" idx="12"/>
          </p:nvPr>
        </p:nvSpPr>
        <p:spPr>
          <a:xfrm>
            <a:off x="8562416" y="6388435"/>
            <a:ext cx="406773"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Cabin"/>
                <a:ea typeface="Cabin"/>
                <a:cs typeface="Cabin"/>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a:solidFill>
                  <a:srgbClr val="403B33"/>
                </a:solidFill>
              </a:rPr>
              <a:pPr/>
              <a:t>‹#›</a:t>
            </a:fld>
            <a:endParaRPr>
              <a:solidFill>
                <a:srgbClr val="403B33"/>
              </a:solidFill>
            </a:endParaRPr>
          </a:p>
        </p:txBody>
      </p:sp>
    </p:spTree>
    <p:extLst>
      <p:ext uri="{BB962C8B-B14F-4D97-AF65-F5344CB8AC3E}">
        <p14:creationId xmlns:p14="http://schemas.microsoft.com/office/powerpoint/2010/main" val="1599778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_2">
  <p:cSld name="Content Slide_2">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40682" y="160422"/>
            <a:ext cx="77724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2"/>
              </a:buClr>
              <a:buSzPts val="3200"/>
              <a:buFont typeface="Cabin"/>
              <a:buNone/>
              <a:defRPr sz="3200" b="0" i="0" u="none" strike="noStrike" cap="none">
                <a:solidFill>
                  <a:schemeClr val="dk2"/>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 name="Shape 104"/>
          <p:cNvSpPr txBox="1">
            <a:spLocks noGrp="1"/>
          </p:cNvSpPr>
          <p:nvPr>
            <p:ph type="body" idx="1"/>
          </p:nvPr>
        </p:nvSpPr>
        <p:spPr>
          <a:xfrm>
            <a:off x="628650" y="1825626"/>
            <a:ext cx="3829050" cy="4194175"/>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000"/>
              </a:spcBef>
              <a:spcAft>
                <a:spcPts val="0"/>
              </a:spcAft>
              <a:buClr>
                <a:schemeClr val="accent2"/>
              </a:buClr>
              <a:buSzPts val="2000"/>
              <a:buFont typeface="Arial"/>
              <a:buChar char="–"/>
              <a:defRPr sz="2000" b="1" i="0" u="none" strike="noStrike" cap="none">
                <a:solidFill>
                  <a:schemeClr val="accent2"/>
                </a:solidFill>
                <a:latin typeface="Cabin"/>
                <a:ea typeface="Cabin"/>
                <a:cs typeface="Cabin"/>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05" name="Shape 105"/>
          <p:cNvSpPr txBox="1">
            <a:spLocks noGrp="1"/>
          </p:cNvSpPr>
          <p:nvPr>
            <p:ph type="body" idx="2"/>
          </p:nvPr>
        </p:nvSpPr>
        <p:spPr>
          <a:xfrm>
            <a:off x="4572000" y="1825626"/>
            <a:ext cx="3829050" cy="4194175"/>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000"/>
              </a:spcBef>
              <a:spcAft>
                <a:spcPts val="0"/>
              </a:spcAft>
              <a:buClr>
                <a:schemeClr val="accent2"/>
              </a:buClr>
              <a:buSzPts val="2000"/>
              <a:buFont typeface="Arial"/>
              <a:buChar char="–"/>
              <a:defRPr sz="2000" b="1" i="0" u="none" strike="noStrike" cap="none">
                <a:solidFill>
                  <a:schemeClr val="accent2"/>
                </a:solidFill>
                <a:latin typeface="Cabin"/>
                <a:ea typeface="Cabin"/>
                <a:cs typeface="Cabin"/>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06" name="Shape 106"/>
          <p:cNvSpPr txBox="1">
            <a:spLocks noGrp="1"/>
          </p:cNvSpPr>
          <p:nvPr>
            <p:ph type="ftr" idx="11"/>
          </p:nvPr>
        </p:nvSpPr>
        <p:spPr>
          <a:xfrm>
            <a:off x="5314950" y="6388435"/>
            <a:ext cx="3086100" cy="11864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solidFill>
                <a:srgbClr val="403B33"/>
              </a:solidFill>
            </a:endParaRPr>
          </a:p>
        </p:txBody>
      </p:sp>
      <p:sp>
        <p:nvSpPr>
          <p:cNvPr id="107" name="Shape 107"/>
          <p:cNvSpPr txBox="1">
            <a:spLocks noGrp="1"/>
          </p:cNvSpPr>
          <p:nvPr>
            <p:ph type="sldNum" idx="12"/>
          </p:nvPr>
        </p:nvSpPr>
        <p:spPr>
          <a:xfrm>
            <a:off x="8562416" y="6388435"/>
            <a:ext cx="406773"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Cabin"/>
                <a:ea typeface="Cabin"/>
                <a:cs typeface="Cabin"/>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a:solidFill>
                  <a:srgbClr val="403B33"/>
                </a:solidFill>
              </a:rPr>
              <a:pPr/>
              <a:t>‹#›</a:t>
            </a:fld>
            <a:endParaRPr>
              <a:solidFill>
                <a:srgbClr val="403B33"/>
              </a:solidFill>
            </a:endParaRPr>
          </a:p>
        </p:txBody>
      </p:sp>
    </p:spTree>
    <p:extLst>
      <p:ext uri="{BB962C8B-B14F-4D97-AF65-F5344CB8AC3E}">
        <p14:creationId xmlns:p14="http://schemas.microsoft.com/office/powerpoint/2010/main" val="965166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_4">
  <p:cSld name="Content Slide_4">
    <p:spTree>
      <p:nvGrpSpPr>
        <p:cNvPr id="1" name="Shape 108"/>
        <p:cNvGrpSpPr/>
        <p:nvPr/>
      </p:nvGrpSpPr>
      <p:grpSpPr>
        <a:xfrm>
          <a:off x="0" y="0"/>
          <a:ext cx="0" cy="0"/>
          <a:chOff x="0" y="0"/>
          <a:chExt cx="0" cy="0"/>
        </a:xfrm>
      </p:grpSpPr>
      <p:sp>
        <p:nvSpPr>
          <p:cNvPr id="109" name="Shape 109"/>
          <p:cNvSpPr>
            <a:spLocks noGrp="1"/>
          </p:cNvSpPr>
          <p:nvPr>
            <p:ph type="pic" idx="2"/>
          </p:nvPr>
        </p:nvSpPr>
        <p:spPr>
          <a:xfrm>
            <a:off x="4572000" y="0"/>
            <a:ext cx="4572000" cy="6858000"/>
          </a:xfrm>
          <a:prstGeom prst="rect">
            <a:avLst/>
          </a:prstGeom>
          <a:solidFill>
            <a:srgbClr val="D8D8D8"/>
          </a:solid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accent2"/>
              </a:buClr>
              <a:buSzPts val="1200"/>
              <a:buFont typeface="Arial"/>
              <a:buNone/>
              <a:defRPr sz="1200" b="0" i="0" u="none" strike="noStrike" cap="none">
                <a:solidFill>
                  <a:schemeClr val="accent2"/>
                </a:solidFill>
                <a:latin typeface="Cabin"/>
                <a:ea typeface="Cabin"/>
                <a:cs typeface="Cabin"/>
                <a:sym typeface="Cabin"/>
              </a:defRPr>
            </a:lvl1pPr>
            <a:lvl2pPr marR="0" lvl="1"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R="0" lvl="2"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R="0" lvl="3"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R="0" lvl="4"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10" name="Shape 110"/>
          <p:cNvSpPr txBox="1">
            <a:spLocks noGrp="1"/>
          </p:cNvSpPr>
          <p:nvPr>
            <p:ph type="title"/>
          </p:nvPr>
        </p:nvSpPr>
        <p:spPr>
          <a:xfrm>
            <a:off x="628650" y="160338"/>
            <a:ext cx="405765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2"/>
              </a:buClr>
              <a:buSzPts val="3200"/>
              <a:buFont typeface="Cabin"/>
              <a:buNone/>
              <a:defRPr sz="3200" b="0" i="0" u="none" strike="noStrike" cap="none">
                <a:solidFill>
                  <a:schemeClr val="dk2"/>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 name="Shape 111"/>
          <p:cNvSpPr txBox="1">
            <a:spLocks noGrp="1"/>
          </p:cNvSpPr>
          <p:nvPr>
            <p:ph type="body" idx="1"/>
          </p:nvPr>
        </p:nvSpPr>
        <p:spPr>
          <a:xfrm>
            <a:off x="628650" y="1825626"/>
            <a:ext cx="3829050" cy="4194175"/>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000"/>
              </a:spcBef>
              <a:spcAft>
                <a:spcPts val="0"/>
              </a:spcAft>
              <a:buClr>
                <a:schemeClr val="accent2"/>
              </a:buClr>
              <a:buSzPts val="2000"/>
              <a:buFont typeface="Arial"/>
              <a:buChar char="–"/>
              <a:defRPr sz="2000" b="1" i="0" u="none" strike="noStrike" cap="none">
                <a:solidFill>
                  <a:schemeClr val="accent2"/>
                </a:solidFill>
                <a:latin typeface="Cabin"/>
                <a:ea typeface="Cabin"/>
                <a:cs typeface="Cabin"/>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12" name="Shape 112"/>
          <p:cNvSpPr txBox="1">
            <a:spLocks noGrp="1"/>
          </p:cNvSpPr>
          <p:nvPr>
            <p:ph type="ftr" idx="11"/>
          </p:nvPr>
        </p:nvSpPr>
        <p:spPr>
          <a:xfrm>
            <a:off x="5314950" y="6388435"/>
            <a:ext cx="3086100" cy="11864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solidFill>
                <a:srgbClr val="FFFFFF"/>
              </a:solidFill>
            </a:endParaRPr>
          </a:p>
        </p:txBody>
      </p:sp>
      <p:sp>
        <p:nvSpPr>
          <p:cNvPr id="113" name="Shape 113"/>
          <p:cNvSpPr txBox="1">
            <a:spLocks noGrp="1"/>
          </p:cNvSpPr>
          <p:nvPr>
            <p:ph type="sldNum" idx="12"/>
          </p:nvPr>
        </p:nvSpPr>
        <p:spPr>
          <a:xfrm>
            <a:off x="8562416" y="6388435"/>
            <a:ext cx="406773"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Cabin"/>
                <a:ea typeface="Cabin"/>
                <a:cs typeface="Cabin"/>
                <a:sym typeface="Cabin"/>
              </a:defRPr>
            </a:lvl1pPr>
            <a:lvl2pPr marL="0" marR="0" lvl="1" indent="0" algn="r" rtl="0">
              <a:spcBef>
                <a:spcPts val="0"/>
              </a:spcBef>
              <a:buNone/>
              <a:defRPr sz="1050" b="0" i="0" u="none" strike="noStrike" cap="none">
                <a:solidFill>
                  <a:schemeClr val="lt1"/>
                </a:solidFill>
                <a:latin typeface="Cabin"/>
                <a:ea typeface="Cabin"/>
                <a:cs typeface="Cabin"/>
                <a:sym typeface="Cabin"/>
              </a:defRPr>
            </a:lvl2pPr>
            <a:lvl3pPr marL="0" marR="0" lvl="2" indent="0" algn="r" rtl="0">
              <a:spcBef>
                <a:spcPts val="0"/>
              </a:spcBef>
              <a:buNone/>
              <a:defRPr sz="1050" b="0" i="0" u="none" strike="noStrike" cap="none">
                <a:solidFill>
                  <a:schemeClr val="lt1"/>
                </a:solidFill>
                <a:latin typeface="Cabin"/>
                <a:ea typeface="Cabin"/>
                <a:cs typeface="Cabin"/>
                <a:sym typeface="Cabin"/>
              </a:defRPr>
            </a:lvl3pPr>
            <a:lvl4pPr marL="0" marR="0" lvl="3" indent="0" algn="r" rtl="0">
              <a:spcBef>
                <a:spcPts val="0"/>
              </a:spcBef>
              <a:buNone/>
              <a:defRPr sz="1050" b="0" i="0" u="none" strike="noStrike" cap="none">
                <a:solidFill>
                  <a:schemeClr val="lt1"/>
                </a:solidFill>
                <a:latin typeface="Cabin"/>
                <a:ea typeface="Cabin"/>
                <a:cs typeface="Cabin"/>
                <a:sym typeface="Cabin"/>
              </a:defRPr>
            </a:lvl4pPr>
            <a:lvl5pPr marL="0" marR="0" lvl="4" indent="0" algn="r" rtl="0">
              <a:spcBef>
                <a:spcPts val="0"/>
              </a:spcBef>
              <a:buNone/>
              <a:defRPr sz="1050" b="0" i="0" u="none" strike="noStrike" cap="none">
                <a:solidFill>
                  <a:schemeClr val="lt1"/>
                </a:solidFill>
                <a:latin typeface="Cabin"/>
                <a:ea typeface="Cabin"/>
                <a:cs typeface="Cabin"/>
                <a:sym typeface="Cabin"/>
              </a:defRPr>
            </a:lvl5pPr>
            <a:lvl6pPr marL="0" marR="0" lvl="5" indent="0" algn="r" rtl="0">
              <a:spcBef>
                <a:spcPts val="0"/>
              </a:spcBef>
              <a:buNone/>
              <a:defRPr sz="1050" b="0" i="0" u="none" strike="noStrike" cap="none">
                <a:solidFill>
                  <a:schemeClr val="lt1"/>
                </a:solidFill>
                <a:latin typeface="Cabin"/>
                <a:ea typeface="Cabin"/>
                <a:cs typeface="Cabin"/>
                <a:sym typeface="Cabin"/>
              </a:defRPr>
            </a:lvl6pPr>
            <a:lvl7pPr marL="0" marR="0" lvl="6" indent="0" algn="r" rtl="0">
              <a:spcBef>
                <a:spcPts val="0"/>
              </a:spcBef>
              <a:buNone/>
              <a:defRPr sz="1050" b="0" i="0" u="none" strike="noStrike" cap="none">
                <a:solidFill>
                  <a:schemeClr val="lt1"/>
                </a:solidFill>
                <a:latin typeface="Cabin"/>
                <a:ea typeface="Cabin"/>
                <a:cs typeface="Cabin"/>
                <a:sym typeface="Cabin"/>
              </a:defRPr>
            </a:lvl7pPr>
            <a:lvl8pPr marL="0" marR="0" lvl="7" indent="0" algn="r" rtl="0">
              <a:spcBef>
                <a:spcPts val="0"/>
              </a:spcBef>
              <a:buNone/>
              <a:defRPr sz="1050" b="0" i="0" u="none" strike="noStrike" cap="none">
                <a:solidFill>
                  <a:schemeClr val="lt1"/>
                </a:solidFill>
                <a:latin typeface="Cabin"/>
                <a:ea typeface="Cabin"/>
                <a:cs typeface="Cabin"/>
                <a:sym typeface="Cabin"/>
              </a:defRPr>
            </a:lvl8pPr>
            <a:lvl9pPr marL="0" marR="0" lvl="8" indent="0" algn="r" rtl="0">
              <a:spcBef>
                <a:spcPts val="0"/>
              </a:spcBef>
              <a:buNone/>
              <a:defRPr sz="1050" b="0" i="0" u="none" strike="noStrike" cap="none">
                <a:solidFill>
                  <a:schemeClr val="lt1"/>
                </a:solidFill>
                <a:latin typeface="Cabin"/>
                <a:ea typeface="Cabin"/>
                <a:cs typeface="Cabin"/>
                <a:sym typeface="Cabin"/>
              </a:defRPr>
            </a:lvl9pPr>
          </a:lstStyle>
          <a:p>
            <a:fld id="{00000000-1234-1234-1234-123412341234}" type="slidenum">
              <a:rPr lang="en-US">
                <a:solidFill>
                  <a:srgbClr val="FFFFFF"/>
                </a:solidFill>
              </a:rPr>
              <a:pPr/>
              <a:t>‹#›</a:t>
            </a:fld>
            <a:endParaRPr>
              <a:solidFill>
                <a:srgbClr val="FFFFFF"/>
              </a:solidFill>
            </a:endParaRPr>
          </a:p>
        </p:txBody>
      </p:sp>
    </p:spTree>
    <p:extLst>
      <p:ext uri="{BB962C8B-B14F-4D97-AF65-F5344CB8AC3E}">
        <p14:creationId xmlns:p14="http://schemas.microsoft.com/office/powerpoint/2010/main" val="785274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vider_2">
  <p:cSld name="Divider_2">
    <p:spTree>
      <p:nvGrpSpPr>
        <p:cNvPr id="1" name="Shape 114"/>
        <p:cNvGrpSpPr/>
        <p:nvPr/>
      </p:nvGrpSpPr>
      <p:grpSpPr>
        <a:xfrm>
          <a:off x="0" y="0"/>
          <a:ext cx="0" cy="0"/>
          <a:chOff x="0" y="0"/>
          <a:chExt cx="0" cy="0"/>
        </a:xfrm>
      </p:grpSpPr>
      <p:sp>
        <p:nvSpPr>
          <p:cNvPr id="115" name="Shape 115"/>
          <p:cNvSpPr/>
          <p:nvPr/>
        </p:nvSpPr>
        <p:spPr>
          <a:xfrm>
            <a:off x="0" y="0"/>
            <a:ext cx="9144000" cy="6858000"/>
          </a:xfrm>
          <a:prstGeom prst="rect">
            <a:avLst/>
          </a:prstGeom>
          <a:solidFill>
            <a:schemeClr val="dk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bin"/>
              <a:ea typeface="Cabin"/>
              <a:cs typeface="Cabin"/>
              <a:sym typeface="Cabin"/>
            </a:endParaRPr>
          </a:p>
        </p:txBody>
      </p:sp>
      <p:sp>
        <p:nvSpPr>
          <p:cNvPr id="116" name="Shape 116"/>
          <p:cNvSpPr txBox="1">
            <a:spLocks noGrp="1"/>
          </p:cNvSpPr>
          <p:nvPr>
            <p:ph type="title"/>
          </p:nvPr>
        </p:nvSpPr>
        <p:spPr>
          <a:xfrm>
            <a:off x="628650" y="1835186"/>
            <a:ext cx="78867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4400"/>
              <a:buFont typeface="Cabin"/>
              <a:buNone/>
              <a:defRPr sz="4400" b="0" i="0" u="none" strike="noStrike" cap="none">
                <a:solidFill>
                  <a:schemeClr val="lt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7" name="Shape 117"/>
          <p:cNvSpPr txBox="1">
            <a:spLocks noGrp="1"/>
          </p:cNvSpPr>
          <p:nvPr>
            <p:ph type="body" idx="1"/>
          </p:nvPr>
        </p:nvSpPr>
        <p:spPr>
          <a:xfrm>
            <a:off x="628650" y="3345025"/>
            <a:ext cx="4639866" cy="1925638"/>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000"/>
              </a:spcBef>
              <a:spcAft>
                <a:spcPts val="0"/>
              </a:spcAft>
              <a:buClr>
                <a:schemeClr val="lt1"/>
              </a:buClr>
              <a:buSzPts val="2000"/>
              <a:buFont typeface="Arial"/>
              <a:buChar char="–"/>
              <a:defRPr sz="2000" b="1" i="0" u="none" strike="noStrike" cap="none">
                <a:solidFill>
                  <a:schemeClr val="lt1"/>
                </a:solidFill>
                <a:latin typeface="Cabin"/>
                <a:ea typeface="Cabin"/>
                <a:cs typeface="Cabin"/>
                <a:sym typeface="Cabin"/>
              </a:defRPr>
            </a:lvl1pPr>
            <a:lvl2pPr marL="914400" marR="0" lvl="1" indent="-355600" algn="l" rtl="0">
              <a:lnSpc>
                <a:spcPct val="100000"/>
              </a:lnSpc>
              <a:spcBef>
                <a:spcPts val="500"/>
              </a:spcBef>
              <a:spcAft>
                <a:spcPts val="0"/>
              </a:spcAft>
              <a:buClr>
                <a:schemeClr val="lt1"/>
              </a:buClr>
              <a:buSzPts val="2000"/>
              <a:buFont typeface="Arial"/>
              <a:buChar char="–"/>
              <a:defRPr sz="2000" b="0" i="0" u="none" strike="noStrike" cap="none">
                <a:solidFill>
                  <a:schemeClr val="lt1"/>
                </a:solidFill>
                <a:latin typeface="Cabin"/>
                <a:ea typeface="Cabin"/>
                <a:cs typeface="Cabin"/>
                <a:sym typeface="Cabin"/>
              </a:defRPr>
            </a:lvl2pPr>
            <a:lvl3pPr marL="1371600" marR="0" lvl="2"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3pPr>
            <a:lvl4pPr marL="1828800" marR="0" lvl="3"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4pPr>
            <a:lvl5pPr marL="2286000" marR="0" lvl="4"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pic>
        <p:nvPicPr>
          <p:cNvPr id="118" name="Shape 118"/>
          <p:cNvPicPr preferRelativeResize="0"/>
          <p:nvPr/>
        </p:nvPicPr>
        <p:blipFill rotWithShape="1">
          <a:blip r:embed="rId2">
            <a:alphaModFix/>
          </a:blip>
          <a:srcRect/>
          <a:stretch/>
        </p:blipFill>
        <p:spPr>
          <a:xfrm>
            <a:off x="223186" y="5997530"/>
            <a:ext cx="1767840" cy="616479"/>
          </a:xfrm>
          <a:prstGeom prst="rect">
            <a:avLst/>
          </a:prstGeom>
          <a:noFill/>
          <a:ln>
            <a:noFill/>
          </a:ln>
        </p:spPr>
      </p:pic>
      <p:sp>
        <p:nvSpPr>
          <p:cNvPr id="119" name="Shape 119"/>
          <p:cNvSpPr/>
          <p:nvPr/>
        </p:nvSpPr>
        <p:spPr>
          <a:xfrm>
            <a:off x="171450" y="224589"/>
            <a:ext cx="8801100" cy="6408822"/>
          </a:xfrm>
          <a:prstGeom prst="rect">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bin"/>
              <a:ea typeface="Cabin"/>
              <a:cs typeface="Cabin"/>
              <a:sym typeface="Cabin"/>
            </a:endParaRPr>
          </a:p>
        </p:txBody>
      </p:sp>
      <p:sp>
        <p:nvSpPr>
          <p:cNvPr id="120" name="Shape 120"/>
          <p:cNvSpPr txBox="1">
            <a:spLocks noGrp="1"/>
          </p:cNvSpPr>
          <p:nvPr>
            <p:ph type="ftr" idx="11"/>
          </p:nvPr>
        </p:nvSpPr>
        <p:spPr>
          <a:xfrm>
            <a:off x="5314950" y="6388435"/>
            <a:ext cx="3086100" cy="11864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solidFill>
                <a:srgbClr val="FFFFFF"/>
              </a:solidFill>
            </a:endParaRPr>
          </a:p>
        </p:txBody>
      </p:sp>
      <p:sp>
        <p:nvSpPr>
          <p:cNvPr id="121" name="Shape 121"/>
          <p:cNvSpPr txBox="1">
            <a:spLocks noGrp="1"/>
          </p:cNvSpPr>
          <p:nvPr>
            <p:ph type="sldNum" idx="12"/>
          </p:nvPr>
        </p:nvSpPr>
        <p:spPr>
          <a:xfrm>
            <a:off x="8562416" y="6388435"/>
            <a:ext cx="406773"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Cabin"/>
                <a:ea typeface="Cabin"/>
                <a:cs typeface="Cabin"/>
                <a:sym typeface="Cabin"/>
              </a:defRPr>
            </a:lvl1pPr>
            <a:lvl2pPr marL="0" marR="0" lvl="1" indent="0" algn="r" rtl="0">
              <a:spcBef>
                <a:spcPts val="0"/>
              </a:spcBef>
              <a:buNone/>
              <a:defRPr sz="1050" b="0" i="0" u="none" strike="noStrike" cap="none">
                <a:solidFill>
                  <a:schemeClr val="lt1"/>
                </a:solidFill>
                <a:latin typeface="Cabin"/>
                <a:ea typeface="Cabin"/>
                <a:cs typeface="Cabin"/>
                <a:sym typeface="Cabin"/>
              </a:defRPr>
            </a:lvl2pPr>
            <a:lvl3pPr marL="0" marR="0" lvl="2" indent="0" algn="r" rtl="0">
              <a:spcBef>
                <a:spcPts val="0"/>
              </a:spcBef>
              <a:buNone/>
              <a:defRPr sz="1050" b="0" i="0" u="none" strike="noStrike" cap="none">
                <a:solidFill>
                  <a:schemeClr val="lt1"/>
                </a:solidFill>
                <a:latin typeface="Cabin"/>
                <a:ea typeface="Cabin"/>
                <a:cs typeface="Cabin"/>
                <a:sym typeface="Cabin"/>
              </a:defRPr>
            </a:lvl3pPr>
            <a:lvl4pPr marL="0" marR="0" lvl="3" indent="0" algn="r" rtl="0">
              <a:spcBef>
                <a:spcPts val="0"/>
              </a:spcBef>
              <a:buNone/>
              <a:defRPr sz="1050" b="0" i="0" u="none" strike="noStrike" cap="none">
                <a:solidFill>
                  <a:schemeClr val="lt1"/>
                </a:solidFill>
                <a:latin typeface="Cabin"/>
                <a:ea typeface="Cabin"/>
                <a:cs typeface="Cabin"/>
                <a:sym typeface="Cabin"/>
              </a:defRPr>
            </a:lvl4pPr>
            <a:lvl5pPr marL="0" marR="0" lvl="4" indent="0" algn="r" rtl="0">
              <a:spcBef>
                <a:spcPts val="0"/>
              </a:spcBef>
              <a:buNone/>
              <a:defRPr sz="1050" b="0" i="0" u="none" strike="noStrike" cap="none">
                <a:solidFill>
                  <a:schemeClr val="lt1"/>
                </a:solidFill>
                <a:latin typeface="Cabin"/>
                <a:ea typeface="Cabin"/>
                <a:cs typeface="Cabin"/>
                <a:sym typeface="Cabin"/>
              </a:defRPr>
            </a:lvl5pPr>
            <a:lvl6pPr marL="0" marR="0" lvl="5" indent="0" algn="r" rtl="0">
              <a:spcBef>
                <a:spcPts val="0"/>
              </a:spcBef>
              <a:buNone/>
              <a:defRPr sz="1050" b="0" i="0" u="none" strike="noStrike" cap="none">
                <a:solidFill>
                  <a:schemeClr val="lt1"/>
                </a:solidFill>
                <a:latin typeface="Cabin"/>
                <a:ea typeface="Cabin"/>
                <a:cs typeface="Cabin"/>
                <a:sym typeface="Cabin"/>
              </a:defRPr>
            </a:lvl6pPr>
            <a:lvl7pPr marL="0" marR="0" lvl="6" indent="0" algn="r" rtl="0">
              <a:spcBef>
                <a:spcPts val="0"/>
              </a:spcBef>
              <a:buNone/>
              <a:defRPr sz="1050" b="0" i="0" u="none" strike="noStrike" cap="none">
                <a:solidFill>
                  <a:schemeClr val="lt1"/>
                </a:solidFill>
                <a:latin typeface="Cabin"/>
                <a:ea typeface="Cabin"/>
                <a:cs typeface="Cabin"/>
                <a:sym typeface="Cabin"/>
              </a:defRPr>
            </a:lvl7pPr>
            <a:lvl8pPr marL="0" marR="0" lvl="7" indent="0" algn="r" rtl="0">
              <a:spcBef>
                <a:spcPts val="0"/>
              </a:spcBef>
              <a:buNone/>
              <a:defRPr sz="1050" b="0" i="0" u="none" strike="noStrike" cap="none">
                <a:solidFill>
                  <a:schemeClr val="lt1"/>
                </a:solidFill>
                <a:latin typeface="Cabin"/>
                <a:ea typeface="Cabin"/>
                <a:cs typeface="Cabin"/>
                <a:sym typeface="Cabin"/>
              </a:defRPr>
            </a:lvl8pPr>
            <a:lvl9pPr marL="0" marR="0" lvl="8" indent="0" algn="r" rtl="0">
              <a:spcBef>
                <a:spcPts val="0"/>
              </a:spcBef>
              <a:buNone/>
              <a:defRPr sz="1050" b="0" i="0" u="none" strike="noStrike" cap="none">
                <a:solidFill>
                  <a:schemeClr val="lt1"/>
                </a:solidFill>
                <a:latin typeface="Cabin"/>
                <a:ea typeface="Cabin"/>
                <a:cs typeface="Cabin"/>
                <a:sym typeface="Cabin"/>
              </a:defRPr>
            </a:lvl9pPr>
          </a:lstStyle>
          <a:p>
            <a:fld id="{00000000-1234-1234-1234-123412341234}" type="slidenum">
              <a:rPr lang="en-US">
                <a:solidFill>
                  <a:srgbClr val="FFFFFF"/>
                </a:solidFill>
              </a:rPr>
              <a:pPr/>
              <a:t>‹#›</a:t>
            </a:fld>
            <a:endParaRPr>
              <a:solidFill>
                <a:srgbClr val="FFFFFF"/>
              </a:solidFill>
            </a:endParaRPr>
          </a:p>
        </p:txBody>
      </p:sp>
    </p:spTree>
    <p:extLst>
      <p:ext uri="{BB962C8B-B14F-4D97-AF65-F5344CB8AC3E}">
        <p14:creationId xmlns:p14="http://schemas.microsoft.com/office/powerpoint/2010/main" val="1503516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_3">
  <p:cSld name="Content Slide_3">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640682" y="160422"/>
            <a:ext cx="77724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2"/>
              </a:buClr>
              <a:buSzPts val="3200"/>
              <a:buFont typeface="Cabin"/>
              <a:buNone/>
              <a:defRPr sz="3200" b="0" i="0" u="none" strike="noStrike" cap="none">
                <a:solidFill>
                  <a:schemeClr val="dk2"/>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4" name="Shape 124"/>
          <p:cNvSpPr txBox="1">
            <a:spLocks noGrp="1"/>
          </p:cNvSpPr>
          <p:nvPr>
            <p:ph type="body" idx="1"/>
          </p:nvPr>
        </p:nvSpPr>
        <p:spPr>
          <a:xfrm>
            <a:off x="628650" y="2448233"/>
            <a:ext cx="3829050" cy="3306097"/>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000"/>
              </a:spcBef>
              <a:spcAft>
                <a:spcPts val="0"/>
              </a:spcAft>
              <a:buClr>
                <a:schemeClr val="accent2"/>
              </a:buClr>
              <a:buSzPts val="2000"/>
              <a:buFont typeface="Arial"/>
              <a:buChar char="–"/>
              <a:defRPr sz="2000" b="1" i="0" u="none" strike="noStrike" cap="none">
                <a:solidFill>
                  <a:schemeClr val="accent2"/>
                </a:solidFill>
                <a:latin typeface="Cabin"/>
                <a:ea typeface="Cabin"/>
                <a:cs typeface="Cabin"/>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25" name="Shape 125"/>
          <p:cNvSpPr txBox="1">
            <a:spLocks noGrp="1"/>
          </p:cNvSpPr>
          <p:nvPr>
            <p:ph type="body" idx="2"/>
          </p:nvPr>
        </p:nvSpPr>
        <p:spPr>
          <a:xfrm>
            <a:off x="4572000" y="2448233"/>
            <a:ext cx="3829050" cy="3306097"/>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000"/>
              </a:spcBef>
              <a:spcAft>
                <a:spcPts val="0"/>
              </a:spcAft>
              <a:buClr>
                <a:schemeClr val="accent2"/>
              </a:buClr>
              <a:buSzPts val="2000"/>
              <a:buFont typeface="Arial"/>
              <a:buChar char="–"/>
              <a:defRPr sz="2000" b="1" i="0" u="none" strike="noStrike" cap="none">
                <a:solidFill>
                  <a:schemeClr val="accent2"/>
                </a:solidFill>
                <a:latin typeface="Cabin"/>
                <a:ea typeface="Cabin"/>
                <a:cs typeface="Cabin"/>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26" name="Shape 126"/>
          <p:cNvSpPr txBox="1">
            <a:spLocks noGrp="1"/>
          </p:cNvSpPr>
          <p:nvPr>
            <p:ph type="body" idx="3"/>
          </p:nvPr>
        </p:nvSpPr>
        <p:spPr>
          <a:xfrm>
            <a:off x="628650" y="1493922"/>
            <a:ext cx="7772400" cy="88490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chemeClr val="accent2"/>
              </a:buClr>
              <a:buSzPts val="2000"/>
              <a:buFont typeface="Arial"/>
              <a:buNone/>
              <a:defRPr sz="2000" b="0" i="1" u="none" strike="noStrike" cap="none">
                <a:solidFill>
                  <a:schemeClr val="accent2"/>
                </a:solidFill>
                <a:latin typeface="Cabin"/>
                <a:ea typeface="Cabin"/>
                <a:cs typeface="Cabin"/>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27" name="Shape 127"/>
          <p:cNvSpPr txBox="1">
            <a:spLocks noGrp="1"/>
          </p:cNvSpPr>
          <p:nvPr>
            <p:ph type="ftr" idx="11"/>
          </p:nvPr>
        </p:nvSpPr>
        <p:spPr>
          <a:xfrm>
            <a:off x="5314950" y="6388435"/>
            <a:ext cx="3086100" cy="11864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solidFill>
                <a:srgbClr val="403B33"/>
              </a:solidFill>
            </a:endParaRPr>
          </a:p>
        </p:txBody>
      </p:sp>
      <p:sp>
        <p:nvSpPr>
          <p:cNvPr id="128" name="Shape 128"/>
          <p:cNvSpPr txBox="1">
            <a:spLocks noGrp="1"/>
          </p:cNvSpPr>
          <p:nvPr>
            <p:ph type="sldNum" idx="12"/>
          </p:nvPr>
        </p:nvSpPr>
        <p:spPr>
          <a:xfrm>
            <a:off x="8562416" y="6388435"/>
            <a:ext cx="406773"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Cabin"/>
                <a:ea typeface="Cabin"/>
                <a:cs typeface="Cabin"/>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a:solidFill>
                  <a:srgbClr val="403B33"/>
                </a:solidFill>
              </a:rPr>
              <a:pPr/>
              <a:t>‹#›</a:t>
            </a:fld>
            <a:endParaRPr>
              <a:solidFill>
                <a:srgbClr val="403B33"/>
              </a:solidFill>
            </a:endParaRPr>
          </a:p>
        </p:txBody>
      </p:sp>
    </p:spTree>
    <p:extLst>
      <p:ext uri="{BB962C8B-B14F-4D97-AF65-F5344CB8AC3E}">
        <p14:creationId xmlns:p14="http://schemas.microsoft.com/office/powerpoint/2010/main" val="943754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_5">
  <p:cSld name="Content Slide_5">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713194" y="160338"/>
            <a:ext cx="405765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2"/>
              </a:buClr>
              <a:buSzPts val="3200"/>
              <a:buFont typeface="Cabin"/>
              <a:buNone/>
              <a:defRPr sz="3200" b="0" i="0" u="none" strike="noStrike" cap="none">
                <a:solidFill>
                  <a:schemeClr val="dk2"/>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 name="Shape 131"/>
          <p:cNvSpPr txBox="1">
            <a:spLocks noGrp="1"/>
          </p:cNvSpPr>
          <p:nvPr>
            <p:ph type="body" idx="1"/>
          </p:nvPr>
        </p:nvSpPr>
        <p:spPr>
          <a:xfrm>
            <a:off x="4713194" y="1825626"/>
            <a:ext cx="3829050" cy="4194175"/>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000"/>
              </a:spcBef>
              <a:spcAft>
                <a:spcPts val="0"/>
              </a:spcAft>
              <a:buClr>
                <a:schemeClr val="accent2"/>
              </a:buClr>
              <a:buSzPts val="2000"/>
              <a:buFont typeface="Arial"/>
              <a:buChar char="–"/>
              <a:defRPr sz="2000" b="1" i="0" u="none" strike="noStrike" cap="none">
                <a:solidFill>
                  <a:schemeClr val="accent2"/>
                </a:solidFill>
                <a:latin typeface="Cabin"/>
                <a:ea typeface="Cabin"/>
                <a:cs typeface="Cabin"/>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32" name="Shape 132"/>
          <p:cNvSpPr>
            <a:spLocks noGrp="1"/>
          </p:cNvSpPr>
          <p:nvPr>
            <p:ph type="pic" idx="2"/>
          </p:nvPr>
        </p:nvSpPr>
        <p:spPr>
          <a:xfrm>
            <a:off x="0" y="0"/>
            <a:ext cx="4572000" cy="6858000"/>
          </a:xfrm>
          <a:prstGeom prst="rect">
            <a:avLst/>
          </a:prstGeom>
          <a:solidFill>
            <a:srgbClr val="D8D8D8"/>
          </a:solid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accent2"/>
              </a:buClr>
              <a:buSzPts val="1200"/>
              <a:buFont typeface="Arial"/>
              <a:buNone/>
              <a:defRPr sz="1200" b="0" i="0" u="none" strike="noStrike" cap="none">
                <a:solidFill>
                  <a:schemeClr val="accent2"/>
                </a:solidFill>
                <a:latin typeface="Cabin"/>
                <a:ea typeface="Cabin"/>
                <a:cs typeface="Cabin"/>
                <a:sym typeface="Cabin"/>
              </a:defRPr>
            </a:lvl1pPr>
            <a:lvl2pPr marR="0" lvl="1"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R="0" lvl="2"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R="0" lvl="3"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R="0" lvl="4"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pic>
        <p:nvPicPr>
          <p:cNvPr id="133" name="Shape 133"/>
          <p:cNvPicPr preferRelativeResize="0"/>
          <p:nvPr/>
        </p:nvPicPr>
        <p:blipFill rotWithShape="1">
          <a:blip r:embed="rId2">
            <a:alphaModFix/>
          </a:blip>
          <a:srcRect/>
          <a:stretch/>
        </p:blipFill>
        <p:spPr>
          <a:xfrm>
            <a:off x="235217" y="6029614"/>
            <a:ext cx="1767840" cy="616479"/>
          </a:xfrm>
          <a:prstGeom prst="rect">
            <a:avLst/>
          </a:prstGeom>
          <a:noFill/>
          <a:ln>
            <a:noFill/>
          </a:ln>
        </p:spPr>
      </p:pic>
      <p:sp>
        <p:nvSpPr>
          <p:cNvPr id="134" name="Shape 134"/>
          <p:cNvSpPr txBox="1">
            <a:spLocks noGrp="1"/>
          </p:cNvSpPr>
          <p:nvPr>
            <p:ph type="ftr" idx="11"/>
          </p:nvPr>
        </p:nvSpPr>
        <p:spPr>
          <a:xfrm>
            <a:off x="5314950" y="6388435"/>
            <a:ext cx="3086100" cy="11864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solidFill>
                <a:srgbClr val="403B33"/>
              </a:solidFill>
            </a:endParaRPr>
          </a:p>
        </p:txBody>
      </p:sp>
      <p:sp>
        <p:nvSpPr>
          <p:cNvPr id="135" name="Shape 135"/>
          <p:cNvSpPr txBox="1">
            <a:spLocks noGrp="1"/>
          </p:cNvSpPr>
          <p:nvPr>
            <p:ph type="sldNum" idx="12"/>
          </p:nvPr>
        </p:nvSpPr>
        <p:spPr>
          <a:xfrm>
            <a:off x="8562416" y="6388435"/>
            <a:ext cx="406773"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Cabin"/>
                <a:ea typeface="Cabin"/>
                <a:cs typeface="Cabin"/>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a:solidFill>
                  <a:srgbClr val="403B33"/>
                </a:solidFill>
              </a:rPr>
              <a:pPr/>
              <a:t>‹#›</a:t>
            </a:fld>
            <a:endParaRPr>
              <a:solidFill>
                <a:srgbClr val="403B33"/>
              </a:solidFill>
            </a:endParaRPr>
          </a:p>
        </p:txBody>
      </p:sp>
    </p:spTree>
    <p:extLst>
      <p:ext uri="{BB962C8B-B14F-4D97-AF65-F5344CB8AC3E}">
        <p14:creationId xmlns:p14="http://schemas.microsoft.com/office/powerpoint/2010/main" val="111284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0167F-CB3B-4B4D-AF6D-A71750A3E1A0}" type="slidenum">
              <a:rPr lang="en-US" smtClean="0"/>
              <a:t>‹#›</a:t>
            </a:fld>
            <a:endParaRPr lang="en-US"/>
          </a:p>
        </p:txBody>
      </p:sp>
    </p:spTree>
    <p:extLst>
      <p:ext uri="{BB962C8B-B14F-4D97-AF65-F5344CB8AC3E}">
        <p14:creationId xmlns:p14="http://schemas.microsoft.com/office/powerpoint/2010/main" val="2657963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_6">
  <p:cSld name="Content Slide_6">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640682" y="160422"/>
            <a:ext cx="77724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2"/>
              </a:buClr>
              <a:buSzPts val="3200"/>
              <a:buFont typeface="Cabin"/>
              <a:buNone/>
              <a:defRPr sz="3200" b="0" i="0" u="none" strike="noStrike" cap="none">
                <a:solidFill>
                  <a:schemeClr val="dk2"/>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8" name="Shape 138"/>
          <p:cNvSpPr txBox="1">
            <a:spLocks noGrp="1"/>
          </p:cNvSpPr>
          <p:nvPr>
            <p:ph type="ftr" idx="11"/>
          </p:nvPr>
        </p:nvSpPr>
        <p:spPr>
          <a:xfrm>
            <a:off x="5314950" y="6388435"/>
            <a:ext cx="3086100" cy="11864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solidFill>
                <a:srgbClr val="403B33"/>
              </a:solidFill>
            </a:endParaRPr>
          </a:p>
        </p:txBody>
      </p:sp>
      <p:sp>
        <p:nvSpPr>
          <p:cNvPr id="139" name="Shape 139"/>
          <p:cNvSpPr txBox="1">
            <a:spLocks noGrp="1"/>
          </p:cNvSpPr>
          <p:nvPr>
            <p:ph type="sldNum" idx="12"/>
          </p:nvPr>
        </p:nvSpPr>
        <p:spPr>
          <a:xfrm>
            <a:off x="8562416" y="6388435"/>
            <a:ext cx="406773"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Cabin"/>
                <a:ea typeface="Cabin"/>
                <a:cs typeface="Cabin"/>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a:solidFill>
                  <a:srgbClr val="403B33"/>
                </a:solidFill>
              </a:rPr>
              <a:pPr/>
              <a:t>‹#›</a:t>
            </a:fld>
            <a:endParaRPr>
              <a:solidFill>
                <a:srgbClr val="403B33"/>
              </a:solidFill>
            </a:endParaRPr>
          </a:p>
        </p:txBody>
      </p:sp>
    </p:spTree>
    <p:extLst>
      <p:ext uri="{BB962C8B-B14F-4D97-AF65-F5344CB8AC3E}">
        <p14:creationId xmlns:p14="http://schemas.microsoft.com/office/powerpoint/2010/main" val="2540807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_1">
  <p:cSld name="Title Slide_1">
    <p:spTree>
      <p:nvGrpSpPr>
        <p:cNvPr id="1" name="Shape 140"/>
        <p:cNvGrpSpPr/>
        <p:nvPr/>
      </p:nvGrpSpPr>
      <p:grpSpPr>
        <a:xfrm>
          <a:off x="0" y="0"/>
          <a:ext cx="0" cy="0"/>
          <a:chOff x="0" y="0"/>
          <a:chExt cx="0" cy="0"/>
        </a:xfrm>
      </p:grpSpPr>
      <p:sp>
        <p:nvSpPr>
          <p:cNvPr id="141" name="Shape 141"/>
          <p:cNvSpPr>
            <a:spLocks noGrp="1"/>
          </p:cNvSpPr>
          <p:nvPr>
            <p:ph type="pic" idx="2"/>
          </p:nvPr>
        </p:nvSpPr>
        <p:spPr>
          <a:xfrm>
            <a:off x="0" y="0"/>
            <a:ext cx="9144000" cy="6858000"/>
          </a:xfrm>
          <a:prstGeom prst="rect">
            <a:avLst/>
          </a:prstGeom>
          <a:solidFill>
            <a:srgbClr val="D8D8D8"/>
          </a:solid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accent2"/>
              </a:buClr>
              <a:buSzPts val="2000"/>
              <a:buFont typeface="Arial"/>
              <a:buNone/>
              <a:defRPr sz="2000" b="0" i="0" u="none" strike="noStrike" cap="none">
                <a:solidFill>
                  <a:schemeClr val="accent2"/>
                </a:solidFill>
                <a:latin typeface="Cabin"/>
                <a:ea typeface="Cabin"/>
                <a:cs typeface="Cabin"/>
                <a:sym typeface="Cabin"/>
              </a:defRPr>
            </a:lvl1pPr>
            <a:lvl2pPr marR="0" lvl="1"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R="0" lvl="2"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R="0" lvl="3"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R="0" lvl="4"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42" name="Shape 142"/>
          <p:cNvSpPr txBox="1">
            <a:spLocks noGrp="1"/>
          </p:cNvSpPr>
          <p:nvPr>
            <p:ph type="ctrTitle"/>
          </p:nvPr>
        </p:nvSpPr>
        <p:spPr>
          <a:xfrm>
            <a:off x="628650" y="1828801"/>
            <a:ext cx="7958889" cy="1811513"/>
          </a:xfrm>
          <a:prstGeom prst="rect">
            <a:avLst/>
          </a:prstGeom>
          <a:noFill/>
          <a:ln>
            <a:noFill/>
          </a:ln>
        </p:spPr>
        <p:txBody>
          <a:bodyPr spcFirstLastPara="1" wrap="square" lIns="91425" tIns="91425" rIns="91425" bIns="91425" anchor="b" anchorCtr="0"/>
          <a:lstStyle>
            <a:lvl1pPr marR="0" lvl="0" algn="l" rtl="0">
              <a:lnSpc>
                <a:spcPct val="70000"/>
              </a:lnSpc>
              <a:spcBef>
                <a:spcPts val="0"/>
              </a:spcBef>
              <a:spcAft>
                <a:spcPts val="0"/>
              </a:spcAft>
              <a:buClr>
                <a:schemeClr val="lt1"/>
              </a:buClr>
              <a:buSzPts val="6000"/>
              <a:buFont typeface="Cabin"/>
              <a:buNone/>
              <a:defRPr sz="6000" b="0" i="0" u="none" strike="noStrike" cap="none">
                <a:solidFill>
                  <a:schemeClr val="lt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3" name="Shape 143"/>
          <p:cNvSpPr txBox="1">
            <a:spLocks noGrp="1"/>
          </p:cNvSpPr>
          <p:nvPr>
            <p:ph type="subTitle" idx="1"/>
          </p:nvPr>
        </p:nvSpPr>
        <p:spPr>
          <a:xfrm>
            <a:off x="628650" y="3657234"/>
            <a:ext cx="6787314" cy="475976"/>
          </a:xfrm>
          <a:prstGeom prst="rect">
            <a:avLst/>
          </a:prstGeom>
          <a:no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Cabin"/>
                <a:ea typeface="Cabin"/>
                <a:cs typeface="Cabin"/>
                <a:sym typeface="Cabin"/>
              </a:defRPr>
            </a:lvl1pPr>
            <a:lvl2pPr marR="0" lvl="1" algn="ctr" rtl="0">
              <a:lnSpc>
                <a:spcPct val="100000"/>
              </a:lnSpc>
              <a:spcBef>
                <a:spcPts val="500"/>
              </a:spcBef>
              <a:spcAft>
                <a:spcPts val="0"/>
              </a:spcAft>
              <a:buClr>
                <a:schemeClr val="accent2"/>
              </a:buClr>
              <a:buSzPts val="2000"/>
              <a:buFont typeface="Arial"/>
              <a:buNone/>
              <a:defRPr sz="2000" b="0" i="0" u="none" strike="noStrike" cap="none">
                <a:solidFill>
                  <a:schemeClr val="accent2"/>
                </a:solidFill>
                <a:latin typeface="Cabin"/>
                <a:ea typeface="Cabin"/>
                <a:cs typeface="Cabin"/>
                <a:sym typeface="Cabin"/>
              </a:defRPr>
            </a:lvl2pPr>
            <a:lvl3pPr marR="0" lvl="2" algn="ctr" rtl="0">
              <a:lnSpc>
                <a:spcPct val="100000"/>
              </a:lnSpc>
              <a:spcBef>
                <a:spcPts val="500"/>
              </a:spcBef>
              <a:spcAft>
                <a:spcPts val="0"/>
              </a:spcAft>
              <a:buClr>
                <a:schemeClr val="accent2"/>
              </a:buClr>
              <a:buSzPts val="1800"/>
              <a:buFont typeface="Arial"/>
              <a:buNone/>
              <a:defRPr sz="1800" b="0" i="0" u="none" strike="noStrike" cap="none">
                <a:solidFill>
                  <a:schemeClr val="accent2"/>
                </a:solidFill>
                <a:latin typeface="Cabin"/>
                <a:ea typeface="Cabin"/>
                <a:cs typeface="Cabin"/>
                <a:sym typeface="Cabin"/>
              </a:defRPr>
            </a:lvl3pPr>
            <a:lvl4pPr marR="0" lvl="3" algn="ctr" rtl="0">
              <a:lnSpc>
                <a:spcPct val="100000"/>
              </a:lnSpc>
              <a:spcBef>
                <a:spcPts val="500"/>
              </a:spcBef>
              <a:spcAft>
                <a:spcPts val="0"/>
              </a:spcAft>
              <a:buClr>
                <a:schemeClr val="accent2"/>
              </a:buClr>
              <a:buSzPts val="1600"/>
              <a:buFont typeface="Arial"/>
              <a:buNone/>
              <a:defRPr sz="1600" b="0" i="0" u="none" strike="noStrike" cap="none">
                <a:solidFill>
                  <a:schemeClr val="accent2"/>
                </a:solidFill>
                <a:latin typeface="Cabin"/>
                <a:ea typeface="Cabin"/>
                <a:cs typeface="Cabin"/>
                <a:sym typeface="Cabin"/>
              </a:defRPr>
            </a:lvl4pPr>
            <a:lvl5pPr marR="0" lvl="4" algn="ctr" rtl="0">
              <a:lnSpc>
                <a:spcPct val="100000"/>
              </a:lnSpc>
              <a:spcBef>
                <a:spcPts val="500"/>
              </a:spcBef>
              <a:spcAft>
                <a:spcPts val="0"/>
              </a:spcAft>
              <a:buClr>
                <a:schemeClr val="accent2"/>
              </a:buClr>
              <a:buSzPts val="1600"/>
              <a:buFont typeface="Arial"/>
              <a:buNone/>
              <a:defRPr sz="1600" b="0" i="0" u="none" strike="noStrike" cap="none">
                <a:solidFill>
                  <a:schemeClr val="accent2"/>
                </a:solidFill>
                <a:latin typeface="Cabin"/>
                <a:ea typeface="Cabin"/>
                <a:cs typeface="Cabin"/>
                <a:sym typeface="Cabi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9pPr>
          </a:lstStyle>
          <a:p>
            <a:endParaRPr/>
          </a:p>
        </p:txBody>
      </p:sp>
      <p:sp>
        <p:nvSpPr>
          <p:cNvPr id="144" name="Shape 144"/>
          <p:cNvSpPr txBox="1">
            <a:spLocks noGrp="1"/>
          </p:cNvSpPr>
          <p:nvPr>
            <p:ph type="dt" idx="10"/>
          </p:nvPr>
        </p:nvSpPr>
        <p:spPr>
          <a:xfrm>
            <a:off x="628650" y="5654676"/>
            <a:ext cx="201528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pPr>
              <a:buClr>
                <a:srgbClr val="000000"/>
              </a:buClr>
              <a:buFont typeface="Arial"/>
              <a:buNone/>
            </a:pPr>
            <a:endParaRPr kern="0">
              <a:solidFill>
                <a:srgbClr val="FFFFFF"/>
              </a:solidFill>
            </a:endParaRPr>
          </a:p>
        </p:txBody>
      </p:sp>
      <p:pic>
        <p:nvPicPr>
          <p:cNvPr id="145" name="Shape 145"/>
          <p:cNvPicPr preferRelativeResize="0"/>
          <p:nvPr/>
        </p:nvPicPr>
        <p:blipFill rotWithShape="1">
          <a:blip r:embed="rId2">
            <a:alphaModFix/>
          </a:blip>
          <a:srcRect/>
          <a:stretch/>
        </p:blipFill>
        <p:spPr>
          <a:xfrm>
            <a:off x="8823" y="347413"/>
            <a:ext cx="2834640" cy="988490"/>
          </a:xfrm>
          <a:prstGeom prst="rect">
            <a:avLst/>
          </a:prstGeom>
          <a:noFill/>
          <a:ln>
            <a:noFill/>
          </a:ln>
        </p:spPr>
      </p:pic>
      <p:sp>
        <p:nvSpPr>
          <p:cNvPr id="146" name="Shape 146"/>
          <p:cNvSpPr txBox="1">
            <a:spLocks noGrp="1"/>
          </p:cNvSpPr>
          <p:nvPr>
            <p:ph type="sldNum" idx="12"/>
          </p:nvPr>
        </p:nvSpPr>
        <p:spPr>
          <a:xfrm>
            <a:off x="8556784" y="6333134"/>
            <a:ext cx="548775" cy="525000"/>
          </a:xfrm>
          <a:prstGeom prst="rect">
            <a:avLst/>
          </a:prstGeom>
        </p:spPr>
        <p:txBody>
          <a:bodyPr spcFirstLastPara="1" wrap="square" lIns="91425" tIns="45700" rIns="91425" bIns="4570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fld id="{00000000-1234-1234-1234-123412341234}" type="slidenum">
              <a:rPr lang="en-US">
                <a:solidFill>
                  <a:srgbClr val="403B33"/>
                </a:solidFill>
              </a:rPr>
              <a:pPr/>
              <a:t>‹#›</a:t>
            </a:fld>
            <a:endParaRPr>
              <a:solidFill>
                <a:srgbClr val="403B33"/>
              </a:solidFill>
            </a:endParaRPr>
          </a:p>
        </p:txBody>
      </p:sp>
    </p:spTree>
    <p:extLst>
      <p:ext uri="{BB962C8B-B14F-4D97-AF65-F5344CB8AC3E}">
        <p14:creationId xmlns:p14="http://schemas.microsoft.com/office/powerpoint/2010/main" val="3729859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vider_1">
  <p:cSld name="Divider_1">
    <p:spTree>
      <p:nvGrpSpPr>
        <p:cNvPr id="1" name="Shape 147"/>
        <p:cNvGrpSpPr/>
        <p:nvPr/>
      </p:nvGrpSpPr>
      <p:grpSpPr>
        <a:xfrm>
          <a:off x="0" y="0"/>
          <a:ext cx="0" cy="0"/>
          <a:chOff x="0" y="0"/>
          <a:chExt cx="0" cy="0"/>
        </a:xfrm>
      </p:grpSpPr>
      <p:sp>
        <p:nvSpPr>
          <p:cNvPr id="148" name="Shape 148"/>
          <p:cNvSpPr>
            <a:spLocks noGrp="1"/>
          </p:cNvSpPr>
          <p:nvPr>
            <p:ph type="pic" idx="2"/>
          </p:nvPr>
        </p:nvSpPr>
        <p:spPr>
          <a:xfrm>
            <a:off x="0" y="0"/>
            <a:ext cx="9144000" cy="6858000"/>
          </a:xfrm>
          <a:prstGeom prst="rect">
            <a:avLst/>
          </a:prstGeom>
          <a:solidFill>
            <a:srgbClr val="D8D8D8"/>
          </a:solid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accent2"/>
              </a:buClr>
              <a:buSzPts val="2000"/>
              <a:buFont typeface="Arial"/>
              <a:buNone/>
              <a:defRPr sz="2000" b="0" i="0" u="none" strike="noStrike" cap="none">
                <a:solidFill>
                  <a:schemeClr val="accent2"/>
                </a:solidFill>
                <a:latin typeface="Cabin"/>
                <a:ea typeface="Cabin"/>
                <a:cs typeface="Cabin"/>
                <a:sym typeface="Cabin"/>
              </a:defRPr>
            </a:lvl1pPr>
            <a:lvl2pPr marR="0" lvl="1"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R="0" lvl="2"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R="0" lvl="3"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R="0" lvl="4"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49" name="Shape 149"/>
          <p:cNvSpPr txBox="1">
            <a:spLocks noGrp="1"/>
          </p:cNvSpPr>
          <p:nvPr>
            <p:ph type="title"/>
          </p:nvPr>
        </p:nvSpPr>
        <p:spPr>
          <a:xfrm>
            <a:off x="628650" y="1828801"/>
            <a:ext cx="7886700" cy="1325563"/>
          </a:xfrm>
          <a:prstGeom prst="rect">
            <a:avLst/>
          </a:prstGeom>
          <a:noFill/>
          <a:ln>
            <a:noFill/>
          </a:ln>
          <a:effectLst>
            <a:outerShdw blurRad="584200" dist="76200" dir="2700000" algn="tl" rotWithShape="0">
              <a:srgbClr val="000000">
                <a:alpha val="20000"/>
              </a:srgbClr>
            </a:outerShdw>
          </a:effectLst>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4400"/>
              <a:buFont typeface="Cabin"/>
              <a:buNone/>
              <a:defRPr sz="4400" b="0" i="0" u="none" strike="noStrike" cap="none">
                <a:solidFill>
                  <a:schemeClr val="lt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0" name="Shape 150"/>
          <p:cNvSpPr txBox="1">
            <a:spLocks noGrp="1"/>
          </p:cNvSpPr>
          <p:nvPr>
            <p:ph type="body" idx="1"/>
          </p:nvPr>
        </p:nvSpPr>
        <p:spPr>
          <a:xfrm>
            <a:off x="628650" y="3345025"/>
            <a:ext cx="4639866" cy="1925638"/>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000"/>
              </a:spcBef>
              <a:spcAft>
                <a:spcPts val="0"/>
              </a:spcAft>
              <a:buClr>
                <a:schemeClr val="lt1"/>
              </a:buClr>
              <a:buSzPts val="2000"/>
              <a:buFont typeface="Arial"/>
              <a:buChar char="–"/>
              <a:defRPr sz="2000" b="1" i="0" u="none" strike="noStrike" cap="none">
                <a:solidFill>
                  <a:schemeClr val="lt1"/>
                </a:solidFill>
                <a:latin typeface="Cabin"/>
                <a:ea typeface="Cabin"/>
                <a:cs typeface="Cabin"/>
                <a:sym typeface="Cabin"/>
              </a:defRPr>
            </a:lvl1pPr>
            <a:lvl2pPr marL="914400" marR="0" lvl="1" indent="-355600" algn="l" rtl="0">
              <a:lnSpc>
                <a:spcPct val="100000"/>
              </a:lnSpc>
              <a:spcBef>
                <a:spcPts val="500"/>
              </a:spcBef>
              <a:spcAft>
                <a:spcPts val="0"/>
              </a:spcAft>
              <a:buClr>
                <a:schemeClr val="lt1"/>
              </a:buClr>
              <a:buSzPts val="2000"/>
              <a:buFont typeface="Arial"/>
              <a:buChar char="–"/>
              <a:defRPr sz="2000" b="0" i="0" u="none" strike="noStrike" cap="none">
                <a:solidFill>
                  <a:schemeClr val="lt1"/>
                </a:solidFill>
                <a:latin typeface="Cabin"/>
                <a:ea typeface="Cabin"/>
                <a:cs typeface="Cabin"/>
                <a:sym typeface="Cabin"/>
              </a:defRPr>
            </a:lvl2pPr>
            <a:lvl3pPr marL="1371600" marR="0" lvl="2"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3pPr>
            <a:lvl4pPr marL="1828800" marR="0" lvl="3"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4pPr>
            <a:lvl5pPr marL="2286000" marR="0" lvl="4"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51" name="Shape 151"/>
          <p:cNvSpPr/>
          <p:nvPr/>
        </p:nvSpPr>
        <p:spPr>
          <a:xfrm>
            <a:off x="171450" y="224589"/>
            <a:ext cx="8801100" cy="6408822"/>
          </a:xfrm>
          <a:prstGeom prst="rect">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bin"/>
              <a:ea typeface="Cabin"/>
              <a:cs typeface="Cabin"/>
              <a:sym typeface="Cabin"/>
            </a:endParaRPr>
          </a:p>
        </p:txBody>
      </p:sp>
      <p:pic>
        <p:nvPicPr>
          <p:cNvPr id="152" name="Shape 152"/>
          <p:cNvPicPr preferRelativeResize="0"/>
          <p:nvPr/>
        </p:nvPicPr>
        <p:blipFill rotWithShape="1">
          <a:blip r:embed="rId2">
            <a:alphaModFix/>
          </a:blip>
          <a:srcRect/>
          <a:stretch/>
        </p:blipFill>
        <p:spPr>
          <a:xfrm>
            <a:off x="223186" y="5997530"/>
            <a:ext cx="1767840" cy="616479"/>
          </a:xfrm>
          <a:prstGeom prst="rect">
            <a:avLst/>
          </a:prstGeom>
          <a:noFill/>
          <a:ln>
            <a:noFill/>
          </a:ln>
        </p:spPr>
      </p:pic>
      <p:sp>
        <p:nvSpPr>
          <p:cNvPr id="153" name="Shape 153"/>
          <p:cNvSpPr txBox="1">
            <a:spLocks noGrp="1"/>
          </p:cNvSpPr>
          <p:nvPr>
            <p:ph type="ftr" idx="11"/>
          </p:nvPr>
        </p:nvSpPr>
        <p:spPr>
          <a:xfrm>
            <a:off x="5314950" y="6388435"/>
            <a:ext cx="3086100" cy="11864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solidFill>
                <a:srgbClr val="FFFFFF"/>
              </a:solidFill>
            </a:endParaRPr>
          </a:p>
        </p:txBody>
      </p:sp>
      <p:sp>
        <p:nvSpPr>
          <p:cNvPr id="154" name="Shape 154"/>
          <p:cNvSpPr txBox="1">
            <a:spLocks noGrp="1"/>
          </p:cNvSpPr>
          <p:nvPr>
            <p:ph type="sldNum" idx="12"/>
          </p:nvPr>
        </p:nvSpPr>
        <p:spPr>
          <a:xfrm>
            <a:off x="8562416" y="6388435"/>
            <a:ext cx="406773"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Cabin"/>
                <a:ea typeface="Cabin"/>
                <a:cs typeface="Cabin"/>
                <a:sym typeface="Cabin"/>
              </a:defRPr>
            </a:lvl1pPr>
            <a:lvl2pPr marL="0" marR="0" lvl="1" indent="0" algn="r" rtl="0">
              <a:spcBef>
                <a:spcPts val="0"/>
              </a:spcBef>
              <a:buNone/>
              <a:defRPr sz="1050" b="0" i="0" u="none" strike="noStrike" cap="none">
                <a:solidFill>
                  <a:schemeClr val="lt1"/>
                </a:solidFill>
                <a:latin typeface="Cabin"/>
                <a:ea typeface="Cabin"/>
                <a:cs typeface="Cabin"/>
                <a:sym typeface="Cabin"/>
              </a:defRPr>
            </a:lvl2pPr>
            <a:lvl3pPr marL="0" marR="0" lvl="2" indent="0" algn="r" rtl="0">
              <a:spcBef>
                <a:spcPts val="0"/>
              </a:spcBef>
              <a:buNone/>
              <a:defRPr sz="1050" b="0" i="0" u="none" strike="noStrike" cap="none">
                <a:solidFill>
                  <a:schemeClr val="lt1"/>
                </a:solidFill>
                <a:latin typeface="Cabin"/>
                <a:ea typeface="Cabin"/>
                <a:cs typeface="Cabin"/>
                <a:sym typeface="Cabin"/>
              </a:defRPr>
            </a:lvl3pPr>
            <a:lvl4pPr marL="0" marR="0" lvl="3" indent="0" algn="r" rtl="0">
              <a:spcBef>
                <a:spcPts val="0"/>
              </a:spcBef>
              <a:buNone/>
              <a:defRPr sz="1050" b="0" i="0" u="none" strike="noStrike" cap="none">
                <a:solidFill>
                  <a:schemeClr val="lt1"/>
                </a:solidFill>
                <a:latin typeface="Cabin"/>
                <a:ea typeface="Cabin"/>
                <a:cs typeface="Cabin"/>
                <a:sym typeface="Cabin"/>
              </a:defRPr>
            </a:lvl4pPr>
            <a:lvl5pPr marL="0" marR="0" lvl="4" indent="0" algn="r" rtl="0">
              <a:spcBef>
                <a:spcPts val="0"/>
              </a:spcBef>
              <a:buNone/>
              <a:defRPr sz="1050" b="0" i="0" u="none" strike="noStrike" cap="none">
                <a:solidFill>
                  <a:schemeClr val="lt1"/>
                </a:solidFill>
                <a:latin typeface="Cabin"/>
                <a:ea typeface="Cabin"/>
                <a:cs typeface="Cabin"/>
                <a:sym typeface="Cabin"/>
              </a:defRPr>
            </a:lvl5pPr>
            <a:lvl6pPr marL="0" marR="0" lvl="5" indent="0" algn="r" rtl="0">
              <a:spcBef>
                <a:spcPts val="0"/>
              </a:spcBef>
              <a:buNone/>
              <a:defRPr sz="1050" b="0" i="0" u="none" strike="noStrike" cap="none">
                <a:solidFill>
                  <a:schemeClr val="lt1"/>
                </a:solidFill>
                <a:latin typeface="Cabin"/>
                <a:ea typeface="Cabin"/>
                <a:cs typeface="Cabin"/>
                <a:sym typeface="Cabin"/>
              </a:defRPr>
            </a:lvl6pPr>
            <a:lvl7pPr marL="0" marR="0" lvl="6" indent="0" algn="r" rtl="0">
              <a:spcBef>
                <a:spcPts val="0"/>
              </a:spcBef>
              <a:buNone/>
              <a:defRPr sz="1050" b="0" i="0" u="none" strike="noStrike" cap="none">
                <a:solidFill>
                  <a:schemeClr val="lt1"/>
                </a:solidFill>
                <a:latin typeface="Cabin"/>
                <a:ea typeface="Cabin"/>
                <a:cs typeface="Cabin"/>
                <a:sym typeface="Cabin"/>
              </a:defRPr>
            </a:lvl7pPr>
            <a:lvl8pPr marL="0" marR="0" lvl="7" indent="0" algn="r" rtl="0">
              <a:spcBef>
                <a:spcPts val="0"/>
              </a:spcBef>
              <a:buNone/>
              <a:defRPr sz="1050" b="0" i="0" u="none" strike="noStrike" cap="none">
                <a:solidFill>
                  <a:schemeClr val="lt1"/>
                </a:solidFill>
                <a:latin typeface="Cabin"/>
                <a:ea typeface="Cabin"/>
                <a:cs typeface="Cabin"/>
                <a:sym typeface="Cabin"/>
              </a:defRPr>
            </a:lvl8pPr>
            <a:lvl9pPr marL="0" marR="0" lvl="8" indent="0" algn="r" rtl="0">
              <a:spcBef>
                <a:spcPts val="0"/>
              </a:spcBef>
              <a:buNone/>
              <a:defRPr sz="1050" b="0" i="0" u="none" strike="noStrike" cap="none">
                <a:solidFill>
                  <a:schemeClr val="lt1"/>
                </a:solidFill>
                <a:latin typeface="Cabin"/>
                <a:ea typeface="Cabin"/>
                <a:cs typeface="Cabin"/>
                <a:sym typeface="Cabin"/>
              </a:defRPr>
            </a:lvl9pPr>
          </a:lstStyle>
          <a:p>
            <a:fld id="{00000000-1234-1234-1234-123412341234}" type="slidenum">
              <a:rPr lang="en-US">
                <a:solidFill>
                  <a:srgbClr val="FFFFFF"/>
                </a:solidFill>
              </a:rPr>
              <a:pPr/>
              <a:t>‹#›</a:t>
            </a:fld>
            <a:endParaRPr>
              <a:solidFill>
                <a:srgbClr val="FFFFFF"/>
              </a:solidFill>
            </a:endParaRPr>
          </a:p>
        </p:txBody>
      </p:sp>
    </p:spTree>
    <p:extLst>
      <p:ext uri="{BB962C8B-B14F-4D97-AF65-F5344CB8AC3E}">
        <p14:creationId xmlns:p14="http://schemas.microsoft.com/office/powerpoint/2010/main" val="385926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_2" preserve="1">
  <p:cSld name="Divider_2">
    <p:spTree>
      <p:nvGrpSpPr>
        <p:cNvPr id="1" name="Shape 28"/>
        <p:cNvGrpSpPr/>
        <p:nvPr/>
      </p:nvGrpSpPr>
      <p:grpSpPr>
        <a:xfrm>
          <a:off x="0" y="0"/>
          <a:ext cx="0" cy="0"/>
          <a:chOff x="0" y="0"/>
          <a:chExt cx="0" cy="0"/>
        </a:xfrm>
      </p:grpSpPr>
      <p:sp>
        <p:nvSpPr>
          <p:cNvPr id="29" name="Shape 29"/>
          <p:cNvSpPr/>
          <p:nvPr/>
        </p:nvSpPr>
        <p:spPr>
          <a:xfrm>
            <a:off x="0" y="0"/>
            <a:ext cx="9144000" cy="6858000"/>
          </a:xfrm>
          <a:prstGeom prst="rect">
            <a:avLst/>
          </a:prstGeom>
          <a:solidFill>
            <a:srgbClr val="55A9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30" name="Shape 30"/>
          <p:cNvSpPr txBox="1">
            <a:spLocks noGrp="1"/>
          </p:cNvSpPr>
          <p:nvPr>
            <p:ph type="title"/>
          </p:nvPr>
        </p:nvSpPr>
        <p:spPr>
          <a:xfrm>
            <a:off x="628650" y="1835190"/>
            <a:ext cx="78867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4400"/>
              <a:buFont typeface="Cabin"/>
              <a:buNone/>
              <a:defRPr sz="4400" b="0" i="0" u="none" strike="noStrike" cap="none">
                <a:solidFill>
                  <a:schemeClr val="lt1"/>
                </a:solidFill>
                <a:latin typeface="Arial" panose="020B0604020202020204" pitchFamily="34" charset="0"/>
                <a:ea typeface="Arial" panose="020B0604020202020204" pitchFamily="34" charset="0"/>
                <a:cs typeface="Arial" panose="020B0604020202020204" pitchFamily="34" charset="0"/>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31" name="Shape 31"/>
          <p:cNvSpPr txBox="1">
            <a:spLocks noGrp="1"/>
          </p:cNvSpPr>
          <p:nvPr>
            <p:ph type="body" idx="1"/>
          </p:nvPr>
        </p:nvSpPr>
        <p:spPr>
          <a:xfrm>
            <a:off x="628650" y="3345025"/>
            <a:ext cx="4639866" cy="1925638"/>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1000"/>
              </a:spcBef>
              <a:spcAft>
                <a:spcPts val="0"/>
              </a:spcAft>
              <a:buClr>
                <a:schemeClr val="lt1"/>
              </a:buClr>
              <a:buSzPts val="2400"/>
              <a:buFont typeface="Arial"/>
              <a:buChar char="–"/>
              <a:defRPr sz="2400" b="1" i="0" u="none" strike="noStrike" cap="none">
                <a:solidFill>
                  <a:schemeClr val="lt1"/>
                </a:solidFill>
                <a:latin typeface="Arial"/>
                <a:ea typeface="Arial"/>
                <a:cs typeface="Arial"/>
                <a:sym typeface="Arial"/>
              </a:defRPr>
            </a:lvl1pPr>
            <a:lvl2pPr marL="914400" marR="0" lvl="1" indent="-381000" algn="l" rtl="0">
              <a:lnSpc>
                <a:spcPct val="10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0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55600" algn="l" rtl="0">
              <a:lnSpc>
                <a:spcPct val="10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pic>
        <p:nvPicPr>
          <p:cNvPr id="32" name="Shape 32"/>
          <p:cNvPicPr preferRelativeResize="0"/>
          <p:nvPr/>
        </p:nvPicPr>
        <p:blipFill rotWithShape="1">
          <a:blip r:embed="rId2">
            <a:alphaModFix/>
          </a:blip>
          <a:srcRect/>
          <a:stretch/>
        </p:blipFill>
        <p:spPr>
          <a:xfrm>
            <a:off x="223186" y="6096000"/>
            <a:ext cx="1883664" cy="493776"/>
          </a:xfrm>
          <a:prstGeom prst="rect">
            <a:avLst/>
          </a:prstGeom>
          <a:noFill/>
          <a:ln>
            <a:noFill/>
          </a:ln>
        </p:spPr>
      </p:pic>
      <p:sp>
        <p:nvSpPr>
          <p:cNvPr id="33" name="Shape 33"/>
          <p:cNvSpPr/>
          <p:nvPr/>
        </p:nvSpPr>
        <p:spPr>
          <a:xfrm>
            <a:off x="171450" y="224589"/>
            <a:ext cx="8801100" cy="6408822"/>
          </a:xfrm>
          <a:prstGeom prst="rect">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34" name="Shape 34"/>
          <p:cNvSpPr txBox="1">
            <a:spLocks noGrp="1"/>
          </p:cNvSpPr>
          <p:nvPr>
            <p:ph type="ftr" idx="11"/>
          </p:nvPr>
        </p:nvSpPr>
        <p:spPr>
          <a:xfrm>
            <a:off x="5314950" y="6388435"/>
            <a:ext cx="3086100" cy="11864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5" name="Shape 35"/>
          <p:cNvSpPr txBox="1">
            <a:spLocks noGrp="1"/>
          </p:cNvSpPr>
          <p:nvPr>
            <p:ph type="sldNum" idx="12"/>
          </p:nvPr>
        </p:nvSpPr>
        <p:spPr>
          <a:xfrm>
            <a:off x="8562416" y="6388435"/>
            <a:ext cx="406773"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Cabin"/>
                <a:ea typeface="Cabin"/>
                <a:cs typeface="Cabin"/>
                <a:sym typeface="Cabin"/>
              </a:defRPr>
            </a:lvl1pPr>
            <a:lvl2pPr marL="0" marR="0" lvl="1" indent="0" algn="r" rtl="0">
              <a:spcBef>
                <a:spcPts val="0"/>
              </a:spcBef>
              <a:buNone/>
              <a:defRPr sz="1050" b="0" i="0" u="none" strike="noStrike" cap="none">
                <a:solidFill>
                  <a:schemeClr val="lt1"/>
                </a:solidFill>
                <a:latin typeface="Cabin"/>
                <a:ea typeface="Cabin"/>
                <a:cs typeface="Cabin"/>
                <a:sym typeface="Cabin"/>
              </a:defRPr>
            </a:lvl2pPr>
            <a:lvl3pPr marL="0" marR="0" lvl="2" indent="0" algn="r" rtl="0">
              <a:spcBef>
                <a:spcPts val="0"/>
              </a:spcBef>
              <a:buNone/>
              <a:defRPr sz="1050" b="0" i="0" u="none" strike="noStrike" cap="none">
                <a:solidFill>
                  <a:schemeClr val="lt1"/>
                </a:solidFill>
                <a:latin typeface="Cabin"/>
                <a:ea typeface="Cabin"/>
                <a:cs typeface="Cabin"/>
                <a:sym typeface="Cabin"/>
              </a:defRPr>
            </a:lvl3pPr>
            <a:lvl4pPr marL="0" marR="0" lvl="3" indent="0" algn="r" rtl="0">
              <a:spcBef>
                <a:spcPts val="0"/>
              </a:spcBef>
              <a:buNone/>
              <a:defRPr sz="1050" b="0" i="0" u="none" strike="noStrike" cap="none">
                <a:solidFill>
                  <a:schemeClr val="lt1"/>
                </a:solidFill>
                <a:latin typeface="Cabin"/>
                <a:ea typeface="Cabin"/>
                <a:cs typeface="Cabin"/>
                <a:sym typeface="Cabin"/>
              </a:defRPr>
            </a:lvl4pPr>
            <a:lvl5pPr marL="0" marR="0" lvl="4" indent="0" algn="r" rtl="0">
              <a:spcBef>
                <a:spcPts val="0"/>
              </a:spcBef>
              <a:buNone/>
              <a:defRPr sz="1050" b="0" i="0" u="none" strike="noStrike" cap="none">
                <a:solidFill>
                  <a:schemeClr val="lt1"/>
                </a:solidFill>
                <a:latin typeface="Cabin"/>
                <a:ea typeface="Cabin"/>
                <a:cs typeface="Cabin"/>
                <a:sym typeface="Cabin"/>
              </a:defRPr>
            </a:lvl5pPr>
            <a:lvl6pPr marL="0" marR="0" lvl="5" indent="0" algn="r" rtl="0">
              <a:spcBef>
                <a:spcPts val="0"/>
              </a:spcBef>
              <a:buNone/>
              <a:defRPr sz="1050" b="0" i="0" u="none" strike="noStrike" cap="none">
                <a:solidFill>
                  <a:schemeClr val="lt1"/>
                </a:solidFill>
                <a:latin typeface="Cabin"/>
                <a:ea typeface="Cabin"/>
                <a:cs typeface="Cabin"/>
                <a:sym typeface="Cabin"/>
              </a:defRPr>
            </a:lvl6pPr>
            <a:lvl7pPr marL="0" marR="0" lvl="6" indent="0" algn="r" rtl="0">
              <a:spcBef>
                <a:spcPts val="0"/>
              </a:spcBef>
              <a:buNone/>
              <a:defRPr sz="1050" b="0" i="0" u="none" strike="noStrike" cap="none">
                <a:solidFill>
                  <a:schemeClr val="lt1"/>
                </a:solidFill>
                <a:latin typeface="Cabin"/>
                <a:ea typeface="Cabin"/>
                <a:cs typeface="Cabin"/>
                <a:sym typeface="Cabin"/>
              </a:defRPr>
            </a:lvl7pPr>
            <a:lvl8pPr marL="0" marR="0" lvl="7" indent="0" algn="r" rtl="0">
              <a:spcBef>
                <a:spcPts val="0"/>
              </a:spcBef>
              <a:buNone/>
              <a:defRPr sz="1050" b="0" i="0" u="none" strike="noStrike" cap="none">
                <a:solidFill>
                  <a:schemeClr val="lt1"/>
                </a:solidFill>
                <a:latin typeface="Cabin"/>
                <a:ea typeface="Cabin"/>
                <a:cs typeface="Cabin"/>
                <a:sym typeface="Cabin"/>
              </a:defRPr>
            </a:lvl8pPr>
            <a:lvl9pPr marL="0" marR="0" lvl="8" indent="0" algn="r" rtl="0">
              <a:spcBef>
                <a:spcPts val="0"/>
              </a:spcBef>
              <a:buNone/>
              <a:defRPr sz="1050" b="0" i="0" u="none" strike="noStrike" cap="none">
                <a:solidFill>
                  <a:schemeClr val="lt1"/>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747661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0167F-CB3B-4B4D-AF6D-A71750A3E1A0}" type="slidenum">
              <a:rPr lang="en-US" smtClean="0"/>
              <a:t>‹#›</a:t>
            </a:fld>
            <a:endParaRPr lang="en-US"/>
          </a:p>
        </p:txBody>
      </p:sp>
    </p:spTree>
    <p:extLst>
      <p:ext uri="{BB962C8B-B14F-4D97-AF65-F5344CB8AC3E}">
        <p14:creationId xmlns:p14="http://schemas.microsoft.com/office/powerpoint/2010/main" val="83796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0167F-CB3B-4B4D-AF6D-A71750A3E1A0}" type="slidenum">
              <a:rPr lang="en-US" smtClean="0"/>
              <a:t>‹#›</a:t>
            </a:fld>
            <a:endParaRPr lang="en-US"/>
          </a:p>
        </p:txBody>
      </p:sp>
    </p:spTree>
    <p:extLst>
      <p:ext uri="{BB962C8B-B14F-4D97-AF65-F5344CB8AC3E}">
        <p14:creationId xmlns:p14="http://schemas.microsoft.com/office/powerpoint/2010/main" val="82332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840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80167F-CB3B-4B4D-AF6D-A71750A3E1A0}" type="slidenum">
              <a:rPr lang="en-US" smtClean="0"/>
              <a:t>‹#›</a:t>
            </a:fld>
            <a:endParaRPr lang="en-US"/>
          </a:p>
        </p:txBody>
      </p:sp>
    </p:spTree>
    <p:extLst>
      <p:ext uri="{BB962C8B-B14F-4D97-AF65-F5344CB8AC3E}">
        <p14:creationId xmlns:p14="http://schemas.microsoft.com/office/powerpoint/2010/main" val="194211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80167F-CB3B-4B4D-AF6D-A71750A3E1A0}" type="slidenum">
              <a:rPr lang="en-US" smtClean="0"/>
              <a:t>‹#›</a:t>
            </a:fld>
            <a:endParaRPr lang="en-US"/>
          </a:p>
        </p:txBody>
      </p:sp>
    </p:spTree>
    <p:extLst>
      <p:ext uri="{BB962C8B-B14F-4D97-AF65-F5344CB8AC3E}">
        <p14:creationId xmlns:p14="http://schemas.microsoft.com/office/powerpoint/2010/main" val="282440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80167F-CB3B-4B4D-AF6D-A71750A3E1A0}" type="slidenum">
              <a:rPr lang="en-US" smtClean="0"/>
              <a:t>‹#›</a:t>
            </a:fld>
            <a:endParaRPr lang="en-US"/>
          </a:p>
        </p:txBody>
      </p:sp>
    </p:spTree>
    <p:extLst>
      <p:ext uri="{BB962C8B-B14F-4D97-AF65-F5344CB8AC3E}">
        <p14:creationId xmlns:p14="http://schemas.microsoft.com/office/powerpoint/2010/main" val="4235339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0167F-CB3B-4B4D-AF6D-A71750A3E1A0}" type="slidenum">
              <a:rPr lang="en-US" smtClean="0"/>
              <a:t>‹#›</a:t>
            </a:fld>
            <a:endParaRPr lang="en-US"/>
          </a:p>
        </p:txBody>
      </p:sp>
    </p:spTree>
    <p:extLst>
      <p:ext uri="{BB962C8B-B14F-4D97-AF65-F5344CB8AC3E}">
        <p14:creationId xmlns:p14="http://schemas.microsoft.com/office/powerpoint/2010/main" val="8849476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2484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0167F-CB3B-4B4D-AF6D-A71750A3E1A0}" type="slidenum">
              <a:rPr lang="en-US" smtClean="0"/>
              <a:t>‹#›</a:t>
            </a:fld>
            <a:endParaRPr lang="en-US"/>
          </a:p>
        </p:txBody>
      </p:sp>
      <p:sp>
        <p:nvSpPr>
          <p:cNvPr id="8" name="Shape 12"/>
          <p:cNvSpPr/>
          <p:nvPr userDrawn="1"/>
        </p:nvSpPr>
        <p:spPr>
          <a:xfrm>
            <a:off x="171450" y="224589"/>
            <a:ext cx="8801100" cy="6408822"/>
          </a:xfrm>
          <a:prstGeom prst="rect">
            <a:avLst/>
          </a:prstGeom>
          <a:noFill/>
          <a:ln w="38100" cap="flat" cmpd="sng">
            <a:solidFill>
              <a:srgbClr val="55A9C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pic>
        <p:nvPicPr>
          <p:cNvPr id="10" name="Shape 22"/>
          <p:cNvPicPr preferRelativeResize="0">
            <a:picLocks noChangeAspect="1"/>
          </p:cNvPicPr>
          <p:nvPr userDrawn="1"/>
        </p:nvPicPr>
        <p:blipFill rotWithShape="1">
          <a:blip r:embed="rId14">
            <a:alphaModFix/>
          </a:blip>
          <a:srcRect/>
          <a:stretch/>
        </p:blipFill>
        <p:spPr>
          <a:xfrm>
            <a:off x="171450" y="6137125"/>
            <a:ext cx="1882140" cy="492275"/>
          </a:xfrm>
          <a:prstGeom prst="rect">
            <a:avLst/>
          </a:prstGeom>
          <a:noFill/>
          <a:ln>
            <a:noFill/>
          </a:ln>
        </p:spPr>
      </p:pic>
    </p:spTree>
    <p:extLst>
      <p:ext uri="{BB962C8B-B14F-4D97-AF65-F5344CB8AC3E}">
        <p14:creationId xmlns:p14="http://schemas.microsoft.com/office/powerpoint/2010/main" val="3786897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spcBef>
          <a:spcPct val="0"/>
        </a:spcBef>
        <a:buNone/>
        <a:defRPr sz="3200" b="1" kern="1200">
          <a:solidFill>
            <a:srgbClr val="55A9C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640682" y="160422"/>
            <a:ext cx="77724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2"/>
              </a:buClr>
              <a:buSzPts val="3200"/>
              <a:buFont typeface="Cabin"/>
              <a:buNone/>
              <a:defRPr sz="3200" b="0" i="0" u="none" strike="noStrike" cap="none">
                <a:solidFill>
                  <a:schemeClr val="dk2"/>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Shape 84"/>
          <p:cNvSpPr txBox="1">
            <a:spLocks noGrp="1"/>
          </p:cNvSpPr>
          <p:nvPr>
            <p:ph type="body" idx="1"/>
          </p:nvPr>
        </p:nvSpPr>
        <p:spPr>
          <a:xfrm>
            <a:off x="628650" y="1825626"/>
            <a:ext cx="7772400" cy="4194175"/>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000"/>
              </a:spcBef>
              <a:spcAft>
                <a:spcPts val="0"/>
              </a:spcAft>
              <a:buClr>
                <a:schemeClr val="accent2"/>
              </a:buClr>
              <a:buSzPts val="2000"/>
              <a:buFont typeface="Arial"/>
              <a:buChar char="–"/>
              <a:defRPr sz="2000" b="1" i="0" u="none" strike="noStrike" cap="none">
                <a:solidFill>
                  <a:schemeClr val="accent2"/>
                </a:solidFill>
                <a:latin typeface="Cabin"/>
                <a:ea typeface="Cabin"/>
                <a:cs typeface="Cabin"/>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pic>
        <p:nvPicPr>
          <p:cNvPr id="85" name="Shape 85"/>
          <p:cNvPicPr preferRelativeResize="0"/>
          <p:nvPr/>
        </p:nvPicPr>
        <p:blipFill rotWithShape="1">
          <a:blip r:embed="rId12">
            <a:alphaModFix/>
          </a:blip>
          <a:srcRect/>
          <a:stretch/>
        </p:blipFill>
        <p:spPr>
          <a:xfrm>
            <a:off x="211154" y="6013572"/>
            <a:ext cx="1767840" cy="616479"/>
          </a:xfrm>
          <a:prstGeom prst="rect">
            <a:avLst/>
          </a:prstGeom>
          <a:noFill/>
          <a:ln>
            <a:noFill/>
          </a:ln>
        </p:spPr>
      </p:pic>
      <p:sp>
        <p:nvSpPr>
          <p:cNvPr id="86" name="Shape 86"/>
          <p:cNvSpPr/>
          <p:nvPr/>
        </p:nvSpPr>
        <p:spPr>
          <a:xfrm>
            <a:off x="171450" y="224589"/>
            <a:ext cx="8801100" cy="6408822"/>
          </a:xfrm>
          <a:prstGeom prst="rect">
            <a:avLst/>
          </a:pr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bin"/>
              <a:ea typeface="Cabin"/>
              <a:cs typeface="Cabin"/>
              <a:sym typeface="Cabin"/>
            </a:endParaRPr>
          </a:p>
        </p:txBody>
      </p:sp>
      <p:sp>
        <p:nvSpPr>
          <p:cNvPr id="87" name="Shape 87"/>
          <p:cNvSpPr txBox="1">
            <a:spLocks noGrp="1"/>
          </p:cNvSpPr>
          <p:nvPr>
            <p:ph type="ftr" idx="11"/>
          </p:nvPr>
        </p:nvSpPr>
        <p:spPr>
          <a:xfrm>
            <a:off x="5314950" y="6388435"/>
            <a:ext cx="3086100" cy="118644"/>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pPr>
              <a:buClr>
                <a:srgbClr val="000000"/>
              </a:buClr>
              <a:buFont typeface="Arial"/>
              <a:buNone/>
            </a:pPr>
            <a:endParaRPr kern="0">
              <a:solidFill>
                <a:srgbClr val="403B33"/>
              </a:solidFill>
            </a:endParaRPr>
          </a:p>
        </p:txBody>
      </p:sp>
      <p:sp>
        <p:nvSpPr>
          <p:cNvPr id="88" name="Shape 88"/>
          <p:cNvSpPr txBox="1">
            <a:spLocks noGrp="1"/>
          </p:cNvSpPr>
          <p:nvPr>
            <p:ph type="sldNum" idx="12"/>
          </p:nvPr>
        </p:nvSpPr>
        <p:spPr>
          <a:xfrm>
            <a:off x="8562416" y="6388435"/>
            <a:ext cx="406773"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Cabin"/>
                <a:ea typeface="Cabin"/>
                <a:cs typeface="Cabin"/>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pPr>
              <a:buClr>
                <a:srgbClr val="000000"/>
              </a:buClr>
              <a:buFont typeface="Arial"/>
              <a:buNone/>
            </a:pPr>
            <a:fld id="{00000000-1234-1234-1234-123412341234}" type="slidenum">
              <a:rPr lang="en-US" kern="0">
                <a:solidFill>
                  <a:srgbClr val="403B33"/>
                </a:solidFill>
              </a:rPr>
              <a:pPr>
                <a:buClr>
                  <a:srgbClr val="000000"/>
                </a:buClr>
                <a:buFont typeface="Arial"/>
                <a:buNone/>
              </a:pPr>
              <a:t>‹#›</a:t>
            </a:fld>
            <a:endParaRPr kern="0">
              <a:solidFill>
                <a:srgbClr val="403B33"/>
              </a:solidFill>
            </a:endParaRPr>
          </a:p>
        </p:txBody>
      </p:sp>
    </p:spTree>
    <p:extLst>
      <p:ext uri="{BB962C8B-B14F-4D97-AF65-F5344CB8AC3E}">
        <p14:creationId xmlns:p14="http://schemas.microsoft.com/office/powerpoint/2010/main" val="3754954323"/>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agrilinks.org/library/feed-future-handbook-indicator-definitions" TargetMode="External"/><Relationship Id="rId4" Type="http://schemas.openxmlformats.org/officeDocument/2006/relationships/hyperlink" Target="https://www.agrilinks.org/post/feed-future-indicator-handbook"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package" Target="../embeddings/Microsoft_Word_Document2.docx"/><Relationship Id="rId5"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eg"/><Relationship Id="rId3"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eg"/><Relationship Id="rId3" Type="http://schemas.microsoft.com/office/2007/relationships/hdphoto" Target="../media/hdphoto2.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jpeg"/><Relationship Id="rId3" Type="http://schemas.microsoft.com/office/2007/relationships/hdphoto" Target="../media/hdphoto3.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jpeg"/><Relationship Id="rId3" Type="http://schemas.microsoft.com/office/2007/relationships/hdphoto" Target="../media/hdphoto4.wdp"/></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2.jpeg"/><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4" Type="http://schemas.microsoft.com/office/2007/relationships/hdphoto" Target="../media/hdphoto5.wdp"/><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1.bin"/><Relationship Id="rId5" Type="http://schemas.openxmlformats.org/officeDocument/2006/relationships/image" Target="../media/image2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jpeg"/><Relationship Id="rId3" Type="http://schemas.microsoft.com/office/2007/relationships/hdphoto" Target="../media/hdphoto6.wdp"/></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4" Type="http://schemas.microsoft.com/office/2007/relationships/hdphoto" Target="../media/hdphoto6.wdp"/><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jpeg"/><Relationship Id="rId3" Type="http://schemas.microsoft.com/office/2007/relationships/hdphoto" Target="../media/hdphoto7.wdp"/></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3" Type="http://schemas.openxmlformats.org/officeDocument/2006/relationships/hyperlink" Target="https://www.agrilinks.org/event/intro-mel-system-feed-future-mel-webinar-series" TargetMode="External"/><Relationship Id="rId4" Type="http://schemas.openxmlformats.org/officeDocument/2006/relationships/hyperlink" Target="https://www.agrilinks.org/event/standard-indicator-overview-feed-future-mel-webinar-series" TargetMode="External"/><Relationship Id="rId5" Type="http://schemas.openxmlformats.org/officeDocument/2006/relationships/hyperlink" Target="https://www.agrilinks.org/event/new-indicators-application-improved-practices-and-technologies-feed-future-mel-webinar-series" TargetMode="External"/><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8305800" cy="1622425"/>
          </a:xfrm>
        </p:spPr>
        <p:txBody>
          <a:bodyPr>
            <a:normAutofit fontScale="90000"/>
          </a:bodyPr>
          <a:lstStyle/>
          <a:p>
            <a:r>
              <a:rPr lang="en-US" sz="3600" i="1" dirty="0" smtClean="0"/>
              <a:t>Feed the Future MEL Webinar Series</a:t>
            </a:r>
            <a:r>
              <a:rPr lang="en-US" sz="3600" dirty="0" smtClean="0"/>
              <a:t>:  </a:t>
            </a:r>
            <a:r>
              <a:rPr lang="en-US" dirty="0" smtClean="0"/>
              <a:t/>
            </a:r>
            <a:br>
              <a:rPr lang="en-US" dirty="0" smtClean="0"/>
            </a:br>
            <a:r>
              <a:rPr lang="en-US" sz="4900" dirty="0" smtClean="0"/>
              <a:t>Standard Indicator Overview</a:t>
            </a:r>
            <a:endParaRPr lang="en-US" dirty="0"/>
          </a:p>
        </p:txBody>
      </p:sp>
      <p:sp>
        <p:nvSpPr>
          <p:cNvPr id="3" name="Subtitle 2"/>
          <p:cNvSpPr>
            <a:spLocks noGrp="1"/>
          </p:cNvSpPr>
          <p:nvPr>
            <p:ph type="subTitle" idx="1"/>
          </p:nvPr>
        </p:nvSpPr>
        <p:spPr/>
        <p:txBody>
          <a:bodyPr/>
          <a:lstStyle/>
          <a:p>
            <a:r>
              <a:rPr lang="en-US" dirty="0" smtClean="0"/>
              <a:t>May 22, 2018</a:t>
            </a:r>
            <a:endParaRPr lang="en-US" dirty="0"/>
          </a:p>
        </p:txBody>
      </p:sp>
    </p:spTree>
    <p:extLst>
      <p:ext uri="{BB962C8B-B14F-4D97-AF65-F5344CB8AC3E}">
        <p14:creationId xmlns:p14="http://schemas.microsoft.com/office/powerpoint/2010/main" val="1634325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Performance Indicators:</a:t>
            </a:r>
            <a:br>
              <a:rPr lang="en-US" i="1" dirty="0" smtClean="0"/>
            </a:br>
            <a:r>
              <a:rPr lang="en-US" u="sng" dirty="0" smtClean="0"/>
              <a:t>Standard</a:t>
            </a:r>
            <a:r>
              <a:rPr lang="en-US" dirty="0" smtClean="0"/>
              <a:t> vs. Custom</a:t>
            </a:r>
            <a:endParaRPr lang="en-US" dirty="0"/>
          </a:p>
        </p:txBody>
      </p:sp>
      <p:sp>
        <p:nvSpPr>
          <p:cNvPr id="3" name="Content Placeholder 2"/>
          <p:cNvSpPr>
            <a:spLocks noGrp="1"/>
          </p:cNvSpPr>
          <p:nvPr>
            <p:ph idx="1"/>
          </p:nvPr>
        </p:nvSpPr>
        <p:spPr>
          <a:xfrm>
            <a:off x="304800" y="1905000"/>
            <a:ext cx="8458200" cy="4038600"/>
          </a:xfrm>
        </p:spPr>
        <p:txBody>
          <a:bodyPr>
            <a:noAutofit/>
          </a:bodyPr>
          <a:lstStyle/>
          <a:p>
            <a:pPr marL="0" indent="0">
              <a:spcBef>
                <a:spcPts val="0"/>
              </a:spcBef>
              <a:spcAft>
                <a:spcPts val="1800"/>
              </a:spcAft>
              <a:buNone/>
            </a:pPr>
            <a:r>
              <a:rPr lang="en-US" sz="2000" i="1" u="sng" dirty="0" smtClean="0"/>
              <a:t>Standard</a:t>
            </a:r>
            <a:r>
              <a:rPr lang="en-US" sz="2000" dirty="0" smtClean="0"/>
              <a:t>:  </a:t>
            </a:r>
          </a:p>
          <a:p>
            <a:pPr>
              <a:spcBef>
                <a:spcPts val="0"/>
              </a:spcBef>
              <a:spcAft>
                <a:spcPts val="1800"/>
              </a:spcAft>
            </a:pPr>
            <a:r>
              <a:rPr lang="en-US" sz="2000" dirty="0" smtClean="0"/>
              <a:t>IMs and OUs held accountable for results</a:t>
            </a:r>
            <a:endParaRPr lang="en-US" sz="2000" dirty="0"/>
          </a:p>
          <a:p>
            <a:pPr>
              <a:spcBef>
                <a:spcPts val="0"/>
              </a:spcBef>
              <a:spcAft>
                <a:spcPts val="1800"/>
              </a:spcAft>
            </a:pPr>
            <a:r>
              <a:rPr lang="en-US" sz="2000" dirty="0" smtClean="0"/>
              <a:t>All are</a:t>
            </a:r>
            <a:r>
              <a:rPr lang="en-US" sz="2000" dirty="0"/>
              <a:t> required-as-applicable (RAA) to ensure consistency of reporting and meaningful aggregation of </a:t>
            </a:r>
            <a:r>
              <a:rPr lang="en-US" sz="2000" dirty="0" smtClean="0"/>
              <a:t>results:</a:t>
            </a:r>
          </a:p>
          <a:p>
            <a:pPr lvl="1">
              <a:spcBef>
                <a:spcPts val="0"/>
              </a:spcBef>
              <a:spcAft>
                <a:spcPts val="1800"/>
              </a:spcAft>
            </a:pPr>
            <a:r>
              <a:rPr lang="en-US" sz="1800" i="1" dirty="0" smtClean="0"/>
              <a:t>all </a:t>
            </a:r>
            <a:r>
              <a:rPr lang="en-US" sz="1800" i="1" dirty="0"/>
              <a:t>OUs receiving Feed the Future funding </a:t>
            </a:r>
            <a:r>
              <a:rPr lang="en-US" sz="1800" i="1" dirty="0" smtClean="0"/>
              <a:t>are required </a:t>
            </a:r>
            <a:r>
              <a:rPr lang="en-US" sz="1800" i="1" dirty="0"/>
              <a:t>to report on all indicators at the </a:t>
            </a:r>
            <a:r>
              <a:rPr lang="en-US" sz="1800" i="1" dirty="0" smtClean="0"/>
              <a:t>(</a:t>
            </a:r>
            <a:r>
              <a:rPr lang="en-US" sz="1800" i="1" dirty="0"/>
              <a:t>IR) </a:t>
            </a:r>
            <a:r>
              <a:rPr lang="en-US" sz="1800" i="1" dirty="0" smtClean="0"/>
              <a:t>or (</a:t>
            </a:r>
            <a:r>
              <a:rPr lang="en-US" sz="1800" i="1" dirty="0"/>
              <a:t>CCIR) level to which a Feed the Future-funded </a:t>
            </a:r>
            <a:r>
              <a:rPr lang="en-US" sz="1800" i="1" dirty="0" smtClean="0"/>
              <a:t>project </a:t>
            </a:r>
            <a:r>
              <a:rPr lang="en-US" sz="1800" i="1" dirty="0"/>
              <a:t>contributes </a:t>
            </a:r>
            <a:r>
              <a:rPr lang="en-US" sz="1800" i="1" dirty="0" smtClean="0"/>
              <a:t>results</a:t>
            </a:r>
          </a:p>
          <a:p>
            <a:pPr lvl="1">
              <a:spcBef>
                <a:spcPts val="0"/>
              </a:spcBef>
              <a:spcAft>
                <a:spcPts val="1800"/>
              </a:spcAft>
            </a:pPr>
            <a:r>
              <a:rPr lang="en-US" sz="1800" i="1" dirty="0" smtClean="0"/>
              <a:t>if </a:t>
            </a:r>
            <a:r>
              <a:rPr lang="en-US" sz="1800" i="1" dirty="0"/>
              <a:t>an OU expects a project to generate results that are measured by the indicator, </a:t>
            </a:r>
            <a:r>
              <a:rPr lang="en-US" sz="1800" i="1" dirty="0" smtClean="0"/>
              <a:t>the OU </a:t>
            </a:r>
            <a:r>
              <a:rPr lang="en-US" sz="1800" i="1" dirty="0"/>
              <a:t>must establish a baseline, set targets, and report results for the </a:t>
            </a:r>
            <a:r>
              <a:rPr lang="en-US" sz="1800" i="1" dirty="0" smtClean="0"/>
              <a:t>indicator.</a:t>
            </a:r>
          </a:p>
          <a:p>
            <a:pPr marL="457200" lvl="1" indent="0">
              <a:spcBef>
                <a:spcPts val="0"/>
              </a:spcBef>
              <a:spcAft>
                <a:spcPts val="1800"/>
              </a:spcAft>
              <a:buNone/>
            </a:pPr>
            <a:endParaRPr lang="en-US" sz="2000" dirty="0"/>
          </a:p>
        </p:txBody>
      </p:sp>
      <p:pic>
        <p:nvPicPr>
          <p:cNvPr id="7" name="Picture 6" descr="mage result for image requirement"/>
          <p:cNvPicPr/>
          <p:nvPr/>
        </p:nvPicPr>
        <p:blipFill>
          <a:blip r:embed="rId3">
            <a:extLst>
              <a:ext uri="{28A0092B-C50C-407E-A947-70E740481C1C}">
                <a14:useLocalDpi xmlns:a14="http://schemas.microsoft.com/office/drawing/2010/main" val="0"/>
              </a:ext>
            </a:extLst>
          </a:blip>
          <a:srcRect/>
          <a:stretch>
            <a:fillRect/>
          </a:stretch>
        </p:blipFill>
        <p:spPr bwMode="auto">
          <a:xfrm>
            <a:off x="5943600" y="685800"/>
            <a:ext cx="2504123" cy="1981200"/>
          </a:xfrm>
          <a:prstGeom prst="rect">
            <a:avLst/>
          </a:prstGeom>
          <a:noFill/>
          <a:ln>
            <a:noFill/>
          </a:ln>
        </p:spPr>
      </p:pic>
      <p:sp>
        <p:nvSpPr>
          <p:cNvPr id="4" name="Slide Number Placeholder 3"/>
          <p:cNvSpPr>
            <a:spLocks noGrp="1"/>
          </p:cNvSpPr>
          <p:nvPr>
            <p:ph type="sldNum" sz="quarter" idx="12"/>
          </p:nvPr>
        </p:nvSpPr>
        <p:spPr/>
        <p:txBody>
          <a:bodyPr/>
          <a:lstStyle/>
          <a:p>
            <a:fld id="{2680167F-CB3B-4B4D-AF6D-A71750A3E1A0}" type="slidenum">
              <a:rPr lang="en-US" smtClean="0"/>
              <a:t>10</a:t>
            </a:fld>
            <a:endParaRPr lang="en-US"/>
          </a:p>
        </p:txBody>
      </p:sp>
    </p:spTree>
    <p:extLst>
      <p:ext uri="{BB962C8B-B14F-4D97-AF65-F5344CB8AC3E}">
        <p14:creationId xmlns:p14="http://schemas.microsoft.com/office/powerpoint/2010/main" val="141602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Performance Indicators:</a:t>
            </a:r>
            <a:br>
              <a:rPr lang="en-US" i="1" dirty="0" smtClean="0"/>
            </a:br>
            <a:r>
              <a:rPr lang="en-US" dirty="0" smtClean="0"/>
              <a:t>Standard vs. </a:t>
            </a:r>
            <a:r>
              <a:rPr lang="en-US" u="sng" dirty="0" smtClean="0"/>
              <a:t>Custom</a:t>
            </a:r>
            <a:endParaRPr lang="en-US" u="sng" dirty="0"/>
          </a:p>
        </p:txBody>
      </p:sp>
      <p:sp>
        <p:nvSpPr>
          <p:cNvPr id="3" name="Content Placeholder 2"/>
          <p:cNvSpPr>
            <a:spLocks noGrp="1"/>
          </p:cNvSpPr>
          <p:nvPr>
            <p:ph idx="1"/>
          </p:nvPr>
        </p:nvSpPr>
        <p:spPr>
          <a:xfrm>
            <a:off x="457200" y="1828800"/>
            <a:ext cx="4800600" cy="3810000"/>
          </a:xfrm>
        </p:spPr>
        <p:txBody>
          <a:bodyPr>
            <a:normAutofit/>
          </a:bodyPr>
          <a:lstStyle/>
          <a:p>
            <a:pPr>
              <a:spcBef>
                <a:spcPts val="0"/>
              </a:spcBef>
              <a:spcAft>
                <a:spcPts val="1800"/>
              </a:spcAft>
            </a:pPr>
            <a:r>
              <a:rPr lang="en-US" sz="2400" i="1" u="sng" dirty="0" smtClean="0"/>
              <a:t>Custom</a:t>
            </a:r>
            <a:r>
              <a:rPr lang="en-US" sz="2400" dirty="0" smtClean="0"/>
              <a:t>:  </a:t>
            </a:r>
          </a:p>
          <a:p>
            <a:pPr lvl="1">
              <a:spcBef>
                <a:spcPts val="0"/>
              </a:spcBef>
              <a:spcAft>
                <a:spcPts val="1800"/>
              </a:spcAft>
            </a:pPr>
            <a:r>
              <a:rPr lang="en-US" sz="2000" dirty="0" smtClean="0"/>
              <a:t>Use in addition to standard!</a:t>
            </a:r>
          </a:p>
          <a:p>
            <a:pPr lvl="1">
              <a:spcBef>
                <a:spcPts val="0"/>
              </a:spcBef>
              <a:spcAft>
                <a:spcPts val="1800"/>
              </a:spcAft>
            </a:pPr>
            <a:r>
              <a:rPr lang="en-US" sz="2000" dirty="0" smtClean="0"/>
              <a:t>Needed because standard ones often insufficient </a:t>
            </a:r>
            <a:r>
              <a:rPr lang="en-US" sz="2000" dirty="0"/>
              <a:t>to monitor progress along </a:t>
            </a:r>
            <a:r>
              <a:rPr lang="en-US" sz="2000" dirty="0" smtClean="0">
                <a:solidFill>
                  <a:srgbClr val="000000"/>
                </a:solidFill>
              </a:rPr>
              <a:t>every project’s or  activity’s logic model;</a:t>
            </a:r>
          </a:p>
          <a:p>
            <a:pPr lvl="1">
              <a:spcBef>
                <a:spcPts val="0"/>
              </a:spcBef>
              <a:spcAft>
                <a:spcPts val="1800"/>
              </a:spcAft>
            </a:pPr>
            <a:r>
              <a:rPr lang="en-US" sz="2000" dirty="0" smtClean="0"/>
              <a:t>Can support </a:t>
            </a:r>
            <a:r>
              <a:rPr lang="en-US" sz="2000" dirty="0"/>
              <a:t>learning and adaptation at an OU or IM level</a:t>
            </a:r>
            <a:r>
              <a:rPr lang="en-US" sz="2000" dirty="0" smtClean="0"/>
              <a:t>;</a:t>
            </a:r>
            <a:endParaRPr lang="en-US" sz="2000" dirty="0"/>
          </a:p>
          <a:p>
            <a:endParaRPr lang="en-US" sz="2000" dirty="0"/>
          </a:p>
        </p:txBody>
      </p:sp>
      <p:pic>
        <p:nvPicPr>
          <p:cNvPr id="4" name="Picture 3"/>
          <p:cNvPicPr>
            <a:picLocks noChangeAspect="1"/>
          </p:cNvPicPr>
          <p:nvPr/>
        </p:nvPicPr>
        <p:blipFill>
          <a:blip r:embed="rId3"/>
          <a:stretch>
            <a:fillRect/>
          </a:stretch>
        </p:blipFill>
        <p:spPr>
          <a:xfrm>
            <a:off x="5181600" y="2057400"/>
            <a:ext cx="3429000" cy="2743200"/>
          </a:xfrm>
          <a:prstGeom prst="rect">
            <a:avLst/>
          </a:prstGeom>
        </p:spPr>
      </p:pic>
      <p:sp>
        <p:nvSpPr>
          <p:cNvPr id="5" name="Slide Number Placeholder 4"/>
          <p:cNvSpPr>
            <a:spLocks noGrp="1"/>
          </p:cNvSpPr>
          <p:nvPr>
            <p:ph type="sldNum" sz="quarter" idx="12"/>
          </p:nvPr>
        </p:nvSpPr>
        <p:spPr/>
        <p:txBody>
          <a:bodyPr/>
          <a:lstStyle/>
          <a:p>
            <a:fld id="{2680167F-CB3B-4B4D-AF6D-A71750A3E1A0}" type="slidenum">
              <a:rPr lang="en-US" smtClean="0"/>
              <a:t>11</a:t>
            </a:fld>
            <a:endParaRPr lang="en-US"/>
          </a:p>
        </p:txBody>
      </p:sp>
    </p:spTree>
    <p:extLst>
      <p:ext uri="{BB962C8B-B14F-4D97-AF65-F5344CB8AC3E}">
        <p14:creationId xmlns:p14="http://schemas.microsoft.com/office/powerpoint/2010/main" val="733062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Performance Indicators:</a:t>
            </a:r>
            <a:br>
              <a:rPr lang="en-US" i="1" dirty="0" smtClean="0"/>
            </a:br>
            <a:r>
              <a:rPr lang="en-US" dirty="0" smtClean="0"/>
              <a:t>Standard vs. </a:t>
            </a:r>
            <a:r>
              <a:rPr lang="en-US" u="sng" dirty="0" smtClean="0"/>
              <a:t>Custom</a:t>
            </a:r>
            <a:endParaRPr lang="en-US" u="sng" dirty="0"/>
          </a:p>
        </p:txBody>
      </p:sp>
      <p:sp>
        <p:nvSpPr>
          <p:cNvPr id="5" name="Content Placeholder 2"/>
          <p:cNvSpPr txBox="1">
            <a:spLocks/>
          </p:cNvSpPr>
          <p:nvPr/>
        </p:nvSpPr>
        <p:spPr>
          <a:xfrm>
            <a:off x="533400" y="1905000"/>
            <a:ext cx="7924800" cy="3733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800"/>
              </a:spcAft>
            </a:pPr>
            <a:r>
              <a:rPr lang="en-US" sz="2400" dirty="0" smtClean="0"/>
              <a:t>Options for custom indicators:</a:t>
            </a:r>
          </a:p>
          <a:p>
            <a:pPr lvl="1">
              <a:spcBef>
                <a:spcPts val="0"/>
              </a:spcBef>
              <a:spcAft>
                <a:spcPts val="1800"/>
              </a:spcAft>
            </a:pPr>
            <a:r>
              <a:rPr lang="en-US" sz="2000" dirty="0" smtClean="0"/>
              <a:t>Develop them;</a:t>
            </a:r>
          </a:p>
          <a:p>
            <a:pPr lvl="1">
              <a:spcBef>
                <a:spcPts val="0"/>
              </a:spcBef>
              <a:spcAft>
                <a:spcPts val="1800"/>
              </a:spcAft>
            </a:pPr>
            <a:r>
              <a:rPr lang="en-US" sz="2000" dirty="0" smtClean="0"/>
              <a:t>Use ZOI-level ones at an IM-level;</a:t>
            </a:r>
          </a:p>
          <a:p>
            <a:pPr lvl="1">
              <a:spcBef>
                <a:spcPts val="0"/>
              </a:spcBef>
              <a:spcAft>
                <a:spcPts val="1800"/>
              </a:spcAft>
            </a:pPr>
            <a:r>
              <a:rPr lang="en-US" sz="2000" dirty="0" smtClean="0"/>
              <a:t>Use archived FTF standard indicators (will remain in FTFMS!)</a:t>
            </a:r>
          </a:p>
          <a:p>
            <a:pPr lvl="1">
              <a:spcBef>
                <a:spcPts val="0"/>
              </a:spcBef>
              <a:spcAft>
                <a:spcPts val="1800"/>
              </a:spcAft>
            </a:pPr>
            <a:r>
              <a:rPr lang="en-US" sz="2000" dirty="0" smtClean="0"/>
              <a:t>Add custom disaggregates to standard indicators</a:t>
            </a:r>
          </a:p>
          <a:p>
            <a:pPr lvl="1">
              <a:spcBef>
                <a:spcPts val="0"/>
              </a:spcBef>
              <a:spcAft>
                <a:spcPts val="1800"/>
              </a:spcAft>
            </a:pPr>
            <a:r>
              <a:rPr lang="en-US" sz="2000" dirty="0" smtClean="0"/>
              <a:t>Use suggestions from sector experts, e.g. forthcoming market systems guidance</a:t>
            </a:r>
            <a:endParaRPr lang="en-US" sz="2000" dirty="0"/>
          </a:p>
        </p:txBody>
      </p:sp>
      <p:sp>
        <p:nvSpPr>
          <p:cNvPr id="3" name="Slide Number Placeholder 2"/>
          <p:cNvSpPr>
            <a:spLocks noGrp="1"/>
          </p:cNvSpPr>
          <p:nvPr>
            <p:ph type="sldNum" sz="quarter" idx="12"/>
          </p:nvPr>
        </p:nvSpPr>
        <p:spPr/>
        <p:txBody>
          <a:bodyPr/>
          <a:lstStyle/>
          <a:p>
            <a:fld id="{2680167F-CB3B-4B4D-AF6D-A71750A3E1A0}" type="slidenum">
              <a:rPr lang="en-US" smtClean="0"/>
              <a:t>12</a:t>
            </a:fld>
            <a:endParaRPr lang="en-US"/>
          </a:p>
        </p:txBody>
      </p:sp>
    </p:spTree>
    <p:extLst>
      <p:ext uri="{BB962C8B-B14F-4D97-AF65-F5344CB8AC3E}">
        <p14:creationId xmlns:p14="http://schemas.microsoft.com/office/powerpoint/2010/main" val="694516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Indicator/PIRS-specific Changes</a:t>
            </a:r>
          </a:p>
        </p:txBody>
      </p:sp>
      <p:sp>
        <p:nvSpPr>
          <p:cNvPr id="3" name="Content Placeholder 2"/>
          <p:cNvSpPr>
            <a:spLocks noGrp="1"/>
          </p:cNvSpPr>
          <p:nvPr>
            <p:ph idx="1"/>
          </p:nvPr>
        </p:nvSpPr>
        <p:spPr/>
        <p:txBody>
          <a:bodyPr>
            <a:normAutofit/>
          </a:bodyPr>
          <a:lstStyle/>
          <a:p>
            <a:pPr marL="457200" indent="-457200">
              <a:spcBef>
                <a:spcPts val="0"/>
              </a:spcBef>
              <a:spcAft>
                <a:spcPts val="1800"/>
              </a:spcAft>
              <a:buFont typeface="Arial"/>
              <a:buChar char="•"/>
            </a:pPr>
            <a:r>
              <a:rPr lang="en-US" sz="2200" dirty="0">
                <a:solidFill>
                  <a:srgbClr val="000000"/>
                </a:solidFill>
              </a:rPr>
              <a:t>People-level indicators disaggregated by sex and age</a:t>
            </a:r>
          </a:p>
          <a:p>
            <a:pPr marL="457200" indent="-457200">
              <a:spcBef>
                <a:spcPts val="0"/>
              </a:spcBef>
              <a:spcAft>
                <a:spcPts val="1800"/>
              </a:spcAft>
              <a:buFont typeface="Arial"/>
              <a:buChar char="•"/>
            </a:pPr>
            <a:r>
              <a:rPr lang="en-US" sz="2200" dirty="0">
                <a:solidFill>
                  <a:srgbClr val="000000"/>
                </a:solidFill>
              </a:rPr>
              <a:t>Indicators in general have a greater focus on capturing changes throughout the value chain, including private sector partners, market participants, etc.</a:t>
            </a:r>
          </a:p>
          <a:p>
            <a:pPr marL="457200" indent="-457200">
              <a:spcBef>
                <a:spcPts val="0"/>
              </a:spcBef>
              <a:spcAft>
                <a:spcPts val="1800"/>
              </a:spcAft>
              <a:buFont typeface="Arial"/>
              <a:buChar char="•"/>
            </a:pPr>
            <a:r>
              <a:rPr lang="en-US" sz="2200" dirty="0">
                <a:solidFill>
                  <a:srgbClr val="000000"/>
                </a:solidFill>
              </a:rPr>
              <a:t>Reporting notes for the more complicated </a:t>
            </a:r>
            <a:r>
              <a:rPr lang="en-US" sz="2200" dirty="0" smtClean="0">
                <a:solidFill>
                  <a:srgbClr val="000000"/>
                </a:solidFill>
              </a:rPr>
              <a:t>indicators </a:t>
            </a:r>
            <a:r>
              <a:rPr lang="en-US" sz="2200" dirty="0">
                <a:solidFill>
                  <a:srgbClr val="000000"/>
                </a:solidFill>
              </a:rPr>
              <a:t>include examples for </a:t>
            </a:r>
            <a:r>
              <a:rPr lang="en-US" sz="2200" dirty="0" smtClean="0">
                <a:solidFill>
                  <a:srgbClr val="000000"/>
                </a:solidFill>
              </a:rPr>
              <a:t>FTFMS data entry in PIRS</a:t>
            </a:r>
            <a:endParaRPr lang="en-US" sz="2200" dirty="0">
              <a:solidFill>
                <a:srgbClr val="000000"/>
              </a:solidFill>
            </a:endParaRPr>
          </a:p>
        </p:txBody>
      </p:sp>
      <p:sp>
        <p:nvSpPr>
          <p:cNvPr id="4" name="Slide Number Placeholder 3"/>
          <p:cNvSpPr>
            <a:spLocks noGrp="1"/>
          </p:cNvSpPr>
          <p:nvPr>
            <p:ph type="sldNum" sz="quarter" idx="12"/>
          </p:nvPr>
        </p:nvSpPr>
        <p:spPr/>
        <p:txBody>
          <a:bodyPr/>
          <a:lstStyle/>
          <a:p>
            <a:fld id="{2680167F-CB3B-4B4D-AF6D-A71750A3E1A0}" type="slidenum">
              <a:rPr lang="en-US" smtClean="0"/>
              <a:t>13</a:t>
            </a:fld>
            <a:endParaRPr lang="en-US"/>
          </a:p>
        </p:txBody>
      </p:sp>
    </p:spTree>
    <p:extLst>
      <p:ext uri="{BB962C8B-B14F-4D97-AF65-F5344CB8AC3E}">
        <p14:creationId xmlns:p14="http://schemas.microsoft.com/office/powerpoint/2010/main" val="396264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76400"/>
            <a:ext cx="7886700" cy="1974810"/>
          </a:xfrm>
        </p:spPr>
        <p:txBody>
          <a:bodyPr>
            <a:noAutofit/>
          </a:bodyPr>
          <a:lstStyle/>
          <a:p>
            <a:r>
              <a:rPr lang="en-US" sz="4800" dirty="0" smtClean="0"/>
              <a:t>Handbook of Feed the Future Indicator Definitions</a:t>
            </a:r>
            <a:endParaRPr lang="en-US" sz="4800"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14</a:t>
            </a:fld>
            <a:endParaRPr lang="uk-UA"/>
          </a:p>
        </p:txBody>
      </p:sp>
    </p:spTree>
    <p:extLst>
      <p:ext uri="{BB962C8B-B14F-4D97-AF65-F5344CB8AC3E}">
        <p14:creationId xmlns:p14="http://schemas.microsoft.com/office/powerpoint/2010/main" val="3644440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them</a:t>
            </a:r>
            <a:endParaRPr lang="en-US" dirty="0"/>
          </a:p>
        </p:txBody>
      </p:sp>
      <p:sp>
        <p:nvSpPr>
          <p:cNvPr id="3" name="Content Placeholder 2"/>
          <p:cNvSpPr>
            <a:spLocks noGrp="1"/>
          </p:cNvSpPr>
          <p:nvPr>
            <p:ph idx="1"/>
          </p:nvPr>
        </p:nvSpPr>
        <p:spPr/>
        <p:txBody>
          <a:bodyPr>
            <a:normAutofit/>
          </a:bodyPr>
          <a:lstStyle/>
          <a:p>
            <a:r>
              <a:rPr lang="en-US" sz="2400" dirty="0" smtClean="0"/>
              <a:t>“</a:t>
            </a:r>
            <a:r>
              <a:rPr lang="en-US" sz="2400" b="1" u="sng" dirty="0" smtClean="0"/>
              <a:t>Old</a:t>
            </a:r>
            <a:r>
              <a:rPr lang="en-US" sz="2400" dirty="0" smtClean="0"/>
              <a:t>” (current) FTF Indicator Handbook (published July 2016) </a:t>
            </a:r>
            <a:r>
              <a:rPr lang="en-US" sz="2400" dirty="0"/>
              <a:t>= </a:t>
            </a:r>
            <a:r>
              <a:rPr lang="en-US" sz="2000" dirty="0">
                <a:hlinkClick r:id="rId3"/>
              </a:rPr>
              <a:t>https://www.agrilinks.org/library/feed-future-handbook-indicator-</a:t>
            </a:r>
            <a:r>
              <a:rPr lang="en-US" sz="2000" dirty="0" smtClean="0">
                <a:hlinkClick r:id="rId3"/>
              </a:rPr>
              <a:t>definitions</a:t>
            </a:r>
            <a:endParaRPr lang="en-US" sz="2000" dirty="0" smtClean="0"/>
          </a:p>
          <a:p>
            <a:pPr marL="0" indent="0">
              <a:buNone/>
            </a:pPr>
            <a:endParaRPr lang="en-US" sz="2400" dirty="0" smtClean="0"/>
          </a:p>
          <a:p>
            <a:r>
              <a:rPr lang="en-US" sz="2400" b="1" u="sng" dirty="0" smtClean="0"/>
              <a:t>New</a:t>
            </a:r>
            <a:r>
              <a:rPr lang="en-US" sz="2400" dirty="0" smtClean="0"/>
              <a:t> FTF Indicator Handbook (</a:t>
            </a:r>
            <a:r>
              <a:rPr lang="en-US" sz="2400" dirty="0"/>
              <a:t>published March 2018) = </a:t>
            </a:r>
            <a:r>
              <a:rPr lang="en-US" sz="2000" dirty="0">
                <a:hlinkClick r:id="rId4"/>
              </a:rPr>
              <a:t>https://www.agrilinks.org/post/feed-future-indicator-</a:t>
            </a:r>
            <a:r>
              <a:rPr lang="en-US" sz="2000" dirty="0" smtClean="0">
                <a:hlinkClick r:id="rId4"/>
              </a:rPr>
              <a:t>handbook</a:t>
            </a:r>
            <a:endParaRPr lang="en-US" sz="2000" dirty="0" smtClean="0"/>
          </a:p>
          <a:p>
            <a:pPr marL="0" indent="0">
              <a:buNone/>
            </a:pPr>
            <a:endParaRPr lang="en-US" sz="3200" dirty="0"/>
          </a:p>
        </p:txBody>
      </p:sp>
      <p:sp>
        <p:nvSpPr>
          <p:cNvPr id="4" name="Slide Number Placeholder 3"/>
          <p:cNvSpPr>
            <a:spLocks noGrp="1"/>
          </p:cNvSpPr>
          <p:nvPr>
            <p:ph type="sldNum" sz="quarter" idx="12"/>
          </p:nvPr>
        </p:nvSpPr>
        <p:spPr/>
        <p:txBody>
          <a:bodyPr/>
          <a:lstStyle/>
          <a:p>
            <a:fld id="{2680167F-CB3B-4B4D-AF6D-A71750A3E1A0}" type="slidenum">
              <a:rPr lang="en-US" smtClean="0"/>
              <a:t>15</a:t>
            </a:fld>
            <a:endParaRPr lang="en-US"/>
          </a:p>
        </p:txBody>
      </p:sp>
    </p:spTree>
    <p:extLst>
      <p:ext uri="{BB962C8B-B14F-4D97-AF65-F5344CB8AC3E}">
        <p14:creationId xmlns:p14="http://schemas.microsoft.com/office/powerpoint/2010/main" val="3775378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t="3974" b="3974"/>
          <a:stretch>
            <a:fillRect/>
          </a:stretch>
        </p:blipFill>
        <p:spPr>
          <a:xfrm>
            <a:off x="304799" y="1219200"/>
            <a:ext cx="8534401" cy="525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1"/>
          <p:cNvSpPr>
            <a:spLocks noGrp="1"/>
          </p:cNvSpPr>
          <p:nvPr>
            <p:ph type="title"/>
          </p:nvPr>
        </p:nvSpPr>
        <p:spPr>
          <a:xfrm>
            <a:off x="457200" y="274638"/>
            <a:ext cx="8229600" cy="868362"/>
          </a:xfrm>
        </p:spPr>
        <p:txBody>
          <a:bodyPr/>
          <a:lstStyle/>
          <a:p>
            <a:r>
              <a:rPr lang="en-US" dirty="0" smtClean="0"/>
              <a:t>New Handbook landing page:</a:t>
            </a:r>
            <a:endParaRPr lang="en-US" dirty="0"/>
          </a:p>
        </p:txBody>
      </p:sp>
      <p:sp>
        <p:nvSpPr>
          <p:cNvPr id="2" name="Slide Number Placeholder 1"/>
          <p:cNvSpPr>
            <a:spLocks noGrp="1"/>
          </p:cNvSpPr>
          <p:nvPr>
            <p:ph type="sldNum" sz="quarter" idx="12"/>
          </p:nvPr>
        </p:nvSpPr>
        <p:spPr/>
        <p:txBody>
          <a:bodyPr/>
          <a:lstStyle/>
          <a:p>
            <a:fld id="{2680167F-CB3B-4B4D-AF6D-A71750A3E1A0}" type="slidenum">
              <a:rPr lang="en-US" smtClean="0"/>
              <a:t>16</a:t>
            </a:fld>
            <a:endParaRPr lang="en-US"/>
          </a:p>
        </p:txBody>
      </p:sp>
    </p:spTree>
    <p:extLst>
      <p:ext uri="{BB962C8B-B14F-4D97-AF65-F5344CB8AC3E}">
        <p14:creationId xmlns:p14="http://schemas.microsoft.com/office/powerpoint/2010/main" val="2409571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Using the Handbook</a:t>
            </a:r>
            <a:endParaRPr lang="en-US" dirty="0"/>
          </a:p>
        </p:txBody>
      </p:sp>
      <p:pic>
        <p:nvPicPr>
          <p:cNvPr id="5" name="Picture 4"/>
          <p:cNvPicPr>
            <a:picLocks noChangeAspect="1"/>
          </p:cNvPicPr>
          <p:nvPr/>
        </p:nvPicPr>
        <p:blipFill>
          <a:blip r:embed="rId3"/>
          <a:stretch>
            <a:fillRect/>
          </a:stretch>
        </p:blipFill>
        <p:spPr>
          <a:xfrm>
            <a:off x="1546081" y="1143000"/>
            <a:ext cx="6988319" cy="5002176"/>
          </a:xfrm>
          <a:prstGeom prst="rect">
            <a:avLst/>
          </a:prstGeom>
          <a:ln w="19050" cmpd="sng">
            <a:solidFill>
              <a:schemeClr val="tx1"/>
            </a:solidFill>
          </a:ln>
        </p:spPr>
      </p:pic>
      <p:sp>
        <p:nvSpPr>
          <p:cNvPr id="6" name="Left Arrow 5"/>
          <p:cNvSpPr/>
          <p:nvPr/>
        </p:nvSpPr>
        <p:spPr>
          <a:xfrm rot="12352645">
            <a:off x="749262" y="2573525"/>
            <a:ext cx="724246" cy="457200"/>
          </a:xfrm>
          <a:prstGeom prst="leftArrow">
            <a:avLst/>
          </a:prstGeom>
          <a:solidFill>
            <a:srgbClr val="FFFF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8" name="Left Arrow 7"/>
          <p:cNvSpPr/>
          <p:nvPr/>
        </p:nvSpPr>
        <p:spPr>
          <a:xfrm rot="12352645">
            <a:off x="749262" y="5240525"/>
            <a:ext cx="724246" cy="457200"/>
          </a:xfrm>
          <a:prstGeom prst="leftArrow">
            <a:avLst/>
          </a:prstGeom>
          <a:solidFill>
            <a:srgbClr val="FFFF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3" name="Slide Number Placeholder 2"/>
          <p:cNvSpPr>
            <a:spLocks noGrp="1"/>
          </p:cNvSpPr>
          <p:nvPr>
            <p:ph type="sldNum" sz="quarter" idx="12"/>
          </p:nvPr>
        </p:nvSpPr>
        <p:spPr/>
        <p:txBody>
          <a:bodyPr/>
          <a:lstStyle/>
          <a:p>
            <a:fld id="{2680167F-CB3B-4B4D-AF6D-A71750A3E1A0}" type="slidenum">
              <a:rPr lang="en-US" smtClean="0"/>
              <a:t>17</a:t>
            </a:fld>
            <a:endParaRPr lang="en-US"/>
          </a:p>
        </p:txBody>
      </p:sp>
    </p:spTree>
    <p:extLst>
      <p:ext uri="{BB962C8B-B14F-4D97-AF65-F5344CB8AC3E}">
        <p14:creationId xmlns:p14="http://schemas.microsoft.com/office/powerpoint/2010/main" val="3670207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2 </a:t>
            </a:r>
            <a:r>
              <a:rPr lang="mr-IN" dirty="0" smtClean="0"/>
              <a:t>–</a:t>
            </a:r>
            <a:r>
              <a:rPr lang="en-US" dirty="0" smtClean="0"/>
              <a:t> important!</a:t>
            </a:r>
            <a:endParaRPr lang="en-US" dirty="0"/>
          </a:p>
        </p:txBody>
      </p:sp>
      <p:sp>
        <p:nvSpPr>
          <p:cNvPr id="3" name="Content Placeholder 2"/>
          <p:cNvSpPr>
            <a:spLocks noGrp="1"/>
          </p:cNvSpPr>
          <p:nvPr>
            <p:ph idx="1"/>
          </p:nvPr>
        </p:nvSpPr>
        <p:spPr>
          <a:xfrm>
            <a:off x="457200" y="1981200"/>
            <a:ext cx="8229600" cy="4144963"/>
          </a:xfrm>
        </p:spPr>
        <p:txBody>
          <a:bodyPr/>
          <a:lstStyle/>
          <a:p>
            <a:pPr>
              <a:spcBef>
                <a:spcPts val="0"/>
              </a:spcBef>
              <a:spcAft>
                <a:spcPts val="1800"/>
              </a:spcAft>
            </a:pPr>
            <a:r>
              <a:rPr lang="en-US" dirty="0" smtClean="0"/>
              <a:t>Lists changes since last handbook (July 2016)</a:t>
            </a:r>
          </a:p>
          <a:p>
            <a:pPr lvl="1">
              <a:spcBef>
                <a:spcPts val="0"/>
              </a:spcBef>
              <a:spcAft>
                <a:spcPts val="1800"/>
              </a:spcAft>
            </a:pPr>
            <a:r>
              <a:rPr lang="en-US" dirty="0" smtClean="0"/>
              <a:t>New!</a:t>
            </a:r>
          </a:p>
          <a:p>
            <a:pPr lvl="1">
              <a:spcBef>
                <a:spcPts val="0"/>
              </a:spcBef>
              <a:spcAft>
                <a:spcPts val="1800"/>
              </a:spcAft>
            </a:pPr>
            <a:r>
              <a:rPr lang="en-US" dirty="0" smtClean="0"/>
              <a:t>New to FTF</a:t>
            </a:r>
          </a:p>
          <a:p>
            <a:pPr lvl="1">
              <a:spcBef>
                <a:spcPts val="0"/>
              </a:spcBef>
              <a:spcAft>
                <a:spcPts val="1800"/>
              </a:spcAft>
            </a:pPr>
            <a:r>
              <a:rPr lang="en-US" dirty="0" smtClean="0"/>
              <a:t>Minor changes</a:t>
            </a:r>
          </a:p>
          <a:p>
            <a:pPr lvl="1">
              <a:spcBef>
                <a:spcPts val="0"/>
              </a:spcBef>
              <a:spcAft>
                <a:spcPts val="1800"/>
              </a:spcAft>
            </a:pPr>
            <a:r>
              <a:rPr lang="en-US" dirty="0" smtClean="0"/>
              <a:t>Archived/Dropped</a:t>
            </a:r>
            <a:endParaRPr lang="en-US" dirty="0"/>
          </a:p>
        </p:txBody>
      </p:sp>
      <p:pic>
        <p:nvPicPr>
          <p:cNvPr id="4" name="Picture 3"/>
          <p:cNvPicPr>
            <a:picLocks noChangeAspect="1"/>
          </p:cNvPicPr>
          <p:nvPr/>
        </p:nvPicPr>
        <p:blipFill rotWithShape="1">
          <a:blip r:embed="rId3">
            <a:clrChange>
              <a:clrFrom>
                <a:srgbClr val="FFFFFF"/>
              </a:clrFrom>
              <a:clrTo>
                <a:srgbClr val="FFFFFF">
                  <a:alpha val="0"/>
                </a:srgbClr>
              </a:clrTo>
            </a:clrChange>
          </a:blip>
          <a:srcRect l="6900" t="21443" r="12105" b="18908"/>
          <a:stretch/>
        </p:blipFill>
        <p:spPr>
          <a:xfrm>
            <a:off x="3838222" y="3062110"/>
            <a:ext cx="3908778" cy="2159001"/>
          </a:xfrm>
          <a:prstGeom prst="rect">
            <a:avLst/>
          </a:prstGeom>
        </p:spPr>
      </p:pic>
      <p:sp>
        <p:nvSpPr>
          <p:cNvPr id="5" name="Slide Number Placeholder 4"/>
          <p:cNvSpPr>
            <a:spLocks noGrp="1"/>
          </p:cNvSpPr>
          <p:nvPr>
            <p:ph type="sldNum" sz="quarter" idx="12"/>
          </p:nvPr>
        </p:nvSpPr>
        <p:spPr/>
        <p:txBody>
          <a:bodyPr/>
          <a:lstStyle/>
          <a:p>
            <a:fld id="{2680167F-CB3B-4B4D-AF6D-A71750A3E1A0}" type="slidenum">
              <a:rPr lang="en-US" smtClean="0"/>
              <a:t>18</a:t>
            </a:fld>
            <a:endParaRPr lang="en-US"/>
          </a:p>
        </p:txBody>
      </p:sp>
    </p:spTree>
    <p:extLst>
      <p:ext uri="{BB962C8B-B14F-4D97-AF65-F5344CB8AC3E}">
        <p14:creationId xmlns:p14="http://schemas.microsoft.com/office/powerpoint/2010/main" val="1498429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Transition &amp; Rollout</a:t>
            </a:r>
            <a:endParaRPr lang="en-US" sz="4800"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19</a:t>
            </a:fld>
            <a:endParaRPr lang="uk-UA"/>
          </a:p>
        </p:txBody>
      </p:sp>
    </p:spTree>
    <p:extLst>
      <p:ext uri="{BB962C8B-B14F-4D97-AF65-F5344CB8AC3E}">
        <p14:creationId xmlns:p14="http://schemas.microsoft.com/office/powerpoint/2010/main" val="17992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Presenters</a:t>
            </a:r>
          </a:p>
        </p:txBody>
      </p:sp>
      <p:sp>
        <p:nvSpPr>
          <p:cNvPr id="4" name="Slide Number Placeholder 3"/>
          <p:cNvSpPr>
            <a:spLocks noGrp="1"/>
          </p:cNvSpPr>
          <p:nvPr>
            <p:ph type="sldNum" sz="quarter" idx="11"/>
          </p:nvPr>
        </p:nvSpPr>
        <p:spPr/>
        <p:txBody>
          <a:bodyPr/>
          <a:lstStyle/>
          <a:p>
            <a:pPr>
              <a:defRPr/>
            </a:pPr>
            <a:fld id="{B2A81D8D-3151-41DB-B7FC-0C57385C01D5}" type="slidenum">
              <a:rPr lang="en-US"/>
              <a:pPr>
                <a:defRPr/>
              </a:pPr>
              <a:t>2</a:t>
            </a:fld>
            <a:endParaRPr lang="en-US" dirty="0"/>
          </a:p>
        </p:txBody>
      </p:sp>
      <p:pic>
        <p:nvPicPr>
          <p:cNvPr id="922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28703"/>
            <a:ext cx="1616075" cy="1616075"/>
          </a:xfrm>
          <a:prstGeom prst="rect">
            <a:avLst/>
          </a:prstGeom>
          <a:noFill/>
          <a:ln w="38100">
            <a:solidFill>
              <a:srgbClr val="55A9C2"/>
            </a:solidFill>
            <a:miter lim="800000"/>
            <a:headEnd/>
            <a:tailEnd/>
          </a:ln>
          <a:extLst>
            <a:ext uri="{909E8E84-426E-40dd-AFC4-6F175D3DCCD1}">
              <a14:hiddenFill xmlns:a14="http://schemas.microsoft.com/office/drawing/2010/main">
                <a:solidFill>
                  <a:srgbClr val="FFFFFF"/>
                </a:solidFill>
              </a14:hiddenFill>
            </a:ext>
          </a:extLst>
        </p:spPr>
      </p:pic>
      <p:sp>
        <p:nvSpPr>
          <p:cNvPr id="9224" name="TextBox 8"/>
          <p:cNvSpPr txBox="1">
            <a:spLocks noChangeArrowheads="1"/>
          </p:cNvSpPr>
          <p:nvPr/>
        </p:nvSpPr>
        <p:spPr bwMode="auto">
          <a:xfrm>
            <a:off x="993095" y="32893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algn="ctr" eaLnBrk="1" hangingPunct="1">
              <a:spcBef>
                <a:spcPct val="0"/>
              </a:spcBef>
              <a:buFontTx/>
              <a:buNone/>
            </a:pPr>
            <a:r>
              <a:rPr lang="en-US" altLang="en-US" sz="1800" dirty="0" smtClean="0">
                <a:latin typeface="Calibri" pitchFamily="34" charset="0"/>
              </a:rPr>
              <a:t>Katie West</a:t>
            </a:r>
            <a:endParaRPr lang="en-US" altLang="en-US" sz="1800" dirty="0">
              <a:latin typeface="Calibri" pitchFamily="34" charset="0"/>
            </a:endParaRPr>
          </a:p>
        </p:txBody>
      </p:sp>
      <p:sp>
        <p:nvSpPr>
          <p:cNvPr id="9227" name="TextBox 12"/>
          <p:cNvSpPr txBox="1">
            <a:spLocks noChangeArrowheads="1"/>
          </p:cNvSpPr>
          <p:nvPr/>
        </p:nvSpPr>
        <p:spPr bwMode="auto">
          <a:xfrm>
            <a:off x="5600700" y="1828800"/>
            <a:ext cx="29337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marL="285750" indent="-285750" eaLnBrk="1" hangingPunct="1">
              <a:lnSpc>
                <a:spcPct val="150000"/>
              </a:lnSpc>
              <a:spcBef>
                <a:spcPct val="0"/>
              </a:spcBef>
            </a:pPr>
            <a:r>
              <a:rPr lang="en-US" altLang="en-US" sz="2000" dirty="0"/>
              <a:t>Anne </a:t>
            </a:r>
            <a:r>
              <a:rPr lang="en-US" altLang="en-US" sz="2000" dirty="0" smtClean="0"/>
              <a:t>Swindale</a:t>
            </a:r>
          </a:p>
          <a:p>
            <a:pPr marL="285750" indent="-285750" eaLnBrk="1" hangingPunct="1">
              <a:lnSpc>
                <a:spcPct val="150000"/>
              </a:lnSpc>
              <a:spcBef>
                <a:spcPct val="0"/>
              </a:spcBef>
            </a:pPr>
            <a:r>
              <a:rPr lang="en-US" altLang="en-US" sz="2000" dirty="0" smtClean="0"/>
              <a:t>Madeleine Gauthier</a:t>
            </a:r>
          </a:p>
          <a:p>
            <a:pPr marL="285750" indent="-285750" eaLnBrk="1" hangingPunct="1">
              <a:lnSpc>
                <a:spcPct val="150000"/>
              </a:lnSpc>
              <a:spcBef>
                <a:spcPct val="0"/>
              </a:spcBef>
            </a:pPr>
            <a:r>
              <a:rPr lang="en-US" altLang="en-US" sz="2000" dirty="0" smtClean="0"/>
              <a:t>Kristy Cook</a:t>
            </a:r>
          </a:p>
          <a:p>
            <a:pPr marL="285750" indent="-285750" eaLnBrk="1" hangingPunct="1">
              <a:lnSpc>
                <a:spcPct val="150000"/>
              </a:lnSpc>
              <a:spcBef>
                <a:spcPct val="0"/>
              </a:spcBef>
            </a:pPr>
            <a:r>
              <a:rPr lang="en-US" altLang="en-US" sz="2000" dirty="0" smtClean="0"/>
              <a:t>Tyrell </a:t>
            </a:r>
            <a:r>
              <a:rPr lang="en-US" altLang="en-US" sz="2000" dirty="0" err="1" smtClean="0"/>
              <a:t>Kahan</a:t>
            </a:r>
            <a:endParaRPr lang="en-US" altLang="en-US" sz="2000" dirty="0" smtClean="0"/>
          </a:p>
          <a:p>
            <a:pPr marL="285750" indent="-285750" eaLnBrk="1" hangingPunct="1">
              <a:lnSpc>
                <a:spcPct val="150000"/>
              </a:lnSpc>
              <a:spcBef>
                <a:spcPct val="0"/>
              </a:spcBef>
            </a:pPr>
            <a:r>
              <a:rPr lang="en-US" altLang="en-US" sz="2000" dirty="0" smtClean="0"/>
              <a:t>Jessica </a:t>
            </a:r>
            <a:r>
              <a:rPr lang="en-US" altLang="en-US" sz="2000" dirty="0" err="1" smtClean="0"/>
              <a:t>Bagdonis</a:t>
            </a:r>
            <a:endParaRPr lang="en-US" altLang="en-US" sz="2000" dirty="0" smtClean="0"/>
          </a:p>
          <a:p>
            <a:pPr marL="285750" indent="-285750" eaLnBrk="1" hangingPunct="1">
              <a:lnSpc>
                <a:spcPct val="150000"/>
              </a:lnSpc>
              <a:spcBef>
                <a:spcPct val="0"/>
              </a:spcBef>
            </a:pPr>
            <a:r>
              <a:rPr lang="en-US" altLang="en-US" sz="2000" dirty="0" smtClean="0"/>
              <a:t>Janina </a:t>
            </a:r>
            <a:r>
              <a:rPr lang="en-US" altLang="en-US" sz="2000" dirty="0" err="1" smtClean="0"/>
              <a:t>Mera</a:t>
            </a:r>
            <a:endParaRPr lang="en-US" altLang="en-US" sz="2000" dirty="0" smtClean="0"/>
          </a:p>
          <a:p>
            <a:pPr marL="285750" indent="-285750" eaLnBrk="1" hangingPunct="1">
              <a:lnSpc>
                <a:spcPct val="150000"/>
              </a:lnSpc>
              <a:spcBef>
                <a:spcPct val="0"/>
              </a:spcBef>
            </a:pPr>
            <a:r>
              <a:rPr lang="en-US" altLang="en-US" sz="2000" dirty="0" smtClean="0"/>
              <a:t>Alexandria </a:t>
            </a:r>
            <a:r>
              <a:rPr lang="en-US" altLang="en-US" sz="2000" dirty="0" err="1" smtClean="0"/>
              <a:t>Schmall</a:t>
            </a:r>
            <a:endParaRPr lang="en-US" altLang="en-US" sz="2000" dirty="0"/>
          </a:p>
        </p:txBody>
      </p:sp>
      <p:sp>
        <p:nvSpPr>
          <p:cNvPr id="9228" name="TextBox 13"/>
          <p:cNvSpPr txBox="1">
            <a:spLocks noChangeArrowheads="1"/>
          </p:cNvSpPr>
          <p:nvPr/>
        </p:nvSpPr>
        <p:spPr bwMode="auto">
          <a:xfrm>
            <a:off x="3208337" y="3658417"/>
            <a:ext cx="190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algn="ctr" eaLnBrk="1" hangingPunct="1">
              <a:spcBef>
                <a:spcPct val="0"/>
              </a:spcBef>
              <a:buFontTx/>
              <a:buNone/>
            </a:pPr>
            <a:r>
              <a:rPr lang="en-US" altLang="en-US" sz="1800" dirty="0"/>
              <a:t>Julie MacCartee</a:t>
            </a:r>
          </a:p>
        </p:txBody>
      </p:sp>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Effect>
                      <a14:brightnessContrast bright="10000" contrast="16000"/>
                    </a14:imgEffect>
                  </a14:imgLayer>
                </a14:imgProps>
              </a:ext>
              <a:ext uri="{28A0092B-C50C-407E-A947-70E740481C1C}">
                <a14:useLocalDpi xmlns:a14="http://schemas.microsoft.com/office/drawing/2010/main" val="0"/>
              </a:ext>
            </a:extLst>
          </a:blip>
          <a:srcRect l="5291" t="4470" r="3203" b="-1886"/>
          <a:stretch/>
        </p:blipFill>
        <p:spPr>
          <a:xfrm>
            <a:off x="748780" y="1633534"/>
            <a:ext cx="2110381" cy="2110381"/>
          </a:xfrm>
          <a:prstGeom prst="rect">
            <a:avLst/>
          </a:prstGeom>
          <a:ln w="38100">
            <a:solidFill>
              <a:srgbClr val="55A9C2"/>
            </a:solidFill>
          </a:ln>
        </p:spPr>
      </p:pic>
      <p:sp>
        <p:nvSpPr>
          <p:cNvPr id="20" name="TextBox 12"/>
          <p:cNvSpPr txBox="1">
            <a:spLocks noChangeArrowheads="1"/>
          </p:cNvSpPr>
          <p:nvPr/>
        </p:nvSpPr>
        <p:spPr bwMode="auto">
          <a:xfrm>
            <a:off x="914400" y="3669268"/>
            <a:ext cx="1752600" cy="369332"/>
          </a:xfrm>
          <a:prstGeom prst="rect">
            <a:avLst/>
          </a:prstGeom>
          <a:solidFill>
            <a:srgbClr val="55A9C2"/>
          </a:solidFill>
          <a:ln w="38100">
            <a:solidFill>
              <a:srgbClr val="55A9C2"/>
            </a:solidFill>
          </a:ln>
        </p:spPr>
        <p:txBody>
          <a:bodyPr wrap="square">
            <a:spAutoFit/>
          </a:bodyP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algn="ctr" eaLnBrk="1" hangingPunct="1">
              <a:spcBef>
                <a:spcPct val="0"/>
              </a:spcBef>
              <a:buFontTx/>
              <a:buNone/>
            </a:pPr>
            <a:r>
              <a:rPr lang="en-US" altLang="en-US" sz="1800" b="1" dirty="0" smtClean="0">
                <a:solidFill>
                  <a:schemeClr val="bg1"/>
                </a:solidFill>
              </a:rPr>
              <a:t>Katie West</a:t>
            </a:r>
            <a:endParaRPr lang="en-US" altLang="en-US" sz="1800" b="1" dirty="0">
              <a:solidFill>
                <a:schemeClr val="bg1"/>
              </a:solidFill>
            </a:endParaRPr>
          </a:p>
        </p:txBody>
      </p:sp>
    </p:spTree>
    <p:extLst>
      <p:ext uri="{BB962C8B-B14F-4D97-AF65-F5344CB8AC3E}">
        <p14:creationId xmlns:p14="http://schemas.microsoft.com/office/powerpoint/2010/main" val="21113393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&amp; Rollout</a:t>
            </a:r>
            <a:endParaRPr lang="en-US" dirty="0"/>
          </a:p>
        </p:txBody>
      </p:sp>
      <p:sp>
        <p:nvSpPr>
          <p:cNvPr id="3" name="Content Placeholder 2"/>
          <p:cNvSpPr>
            <a:spLocks noGrp="1"/>
          </p:cNvSpPr>
          <p:nvPr>
            <p:ph idx="1"/>
          </p:nvPr>
        </p:nvSpPr>
        <p:spPr/>
        <p:txBody>
          <a:bodyPr>
            <a:normAutofit/>
          </a:bodyPr>
          <a:lstStyle/>
          <a:p>
            <a:pPr marL="0" lvl="0" indent="0">
              <a:spcBef>
                <a:spcPts val="0"/>
              </a:spcBef>
              <a:spcAft>
                <a:spcPts val="1800"/>
              </a:spcAft>
              <a:buSzPts val="2100"/>
              <a:buNone/>
            </a:pPr>
            <a:r>
              <a:rPr lang="en-US" sz="2400" b="1" dirty="0"/>
              <a:t>Activity-level indicators</a:t>
            </a:r>
            <a:r>
              <a:rPr lang="en-US" sz="2400" dirty="0"/>
              <a:t>:</a:t>
            </a:r>
          </a:p>
          <a:p>
            <a:pPr marL="400050" lvl="1" indent="0">
              <a:spcBef>
                <a:spcPts val="0"/>
              </a:spcBef>
              <a:spcAft>
                <a:spcPts val="1800"/>
              </a:spcAft>
              <a:buSzPts val="1800"/>
              <a:buNone/>
            </a:pPr>
            <a:r>
              <a:rPr lang="en-US" sz="2000" dirty="0" smtClean="0"/>
              <a:t>- Activities </a:t>
            </a:r>
            <a:r>
              <a:rPr lang="en-US" sz="2000" dirty="0"/>
              <a:t>end before Oct 2019: New indicators optional</a:t>
            </a:r>
          </a:p>
          <a:p>
            <a:pPr marL="400050" lvl="1" indent="0">
              <a:spcBef>
                <a:spcPts val="0"/>
              </a:spcBef>
              <a:spcAft>
                <a:spcPts val="1800"/>
              </a:spcAft>
              <a:buSzPts val="1800"/>
              <a:buNone/>
            </a:pPr>
            <a:r>
              <a:rPr lang="en-US" sz="2000" dirty="0" smtClean="0"/>
              <a:t>- Activities </a:t>
            </a:r>
            <a:r>
              <a:rPr lang="en-US" sz="2000" dirty="0"/>
              <a:t>end after Sep 2019: New indicators mandatory</a:t>
            </a:r>
          </a:p>
          <a:p>
            <a:pPr marL="0" lvl="0" indent="0">
              <a:spcBef>
                <a:spcPts val="0"/>
              </a:spcBef>
              <a:spcAft>
                <a:spcPts val="1800"/>
              </a:spcAft>
              <a:buSzPts val="2100"/>
              <a:buNone/>
            </a:pPr>
            <a:r>
              <a:rPr lang="en-US" sz="2400" b="1" dirty="0"/>
              <a:t>Reporting in FTFMS</a:t>
            </a:r>
            <a:r>
              <a:rPr lang="en-US" sz="2400" dirty="0"/>
              <a:t>:</a:t>
            </a:r>
          </a:p>
          <a:p>
            <a:pPr marL="400050" lvl="1" indent="0">
              <a:spcBef>
                <a:spcPts val="0"/>
              </a:spcBef>
              <a:spcAft>
                <a:spcPts val="1800"/>
              </a:spcAft>
              <a:buSzPts val="1800"/>
              <a:buNone/>
            </a:pPr>
            <a:r>
              <a:rPr lang="en-US" sz="2000" dirty="0" smtClean="0"/>
              <a:t>- Fall </a:t>
            </a:r>
            <a:r>
              <a:rPr lang="en-US" sz="2000" dirty="0"/>
              <a:t>2018: set targets new indicators for FY19-21, report on results for new indicators </a:t>
            </a:r>
            <a:r>
              <a:rPr lang="en-US" sz="2000" b="1" u="sng" dirty="0"/>
              <a:t>if fully aligned with definition</a:t>
            </a:r>
            <a:r>
              <a:rPr lang="en-US" sz="2000" dirty="0"/>
              <a:t>, otherwise report on old indicators</a:t>
            </a:r>
          </a:p>
          <a:p>
            <a:pPr marL="400050" lvl="1" indent="0">
              <a:spcBef>
                <a:spcPts val="0"/>
              </a:spcBef>
              <a:spcAft>
                <a:spcPts val="1800"/>
              </a:spcAft>
              <a:buSzPts val="1800"/>
              <a:buNone/>
            </a:pPr>
            <a:r>
              <a:rPr lang="en-US" sz="2000" dirty="0" smtClean="0"/>
              <a:t>- Fall </a:t>
            </a:r>
            <a:r>
              <a:rPr lang="en-US" sz="2000" dirty="0"/>
              <a:t>2019: report against new indicators for FY </a:t>
            </a:r>
            <a:r>
              <a:rPr lang="en-US" sz="2000" dirty="0" smtClean="0"/>
              <a:t>2019</a:t>
            </a:r>
            <a:endParaRPr lang="en-US" sz="2000" dirty="0"/>
          </a:p>
        </p:txBody>
      </p:sp>
      <p:sp>
        <p:nvSpPr>
          <p:cNvPr id="4" name="Slide Number Placeholder 3"/>
          <p:cNvSpPr>
            <a:spLocks noGrp="1"/>
          </p:cNvSpPr>
          <p:nvPr>
            <p:ph type="sldNum" sz="quarter" idx="12"/>
          </p:nvPr>
        </p:nvSpPr>
        <p:spPr/>
        <p:txBody>
          <a:bodyPr/>
          <a:lstStyle/>
          <a:p>
            <a:fld id="{2680167F-CB3B-4B4D-AF6D-A71750A3E1A0}" type="slidenum">
              <a:rPr lang="en-US" smtClean="0"/>
              <a:t>20</a:t>
            </a:fld>
            <a:endParaRPr lang="en-US"/>
          </a:p>
        </p:txBody>
      </p:sp>
    </p:spTree>
    <p:extLst>
      <p:ext uri="{BB962C8B-B14F-4D97-AF65-F5344CB8AC3E}">
        <p14:creationId xmlns:p14="http://schemas.microsoft.com/office/powerpoint/2010/main" val="2373125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122348935"/>
              </p:ext>
            </p:extLst>
          </p:nvPr>
        </p:nvGraphicFramePr>
        <p:xfrm>
          <a:off x="990600" y="76200"/>
          <a:ext cx="7246838" cy="6705600"/>
        </p:xfrm>
        <a:graphic>
          <a:graphicData uri="http://schemas.openxmlformats.org/presentationml/2006/ole">
            <mc:AlternateContent xmlns:mc="http://schemas.openxmlformats.org/markup-compatibility/2006">
              <mc:Choice xmlns:v="urn:schemas-microsoft-com:vml" Requires="v">
                <p:oleObj spid="_x0000_s2166" name="Document" r:id="rId4" imgW="6997700" imgH="8521700" progId="Word.Document.12">
                  <p:embed/>
                </p:oleObj>
              </mc:Choice>
              <mc:Fallback>
                <p:oleObj name="Document" r:id="rId4" imgW="6997700" imgH="8521700" progId="Word.Document.12">
                  <p:embed/>
                  <p:pic>
                    <p:nvPicPr>
                      <p:cNvPr id="0" name=""/>
                      <p:cNvPicPr/>
                      <p:nvPr/>
                    </p:nvPicPr>
                    <p:blipFill>
                      <a:blip r:embed="rId5"/>
                      <a:stretch>
                        <a:fillRect/>
                      </a:stretch>
                    </p:blipFill>
                    <p:spPr>
                      <a:xfrm>
                        <a:off x="990600" y="76200"/>
                        <a:ext cx="7246838" cy="6705600"/>
                      </a:xfrm>
                      <a:prstGeom prst="rect">
                        <a:avLst/>
                      </a:prstGeom>
                      <a:ln w="38100" cmpd="sng">
                        <a:solidFill>
                          <a:schemeClr val="tx1"/>
                        </a:solidFill>
                      </a:ln>
                    </p:spPr>
                  </p:pic>
                </p:oleObj>
              </mc:Fallback>
            </mc:AlternateContent>
          </a:graphicData>
        </a:graphic>
      </p:graphicFrame>
      <p:sp>
        <p:nvSpPr>
          <p:cNvPr id="3" name="Slide Number Placeholder 2"/>
          <p:cNvSpPr>
            <a:spLocks noGrp="1"/>
          </p:cNvSpPr>
          <p:nvPr>
            <p:ph type="sldNum" sz="quarter" idx="12"/>
          </p:nvPr>
        </p:nvSpPr>
        <p:spPr/>
        <p:txBody>
          <a:bodyPr/>
          <a:lstStyle/>
          <a:p>
            <a:fld id="{2680167F-CB3B-4B4D-AF6D-A71750A3E1A0}" type="slidenum">
              <a:rPr lang="en-US" smtClean="0"/>
              <a:t>21</a:t>
            </a:fld>
            <a:endParaRPr lang="en-US"/>
          </a:p>
        </p:txBody>
      </p:sp>
    </p:spTree>
    <p:extLst>
      <p:ext uri="{BB962C8B-B14F-4D97-AF65-F5344CB8AC3E}">
        <p14:creationId xmlns:p14="http://schemas.microsoft.com/office/powerpoint/2010/main" val="2612956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&amp; </a:t>
            </a:r>
            <a:r>
              <a:rPr lang="en-US" dirty="0" smtClean="0"/>
              <a:t>Rollout continued</a:t>
            </a:r>
            <a:r>
              <a:rPr lang="mr-IN" dirty="0" smtClean="0"/>
              <a:t>…</a:t>
            </a:r>
            <a:r>
              <a:rPr lang="en-US" dirty="0" smtClean="0"/>
              <a:t>.</a:t>
            </a:r>
            <a:endParaRPr lang="en-US" dirty="0"/>
          </a:p>
        </p:txBody>
      </p:sp>
      <p:sp>
        <p:nvSpPr>
          <p:cNvPr id="3" name="Content Placeholder 2"/>
          <p:cNvSpPr>
            <a:spLocks noGrp="1"/>
          </p:cNvSpPr>
          <p:nvPr>
            <p:ph idx="1"/>
          </p:nvPr>
        </p:nvSpPr>
        <p:spPr/>
        <p:txBody>
          <a:bodyPr/>
          <a:lstStyle/>
          <a:p>
            <a:pPr marL="95250" lvl="0" indent="0">
              <a:spcBef>
                <a:spcPts val="0"/>
              </a:spcBef>
              <a:spcAft>
                <a:spcPts val="1800"/>
              </a:spcAft>
              <a:buSzPts val="2100"/>
              <a:buNone/>
            </a:pPr>
            <a:r>
              <a:rPr lang="en-US" sz="2100" dirty="0" smtClean="0">
                <a:sym typeface="Wingdings"/>
              </a:rPr>
              <a:t> </a:t>
            </a:r>
            <a:r>
              <a:rPr lang="en-US" sz="2100" dirty="0" smtClean="0"/>
              <a:t>ZOI </a:t>
            </a:r>
            <a:r>
              <a:rPr lang="en-US" sz="2100" dirty="0"/>
              <a:t>indicators: </a:t>
            </a:r>
          </a:p>
          <a:p>
            <a:pPr marL="571500" lvl="1" indent="0">
              <a:spcBef>
                <a:spcPts val="0"/>
              </a:spcBef>
              <a:spcAft>
                <a:spcPts val="1800"/>
              </a:spcAft>
              <a:buSzPts val="1800"/>
              <a:buNone/>
            </a:pPr>
            <a:r>
              <a:rPr lang="en-US" sz="1800" dirty="0" smtClean="0"/>
              <a:t>- New </a:t>
            </a:r>
            <a:r>
              <a:rPr lang="en-US" sz="1800" dirty="0"/>
              <a:t>indicator baselines - 12 target country FTF 2.0 ZOIs - 2018-19</a:t>
            </a:r>
          </a:p>
          <a:p>
            <a:pPr marL="95250" lvl="0" indent="0">
              <a:spcBef>
                <a:spcPts val="0"/>
              </a:spcBef>
              <a:spcAft>
                <a:spcPts val="1800"/>
              </a:spcAft>
              <a:buSzPts val="2100"/>
              <a:buNone/>
            </a:pPr>
            <a:r>
              <a:rPr lang="en-US" sz="2100" dirty="0">
                <a:sym typeface="Wingdings"/>
              </a:rPr>
              <a:t> </a:t>
            </a:r>
            <a:r>
              <a:rPr lang="en-US" sz="2100" dirty="0" smtClean="0"/>
              <a:t>National </a:t>
            </a:r>
            <a:r>
              <a:rPr lang="en-US" sz="2100" dirty="0"/>
              <a:t>and context indicators: Report as soon as data are available</a:t>
            </a:r>
          </a:p>
          <a:p>
            <a:pPr marL="95250" lvl="0" indent="0">
              <a:spcBef>
                <a:spcPts val="0"/>
              </a:spcBef>
              <a:spcAft>
                <a:spcPts val="1800"/>
              </a:spcAft>
              <a:buSzPts val="2100"/>
              <a:buNone/>
            </a:pPr>
            <a:r>
              <a:rPr lang="en-US" sz="2100" dirty="0">
                <a:sym typeface="Wingdings"/>
              </a:rPr>
              <a:t> </a:t>
            </a:r>
            <a:r>
              <a:rPr lang="en-US" sz="2100" dirty="0" smtClean="0"/>
              <a:t>Webinar </a:t>
            </a:r>
            <a:r>
              <a:rPr lang="en-US" sz="2100" dirty="0"/>
              <a:t>series (like this!) for rollout</a:t>
            </a:r>
          </a:p>
          <a:p>
            <a:pPr marL="95250" lvl="0" indent="0">
              <a:spcBef>
                <a:spcPts val="0"/>
              </a:spcBef>
              <a:spcAft>
                <a:spcPts val="1800"/>
              </a:spcAft>
              <a:buSzPts val="2100"/>
              <a:buNone/>
            </a:pPr>
            <a:r>
              <a:rPr lang="en-US" sz="2100" dirty="0">
                <a:sym typeface="Wingdings"/>
              </a:rPr>
              <a:t> </a:t>
            </a:r>
            <a:r>
              <a:rPr lang="en-US" sz="2100" dirty="0" smtClean="0"/>
              <a:t>Revisions </a:t>
            </a:r>
            <a:r>
              <a:rPr lang="en-US" sz="2100" dirty="0"/>
              <a:t>to handbook next year, then only as needed</a:t>
            </a:r>
          </a:p>
          <a:p>
            <a:pPr marL="457200" lvl="1" indent="0">
              <a:buNone/>
            </a:pPr>
            <a:endParaRPr lang="en-US" dirty="0"/>
          </a:p>
        </p:txBody>
      </p:sp>
      <p:sp>
        <p:nvSpPr>
          <p:cNvPr id="4" name="Slide Number Placeholder 3"/>
          <p:cNvSpPr>
            <a:spLocks noGrp="1"/>
          </p:cNvSpPr>
          <p:nvPr>
            <p:ph type="sldNum" sz="quarter" idx="12"/>
          </p:nvPr>
        </p:nvSpPr>
        <p:spPr/>
        <p:txBody>
          <a:bodyPr/>
          <a:lstStyle/>
          <a:p>
            <a:fld id="{2680167F-CB3B-4B4D-AF6D-A71750A3E1A0}" type="slidenum">
              <a:rPr lang="en-US" smtClean="0"/>
              <a:t>22</a:t>
            </a:fld>
            <a:endParaRPr lang="en-US"/>
          </a:p>
        </p:txBody>
      </p:sp>
    </p:spTree>
    <p:extLst>
      <p:ext uri="{BB962C8B-B14F-4D97-AF65-F5344CB8AC3E}">
        <p14:creationId xmlns:p14="http://schemas.microsoft.com/office/powerpoint/2010/main" val="2373125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7886700" cy="1325563"/>
          </a:xfrm>
        </p:spPr>
        <p:txBody>
          <a:bodyPr>
            <a:noAutofit/>
          </a:bodyPr>
          <a:lstStyle/>
          <a:p>
            <a:pPr algn="ctr"/>
            <a:r>
              <a:rPr lang="en-US" sz="9600" dirty="0" smtClean="0"/>
              <a:t>Q&amp;A</a:t>
            </a:r>
            <a:endParaRPr lang="en-US" sz="9600"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23</a:t>
            </a:fld>
            <a:endParaRPr lang="uk-UA"/>
          </a:p>
        </p:txBody>
      </p:sp>
    </p:spTree>
    <p:extLst>
      <p:ext uri="{BB962C8B-B14F-4D97-AF65-F5344CB8AC3E}">
        <p14:creationId xmlns:p14="http://schemas.microsoft.com/office/powerpoint/2010/main" val="122626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35190"/>
            <a:ext cx="8210550" cy="1325563"/>
          </a:xfrm>
        </p:spPr>
        <p:txBody>
          <a:bodyPr>
            <a:normAutofit/>
          </a:bodyPr>
          <a:lstStyle/>
          <a:p>
            <a:r>
              <a:rPr lang="en-US" sz="4800" dirty="0" smtClean="0"/>
              <a:t>Overview</a:t>
            </a:r>
            <a:r>
              <a:rPr lang="en-US" dirty="0" smtClean="0"/>
              <a:t> of Specific Indicators</a:t>
            </a:r>
            <a:endParaRPr lang="en-US"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24</a:t>
            </a:fld>
            <a:endParaRPr lang="uk-UA"/>
          </a:p>
        </p:txBody>
      </p:sp>
    </p:spTree>
    <p:extLst>
      <p:ext uri="{BB962C8B-B14F-4D97-AF65-F5344CB8AC3E}">
        <p14:creationId xmlns:p14="http://schemas.microsoft.com/office/powerpoint/2010/main" val="1115830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Discuss These:</a:t>
            </a:r>
            <a:endParaRPr lang="en-US" dirty="0"/>
          </a:p>
        </p:txBody>
      </p:sp>
      <p:sp>
        <p:nvSpPr>
          <p:cNvPr id="3" name="Content Placeholder 2"/>
          <p:cNvSpPr>
            <a:spLocks noGrp="1"/>
          </p:cNvSpPr>
          <p:nvPr>
            <p:ph idx="1"/>
          </p:nvPr>
        </p:nvSpPr>
        <p:spPr/>
        <p:txBody>
          <a:bodyPr>
            <a:noAutofit/>
          </a:bodyPr>
          <a:lstStyle/>
          <a:p>
            <a:pPr>
              <a:lnSpc>
                <a:spcPct val="150000"/>
              </a:lnSpc>
            </a:pPr>
            <a:r>
              <a:rPr lang="en-US" sz="1800" dirty="0" smtClean="0"/>
              <a:t>Number of Initiative participants </a:t>
            </a:r>
            <a:r>
              <a:rPr lang="en-US" sz="1800" b="1" dirty="0" smtClean="0"/>
              <a:t>– ANNE SWINDALE</a:t>
            </a:r>
            <a:endParaRPr lang="en-US" sz="1800" dirty="0" smtClean="0"/>
          </a:p>
          <a:p>
            <a:pPr lvl="0">
              <a:lnSpc>
                <a:spcPct val="150000"/>
              </a:lnSpc>
            </a:pPr>
            <a:r>
              <a:rPr lang="en-US" sz="1800" dirty="0" smtClean="0"/>
              <a:t>"Ag GDP+”</a:t>
            </a:r>
            <a:r>
              <a:rPr lang="en-US" sz="1800" b="1" dirty="0" smtClean="0"/>
              <a:t> – MADELEINE GAUTHIER</a:t>
            </a:r>
            <a:endParaRPr lang="en-US" sz="1800" dirty="0" smtClean="0"/>
          </a:p>
          <a:p>
            <a:pPr lvl="0">
              <a:lnSpc>
                <a:spcPct val="150000"/>
              </a:lnSpc>
            </a:pPr>
            <a:r>
              <a:rPr lang="en-US" sz="1800" dirty="0" smtClean="0"/>
              <a:t>Employment</a:t>
            </a:r>
            <a:r>
              <a:rPr lang="en-US" sz="1800" b="1" dirty="0" smtClean="0"/>
              <a:t> – MADELEINE GAUTHIER</a:t>
            </a:r>
            <a:endParaRPr lang="en-US" sz="1800" dirty="0" smtClean="0"/>
          </a:p>
          <a:p>
            <a:pPr lvl="0">
              <a:lnSpc>
                <a:spcPct val="150000"/>
              </a:lnSpc>
            </a:pPr>
            <a:r>
              <a:rPr lang="en-US" sz="1800" dirty="0" smtClean="0"/>
              <a:t>Institutional Architecture</a:t>
            </a:r>
            <a:r>
              <a:rPr lang="en-US" sz="1800" dirty="0"/>
              <a:t> </a:t>
            </a:r>
            <a:r>
              <a:rPr lang="en-US" sz="1800" b="1" dirty="0"/>
              <a:t>– KRISTY COOK</a:t>
            </a:r>
            <a:endParaRPr lang="en-US" sz="1800" dirty="0"/>
          </a:p>
          <a:p>
            <a:pPr lvl="0">
              <a:lnSpc>
                <a:spcPct val="150000"/>
              </a:lnSpc>
            </a:pPr>
            <a:r>
              <a:rPr lang="en-US" sz="1800" dirty="0" smtClean="0"/>
              <a:t>Research</a:t>
            </a:r>
            <a:r>
              <a:rPr lang="en-US" sz="1800" dirty="0"/>
              <a:t> </a:t>
            </a:r>
            <a:r>
              <a:rPr lang="en-US" sz="1800" b="1" dirty="0"/>
              <a:t>– TYRELL KAHAN</a:t>
            </a:r>
            <a:endParaRPr lang="en-US" sz="1800" dirty="0"/>
          </a:p>
          <a:p>
            <a:pPr lvl="0">
              <a:lnSpc>
                <a:spcPct val="150000"/>
              </a:lnSpc>
            </a:pPr>
            <a:r>
              <a:rPr lang="en-US" sz="1800" dirty="0" smtClean="0"/>
              <a:t>Org performance</a:t>
            </a:r>
            <a:r>
              <a:rPr lang="en-US" sz="1800" dirty="0"/>
              <a:t> </a:t>
            </a:r>
            <a:r>
              <a:rPr lang="en-US" sz="1800" b="1" dirty="0"/>
              <a:t>– JESSICA BAGDONIS</a:t>
            </a:r>
            <a:endParaRPr lang="en-US" sz="1800" dirty="0"/>
          </a:p>
          <a:p>
            <a:pPr lvl="0">
              <a:lnSpc>
                <a:spcPct val="150000"/>
              </a:lnSpc>
            </a:pPr>
            <a:r>
              <a:rPr lang="en-US" sz="1800" dirty="0" smtClean="0"/>
              <a:t>Land tenure</a:t>
            </a:r>
            <a:r>
              <a:rPr lang="en-US" sz="1800" dirty="0"/>
              <a:t> </a:t>
            </a:r>
            <a:r>
              <a:rPr lang="en-US" sz="1800" b="1" dirty="0"/>
              <a:t>– JANINA MERA</a:t>
            </a:r>
            <a:endParaRPr lang="en-US" sz="1800" dirty="0"/>
          </a:p>
          <a:p>
            <a:pPr lvl="0">
              <a:lnSpc>
                <a:spcPct val="150000"/>
              </a:lnSpc>
            </a:pPr>
            <a:r>
              <a:rPr lang="en-US" sz="1800" dirty="0" smtClean="0"/>
              <a:t>Resilience </a:t>
            </a:r>
            <a:r>
              <a:rPr lang="en-US" sz="1800" b="1" dirty="0" smtClean="0"/>
              <a:t>– </a:t>
            </a:r>
            <a:r>
              <a:rPr lang="en-US" sz="1800" b="1" dirty="0"/>
              <a:t>JANINA MERA</a:t>
            </a:r>
            <a:endParaRPr lang="en-US" sz="1800" dirty="0"/>
          </a:p>
          <a:p>
            <a:pPr lvl="0">
              <a:lnSpc>
                <a:spcPct val="150000"/>
              </a:lnSpc>
            </a:pPr>
            <a:r>
              <a:rPr lang="en-US" sz="1800" dirty="0" smtClean="0"/>
              <a:t>Youth</a:t>
            </a:r>
            <a:r>
              <a:rPr lang="en-US" sz="1800" dirty="0"/>
              <a:t> </a:t>
            </a:r>
            <a:r>
              <a:rPr lang="en-US" sz="1800" b="1" dirty="0"/>
              <a:t> - </a:t>
            </a:r>
            <a:r>
              <a:rPr lang="en-US" sz="1800" b="1" dirty="0" smtClean="0"/>
              <a:t>ALEXANDRIA SCHMALL</a:t>
            </a:r>
            <a:endParaRPr lang="en-US" sz="1800" dirty="0"/>
          </a:p>
        </p:txBody>
      </p:sp>
      <p:sp>
        <p:nvSpPr>
          <p:cNvPr id="4" name="Slide Number Placeholder 3"/>
          <p:cNvSpPr>
            <a:spLocks noGrp="1"/>
          </p:cNvSpPr>
          <p:nvPr>
            <p:ph type="sldNum" sz="quarter" idx="12"/>
          </p:nvPr>
        </p:nvSpPr>
        <p:spPr/>
        <p:txBody>
          <a:bodyPr/>
          <a:lstStyle/>
          <a:p>
            <a:fld id="{2680167F-CB3B-4B4D-AF6D-A71750A3E1A0}" type="slidenum">
              <a:rPr lang="en-US" smtClean="0"/>
              <a:t>25</a:t>
            </a:fld>
            <a:endParaRPr lang="en-US"/>
          </a:p>
        </p:txBody>
      </p:sp>
    </p:spTree>
    <p:extLst>
      <p:ext uri="{BB962C8B-B14F-4D97-AF65-F5344CB8AC3E}">
        <p14:creationId xmlns:p14="http://schemas.microsoft.com/office/powerpoint/2010/main" val="2670560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828800"/>
            <a:ext cx="8286750" cy="1325563"/>
          </a:xfrm>
        </p:spPr>
        <p:txBody>
          <a:bodyPr>
            <a:noAutofit/>
          </a:bodyPr>
          <a:lstStyle/>
          <a:p>
            <a:r>
              <a:rPr lang="en-US" dirty="0" smtClean="0"/>
              <a:t>Number of individuals </a:t>
            </a:r>
            <a:br>
              <a:rPr lang="en-US" dirty="0" smtClean="0"/>
            </a:br>
            <a:r>
              <a:rPr lang="en-US" dirty="0" smtClean="0"/>
              <a:t>participating</a:t>
            </a:r>
            <a:endParaRPr lang="en-US"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26</a:t>
            </a:fld>
            <a:endParaRPr lang="uk-UA"/>
          </a:p>
        </p:txBody>
      </p:sp>
      <p:pic>
        <p:nvPicPr>
          <p:cNvPr id="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294327"/>
            <a:ext cx="2245405" cy="224540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12"/>
          <p:cNvSpPr txBox="1">
            <a:spLocks noChangeArrowheads="1"/>
          </p:cNvSpPr>
          <p:nvPr/>
        </p:nvSpPr>
        <p:spPr bwMode="auto">
          <a:xfrm>
            <a:off x="5448299" y="5539732"/>
            <a:ext cx="24740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algn="ctr" eaLnBrk="1" hangingPunct="1">
              <a:spcBef>
                <a:spcPct val="0"/>
              </a:spcBef>
              <a:buFontTx/>
              <a:buNone/>
            </a:pPr>
            <a:r>
              <a:rPr lang="en-US" altLang="en-US" sz="2400" b="1" dirty="0">
                <a:solidFill>
                  <a:schemeClr val="bg1"/>
                </a:solidFill>
              </a:rPr>
              <a:t>Anne Swindale</a:t>
            </a:r>
          </a:p>
        </p:txBody>
      </p:sp>
    </p:spTree>
    <p:extLst>
      <p:ext uri="{BB962C8B-B14F-4D97-AF65-F5344CB8AC3E}">
        <p14:creationId xmlns:p14="http://schemas.microsoft.com/office/powerpoint/2010/main" val="2548656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072" y="152400"/>
            <a:ext cx="8229600" cy="1020762"/>
          </a:xfrm>
        </p:spPr>
        <p:txBody>
          <a:bodyPr>
            <a:normAutofit/>
          </a:bodyPr>
          <a:lstStyle/>
          <a:p>
            <a:pPr marL="0" lvl="0" indent="0"/>
            <a:r>
              <a:rPr lang="en-US" sz="2800" dirty="0">
                <a:latin typeface="Arial"/>
                <a:cs typeface="Arial"/>
              </a:rPr>
              <a:t>EG.3-2   Number of individuals participating in USG food security programs [IM-level]</a:t>
            </a:r>
          </a:p>
        </p:txBody>
      </p:sp>
      <p:sp>
        <p:nvSpPr>
          <p:cNvPr id="4" name="Content Placeholder 2"/>
          <p:cNvSpPr txBox="1">
            <a:spLocks/>
          </p:cNvSpPr>
          <p:nvPr/>
        </p:nvSpPr>
        <p:spPr>
          <a:xfrm>
            <a:off x="224672" y="1219200"/>
            <a:ext cx="8534400" cy="518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800"/>
              </a:spcAft>
            </a:pPr>
            <a:r>
              <a:rPr lang="en-US" sz="2400" dirty="0" smtClean="0"/>
              <a:t>Captures breadth of FTF reach - - counts all project participants:</a:t>
            </a:r>
          </a:p>
          <a:p>
            <a:pPr lvl="1">
              <a:spcBef>
                <a:spcPts val="0"/>
              </a:spcBef>
            </a:pPr>
            <a:r>
              <a:rPr lang="en-US" dirty="0" smtClean="0"/>
              <a:t>reached directly</a:t>
            </a:r>
          </a:p>
          <a:p>
            <a:pPr lvl="1">
              <a:spcBef>
                <a:spcPts val="0"/>
              </a:spcBef>
            </a:pPr>
            <a:r>
              <a:rPr lang="en-US" dirty="0" smtClean="0"/>
              <a:t>through a </a:t>
            </a:r>
            <a:r>
              <a:rPr lang="en-US" dirty="0"/>
              <a:t>deliberate service </a:t>
            </a:r>
            <a:r>
              <a:rPr lang="en-US" dirty="0" smtClean="0"/>
              <a:t>delivery strategy (not spillover)</a:t>
            </a:r>
          </a:p>
          <a:p>
            <a:pPr lvl="1">
              <a:spcBef>
                <a:spcPts val="0"/>
              </a:spcBef>
            </a:pPr>
            <a:r>
              <a:rPr lang="en-US" dirty="0" smtClean="0"/>
              <a:t>participating </a:t>
            </a:r>
            <a:r>
              <a:rPr lang="en-US" dirty="0"/>
              <a:t>in the markets we </a:t>
            </a:r>
            <a:r>
              <a:rPr lang="en-US" dirty="0" smtClean="0"/>
              <a:t>strengthen</a:t>
            </a:r>
          </a:p>
          <a:p>
            <a:pPr>
              <a:spcBef>
                <a:spcPts val="0"/>
              </a:spcBef>
              <a:spcAft>
                <a:spcPts val="800"/>
              </a:spcAft>
            </a:pPr>
            <a:r>
              <a:rPr lang="en-US" sz="2400" dirty="0" smtClean="0"/>
              <a:t>People, not contacts!</a:t>
            </a:r>
          </a:p>
          <a:p>
            <a:pPr lvl="1">
              <a:spcBef>
                <a:spcPts val="0"/>
              </a:spcBef>
              <a:spcAft>
                <a:spcPts val="800"/>
              </a:spcAft>
            </a:pPr>
            <a:r>
              <a:rPr lang="en-US" dirty="0" smtClean="0"/>
              <a:t>Count once under Sex and Age disaggregates, more than once under Type of Individual</a:t>
            </a:r>
            <a:endParaRPr lang="en-US" sz="2000" dirty="0" smtClean="0"/>
          </a:p>
          <a:p>
            <a:pPr>
              <a:spcBef>
                <a:spcPts val="0"/>
              </a:spcBef>
              <a:spcAft>
                <a:spcPts val="800"/>
              </a:spcAft>
            </a:pPr>
            <a:r>
              <a:rPr lang="en-US" sz="2400" dirty="0" smtClean="0"/>
              <a:t>Firm proprietors, </a:t>
            </a:r>
            <a:r>
              <a:rPr lang="en-US" sz="2400" u="sng" dirty="0" smtClean="0"/>
              <a:t>not</a:t>
            </a:r>
            <a:r>
              <a:rPr lang="en-US" sz="2400" dirty="0" smtClean="0"/>
              <a:t> </a:t>
            </a:r>
            <a:r>
              <a:rPr lang="en-US" sz="2400" dirty="0"/>
              <a:t>all </a:t>
            </a:r>
            <a:r>
              <a:rPr lang="en-US" sz="2400" dirty="0" smtClean="0"/>
              <a:t>employees</a:t>
            </a:r>
            <a:endParaRPr lang="en-US" sz="2400" dirty="0"/>
          </a:p>
          <a:p>
            <a:pPr>
              <a:spcBef>
                <a:spcPts val="0"/>
              </a:spcBef>
              <a:spcAft>
                <a:spcPts val="800"/>
              </a:spcAft>
            </a:pPr>
            <a:r>
              <a:rPr lang="en-US" sz="2400" u="sng" dirty="0" smtClean="0"/>
              <a:t>Producers</a:t>
            </a:r>
            <a:r>
              <a:rPr lang="en-US" sz="2400" dirty="0" smtClean="0"/>
              <a:t> who buy or sell to assisted firms</a:t>
            </a:r>
          </a:p>
          <a:p>
            <a:pPr lvl="1">
              <a:spcBef>
                <a:spcPts val="0"/>
              </a:spcBef>
              <a:spcAft>
                <a:spcPts val="800"/>
              </a:spcAft>
            </a:pPr>
            <a:r>
              <a:rPr lang="en-US" dirty="0" smtClean="0"/>
              <a:t>Not non-producer customers or suppliers</a:t>
            </a:r>
            <a:endParaRPr lang="en-US" sz="2000" dirty="0" smtClean="0"/>
          </a:p>
          <a:p>
            <a:pPr>
              <a:spcBef>
                <a:spcPts val="0"/>
              </a:spcBef>
            </a:pPr>
            <a:endParaRPr lang="en-US" sz="2000" dirty="0" smtClean="0"/>
          </a:p>
          <a:p>
            <a:pPr marL="0" indent="0">
              <a:spcBef>
                <a:spcPts val="0"/>
              </a:spcBef>
              <a:buNone/>
            </a:pPr>
            <a:endParaRPr lang="en-US" sz="2000" dirty="0"/>
          </a:p>
          <a:p>
            <a:endParaRPr lang="en-US" sz="2000" dirty="0"/>
          </a:p>
        </p:txBody>
      </p:sp>
      <p:sp>
        <p:nvSpPr>
          <p:cNvPr id="3" name="Slide Number Placeholder 2"/>
          <p:cNvSpPr>
            <a:spLocks noGrp="1"/>
          </p:cNvSpPr>
          <p:nvPr>
            <p:ph type="sldNum" sz="quarter" idx="12"/>
          </p:nvPr>
        </p:nvSpPr>
        <p:spPr/>
        <p:txBody>
          <a:bodyPr/>
          <a:lstStyle/>
          <a:p>
            <a:fld id="{2680167F-CB3B-4B4D-AF6D-A71750A3E1A0}" type="slidenum">
              <a:rPr lang="en-US" smtClean="0"/>
              <a:t>27</a:t>
            </a:fld>
            <a:endParaRPr lang="en-US"/>
          </a:p>
        </p:txBody>
      </p:sp>
    </p:spTree>
    <p:extLst>
      <p:ext uri="{BB962C8B-B14F-4D97-AF65-F5344CB8AC3E}">
        <p14:creationId xmlns:p14="http://schemas.microsoft.com/office/powerpoint/2010/main" val="300705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577" y="198438"/>
            <a:ext cx="8229600" cy="1020762"/>
          </a:xfrm>
        </p:spPr>
        <p:txBody>
          <a:bodyPr>
            <a:normAutofit/>
          </a:bodyPr>
          <a:lstStyle/>
          <a:p>
            <a:pPr marL="0" lvl="0" indent="0"/>
            <a:r>
              <a:rPr lang="en-US" sz="2800" dirty="0">
                <a:latin typeface="Arial"/>
                <a:cs typeface="Arial"/>
              </a:rPr>
              <a:t>EG.3-2   Number of individuals participating in USG food security programs [IM-level</a:t>
            </a:r>
            <a:r>
              <a:rPr lang="en-US" sz="2800" dirty="0" smtClean="0">
                <a:latin typeface="Arial"/>
                <a:cs typeface="Arial"/>
              </a:rPr>
              <a:t>] (cont.)</a:t>
            </a:r>
            <a:endParaRPr lang="en-US" sz="2800" dirty="0">
              <a:latin typeface="Arial"/>
              <a:cs typeface="Arial"/>
            </a:endParaRPr>
          </a:p>
        </p:txBody>
      </p:sp>
      <p:sp>
        <p:nvSpPr>
          <p:cNvPr id="4" name="Content Placeholder 2"/>
          <p:cNvSpPr txBox="1">
            <a:spLocks/>
          </p:cNvSpPr>
          <p:nvPr/>
        </p:nvSpPr>
        <p:spPr>
          <a:xfrm>
            <a:off x="381000" y="1295400"/>
            <a:ext cx="8534400" cy="541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800"/>
              </a:spcAft>
            </a:pPr>
            <a:r>
              <a:rPr lang="en-US" sz="2400" dirty="0" smtClean="0"/>
              <a:t>All household members ONLY IF: </a:t>
            </a:r>
          </a:p>
          <a:p>
            <a:pPr lvl="1">
              <a:spcBef>
                <a:spcPts val="0"/>
              </a:spcBef>
            </a:pPr>
            <a:r>
              <a:rPr lang="en-US" dirty="0" smtClean="0"/>
              <a:t>Improved </a:t>
            </a:r>
            <a:r>
              <a:rPr lang="en-US" dirty="0"/>
              <a:t>s</a:t>
            </a:r>
            <a:r>
              <a:rPr lang="en-US" dirty="0" smtClean="0"/>
              <a:t>anitation services</a:t>
            </a:r>
          </a:p>
          <a:p>
            <a:pPr lvl="1">
              <a:spcBef>
                <a:spcPts val="0"/>
              </a:spcBef>
            </a:pPr>
            <a:r>
              <a:rPr lang="en-US" dirty="0" smtClean="0"/>
              <a:t>Family-sized rations</a:t>
            </a:r>
          </a:p>
          <a:p>
            <a:pPr>
              <a:spcBef>
                <a:spcPts val="0"/>
              </a:spcBef>
              <a:spcAft>
                <a:spcPts val="800"/>
              </a:spcAft>
            </a:pPr>
            <a:r>
              <a:rPr lang="en-US" sz="2400" dirty="0" smtClean="0"/>
              <a:t>DON’T count children under 5 or under 2 --&gt; Count under HL.9-1/9-2</a:t>
            </a:r>
          </a:p>
          <a:p>
            <a:pPr lvl="1">
              <a:spcBef>
                <a:spcPts val="0"/>
              </a:spcBef>
              <a:spcAft>
                <a:spcPts val="800"/>
              </a:spcAft>
            </a:pPr>
            <a:r>
              <a:rPr lang="en-US" dirty="0" smtClean="0"/>
              <a:t>DO count kids participating in FTF school feeding programs</a:t>
            </a:r>
          </a:p>
          <a:p>
            <a:pPr>
              <a:spcBef>
                <a:spcPts val="0"/>
              </a:spcBef>
              <a:spcAft>
                <a:spcPts val="800"/>
              </a:spcAft>
            </a:pPr>
            <a:r>
              <a:rPr lang="en-US" sz="2400" dirty="0" smtClean="0"/>
              <a:t>Report at IM </a:t>
            </a:r>
            <a:r>
              <a:rPr lang="en-US" sz="2400" u="sng" dirty="0"/>
              <a:t>and</a:t>
            </a:r>
            <a:r>
              <a:rPr lang="en-US" sz="2400" dirty="0"/>
              <a:t> OU level</a:t>
            </a:r>
          </a:p>
          <a:p>
            <a:pPr>
              <a:spcBef>
                <a:spcPts val="0"/>
              </a:spcBef>
            </a:pPr>
            <a:endParaRPr lang="en-US" sz="2000" dirty="0" smtClean="0"/>
          </a:p>
          <a:p>
            <a:pPr marL="0" indent="0">
              <a:spcBef>
                <a:spcPts val="0"/>
              </a:spcBef>
              <a:buNone/>
            </a:pPr>
            <a:endParaRPr lang="en-US" sz="2000" dirty="0"/>
          </a:p>
          <a:p>
            <a:endParaRPr lang="en-US" sz="2000" dirty="0"/>
          </a:p>
        </p:txBody>
      </p:sp>
      <p:sp>
        <p:nvSpPr>
          <p:cNvPr id="3" name="Slide Number Placeholder 2"/>
          <p:cNvSpPr>
            <a:spLocks noGrp="1"/>
          </p:cNvSpPr>
          <p:nvPr>
            <p:ph type="sldNum" sz="quarter" idx="12"/>
          </p:nvPr>
        </p:nvSpPr>
        <p:spPr/>
        <p:txBody>
          <a:bodyPr/>
          <a:lstStyle/>
          <a:p>
            <a:fld id="{2680167F-CB3B-4B4D-AF6D-A71750A3E1A0}" type="slidenum">
              <a:rPr lang="en-US" smtClean="0"/>
              <a:t>28</a:t>
            </a:fld>
            <a:endParaRPr lang="en-US"/>
          </a:p>
        </p:txBody>
      </p:sp>
    </p:spTree>
    <p:extLst>
      <p:ext uri="{BB962C8B-B14F-4D97-AF65-F5344CB8AC3E}">
        <p14:creationId xmlns:p14="http://schemas.microsoft.com/office/powerpoint/2010/main" val="3906564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1828800"/>
            <a:ext cx="7953375" cy="1325563"/>
          </a:xfrm>
        </p:spPr>
        <p:txBody>
          <a:bodyPr>
            <a:noAutofit/>
          </a:bodyPr>
          <a:lstStyle/>
          <a:p>
            <a:r>
              <a:rPr lang="en-US" dirty="0" err="1" smtClean="0"/>
              <a:t>AgGDP</a:t>
            </a:r>
            <a:r>
              <a:rPr lang="en-US" dirty="0" smtClean="0"/>
              <a:t>+</a:t>
            </a:r>
            <a:endParaRPr lang="en-US"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29</a:t>
            </a:fld>
            <a:endParaRPr lang="uk-UA"/>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33000" contrast="20000"/>
                    </a14:imgEffect>
                  </a14:imgLayer>
                </a14:imgProps>
              </a:ext>
              <a:ext uri="{28A0092B-C50C-407E-A947-70E740481C1C}">
                <a14:useLocalDpi xmlns:a14="http://schemas.microsoft.com/office/drawing/2010/main" val="0"/>
              </a:ext>
            </a:extLst>
          </a:blip>
          <a:srcRect l="5967" t="1111" r="9474" b="33333"/>
          <a:stretch/>
        </p:blipFill>
        <p:spPr>
          <a:xfrm>
            <a:off x="5334000" y="3200400"/>
            <a:ext cx="2249424" cy="2249424"/>
          </a:xfrm>
          <a:prstGeom prst="rect">
            <a:avLst/>
          </a:prstGeom>
          <a:ln w="38100">
            <a:solidFill>
              <a:schemeClr val="bg1"/>
            </a:solidFill>
          </a:ln>
        </p:spPr>
      </p:pic>
      <p:sp>
        <p:nvSpPr>
          <p:cNvPr id="5" name="TextBox 12"/>
          <p:cNvSpPr txBox="1">
            <a:spLocks noChangeArrowheads="1"/>
          </p:cNvSpPr>
          <p:nvPr/>
        </p:nvSpPr>
        <p:spPr bwMode="auto">
          <a:xfrm>
            <a:off x="5029200" y="5539732"/>
            <a:ext cx="312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algn="ctr" eaLnBrk="1" hangingPunct="1">
              <a:spcBef>
                <a:spcPct val="0"/>
              </a:spcBef>
              <a:buFontTx/>
              <a:buNone/>
            </a:pPr>
            <a:r>
              <a:rPr lang="en-US" altLang="en-US" sz="2400" b="1" dirty="0" smtClean="0">
                <a:solidFill>
                  <a:schemeClr val="bg1"/>
                </a:solidFill>
              </a:rPr>
              <a:t>Madeleine Gauthier</a:t>
            </a:r>
            <a:endParaRPr lang="en-US" altLang="en-US" sz="2400" b="1" dirty="0">
              <a:solidFill>
                <a:schemeClr val="bg1"/>
              </a:solidFill>
            </a:endParaRPr>
          </a:p>
        </p:txBody>
      </p:sp>
    </p:spTree>
    <p:extLst>
      <p:ext uri="{BB962C8B-B14F-4D97-AF65-F5344CB8AC3E}">
        <p14:creationId xmlns:p14="http://schemas.microsoft.com/office/powerpoint/2010/main" val="212773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914400" y="1600200"/>
            <a:ext cx="7772400" cy="4525963"/>
          </a:xfrm>
        </p:spPr>
        <p:txBody>
          <a:bodyPr>
            <a:normAutofit/>
          </a:bodyPr>
          <a:lstStyle/>
          <a:p>
            <a:pPr marL="514350" indent="-514350">
              <a:spcBef>
                <a:spcPts val="0"/>
              </a:spcBef>
              <a:spcAft>
                <a:spcPts val="1800"/>
              </a:spcAft>
              <a:buFont typeface="+mj-lt"/>
              <a:buAutoNum type="arabicPeriod"/>
            </a:pPr>
            <a:r>
              <a:rPr lang="en-US" dirty="0" smtClean="0"/>
              <a:t>Introduction</a:t>
            </a:r>
          </a:p>
          <a:p>
            <a:pPr marL="514350" indent="-514350">
              <a:spcBef>
                <a:spcPts val="0"/>
              </a:spcBef>
              <a:spcAft>
                <a:spcPts val="1800"/>
              </a:spcAft>
              <a:buFont typeface="+mj-lt"/>
              <a:buAutoNum type="arabicPeriod"/>
            </a:pPr>
            <a:r>
              <a:rPr lang="en-US" dirty="0" smtClean="0"/>
              <a:t>Notable Changes</a:t>
            </a:r>
          </a:p>
          <a:p>
            <a:pPr marL="514350" indent="-514350">
              <a:spcBef>
                <a:spcPts val="0"/>
              </a:spcBef>
              <a:spcAft>
                <a:spcPts val="1800"/>
              </a:spcAft>
              <a:buFont typeface="+mj-lt"/>
              <a:buAutoNum type="arabicPeriod"/>
            </a:pPr>
            <a:r>
              <a:rPr lang="en-US" dirty="0" smtClean="0"/>
              <a:t>Publication of New Handbook</a:t>
            </a:r>
          </a:p>
          <a:p>
            <a:pPr marL="514350" indent="-514350">
              <a:spcBef>
                <a:spcPts val="0"/>
              </a:spcBef>
              <a:spcAft>
                <a:spcPts val="1800"/>
              </a:spcAft>
              <a:buFont typeface="+mj-lt"/>
              <a:buAutoNum type="arabicPeriod"/>
            </a:pPr>
            <a:r>
              <a:rPr lang="en-US" dirty="0"/>
              <a:t>Transition to New </a:t>
            </a:r>
            <a:r>
              <a:rPr lang="en-US" dirty="0" smtClean="0"/>
              <a:t>Indicators</a:t>
            </a:r>
          </a:p>
          <a:p>
            <a:pPr marL="514350" indent="-514350">
              <a:spcBef>
                <a:spcPts val="0"/>
              </a:spcBef>
              <a:spcAft>
                <a:spcPts val="1800"/>
              </a:spcAft>
              <a:buFont typeface="+mj-lt"/>
              <a:buAutoNum type="arabicPeriod"/>
            </a:pPr>
            <a:r>
              <a:rPr lang="en-US" dirty="0" smtClean="0"/>
              <a:t>Overviews of Specific Indicators</a:t>
            </a:r>
          </a:p>
          <a:p>
            <a:pPr marL="514350" indent="-514350">
              <a:spcBef>
                <a:spcPts val="0"/>
              </a:spcBef>
              <a:spcAft>
                <a:spcPts val="1800"/>
              </a:spcAft>
              <a:buFont typeface="+mj-lt"/>
              <a:buAutoNum type="arabicPeriod"/>
            </a:pPr>
            <a:r>
              <a:rPr lang="en-US" dirty="0" smtClean="0"/>
              <a:t>Q&amp;A</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2680167F-CB3B-4B4D-AF6D-A71750A3E1A0}" type="slidenum">
              <a:rPr lang="en-US" smtClean="0"/>
              <a:t>3</a:t>
            </a:fld>
            <a:endParaRPr lang="en-US"/>
          </a:p>
        </p:txBody>
      </p:sp>
    </p:spTree>
    <p:extLst>
      <p:ext uri="{BB962C8B-B14F-4D97-AF65-F5344CB8AC3E}">
        <p14:creationId xmlns:p14="http://schemas.microsoft.com/office/powerpoint/2010/main" val="3561849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EG.3-e Percent change in value-added in the </a:t>
            </a:r>
            <a:r>
              <a:rPr lang="en-US" dirty="0" err="1" smtClean="0"/>
              <a:t>agri</a:t>
            </a:r>
            <a:r>
              <a:rPr lang="en-US" dirty="0" smtClean="0"/>
              <a:t>-food system (Ag GDP+) [National-level]</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National level indicator added to:</a:t>
            </a:r>
          </a:p>
          <a:p>
            <a:pPr lvl="1"/>
            <a:r>
              <a:rPr lang="en-US" sz="1800" dirty="0"/>
              <a:t>c</a:t>
            </a:r>
            <a:r>
              <a:rPr lang="en-US" sz="1800" dirty="0" smtClean="0"/>
              <a:t>apture </a:t>
            </a:r>
            <a:r>
              <a:rPr lang="en-US" sz="1800" dirty="0"/>
              <a:t>changes </a:t>
            </a:r>
            <a:r>
              <a:rPr lang="en-US" sz="1800" dirty="0" smtClean="0"/>
              <a:t>in the agriculture-related value-added generated beyond agricultural production (Ag GDP)</a:t>
            </a:r>
          </a:p>
          <a:p>
            <a:pPr lvl="1"/>
            <a:r>
              <a:rPr lang="en-US" sz="1800" dirty="0" smtClean="0"/>
              <a:t>Track the impact pathway of our investments in market system approach</a:t>
            </a:r>
          </a:p>
          <a:p>
            <a:r>
              <a:rPr lang="en-US" sz="2400" dirty="0" smtClean="0"/>
              <a:t>Requires a Social Accounting Matrix (SAM) and various country-wide datasets</a:t>
            </a:r>
          </a:p>
          <a:p>
            <a:r>
              <a:rPr lang="en-US" sz="2400" dirty="0" smtClean="0"/>
              <a:t>IFPRI through a BFS mechanism will generate baseline </a:t>
            </a:r>
            <a:r>
              <a:rPr lang="en-US" sz="2400" dirty="0"/>
              <a:t>and annual estimates </a:t>
            </a:r>
            <a:endParaRPr lang="en-US" sz="2400" dirty="0" smtClean="0"/>
          </a:p>
          <a:p>
            <a:r>
              <a:rPr lang="en-US" sz="2400" dirty="0" smtClean="0"/>
              <a:t>Missions can use the estimates for planning and programming purposes. IFPRI will produce a write-up describing the model and assumptions and provide the necessary support to generate the targets</a:t>
            </a:r>
          </a:p>
          <a:p>
            <a:r>
              <a:rPr lang="en-US" sz="2400" dirty="0" smtClean="0"/>
              <a:t>Ag GDP+ is a required performance indicator!</a:t>
            </a:r>
          </a:p>
          <a:p>
            <a:endParaRPr lang="en-US" sz="2400" dirty="0" smtClean="0"/>
          </a:p>
          <a:p>
            <a:endParaRPr lang="en-US" dirty="0"/>
          </a:p>
        </p:txBody>
      </p:sp>
      <p:sp>
        <p:nvSpPr>
          <p:cNvPr id="4" name="Slide Number Placeholder 3"/>
          <p:cNvSpPr>
            <a:spLocks noGrp="1"/>
          </p:cNvSpPr>
          <p:nvPr>
            <p:ph type="sldNum" sz="quarter" idx="12"/>
          </p:nvPr>
        </p:nvSpPr>
        <p:spPr/>
        <p:txBody>
          <a:bodyPr/>
          <a:lstStyle/>
          <a:p>
            <a:fld id="{2680167F-CB3B-4B4D-AF6D-A71750A3E1A0}" type="slidenum">
              <a:rPr lang="en-US" smtClean="0"/>
              <a:t>30</a:t>
            </a:fld>
            <a:endParaRPr lang="en-US"/>
          </a:p>
        </p:txBody>
      </p:sp>
    </p:spTree>
    <p:extLst>
      <p:ext uri="{BB962C8B-B14F-4D97-AF65-F5344CB8AC3E}">
        <p14:creationId xmlns:p14="http://schemas.microsoft.com/office/powerpoint/2010/main" val="4015051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28800"/>
            <a:ext cx="8458200" cy="1325563"/>
          </a:xfrm>
        </p:spPr>
        <p:txBody>
          <a:bodyPr>
            <a:noAutofit/>
          </a:bodyPr>
          <a:lstStyle/>
          <a:p>
            <a:r>
              <a:rPr lang="en-US" dirty="0" smtClean="0"/>
              <a:t>Employment</a:t>
            </a:r>
            <a:endParaRPr lang="en-US"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31</a:t>
            </a:fld>
            <a:endParaRPr lang="uk-UA"/>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33000" contrast="20000"/>
                    </a14:imgEffect>
                  </a14:imgLayer>
                </a14:imgProps>
              </a:ext>
              <a:ext uri="{28A0092B-C50C-407E-A947-70E740481C1C}">
                <a14:useLocalDpi xmlns:a14="http://schemas.microsoft.com/office/drawing/2010/main" val="0"/>
              </a:ext>
            </a:extLst>
          </a:blip>
          <a:srcRect l="5967" t="1111" r="9474" b="33333"/>
          <a:stretch/>
        </p:blipFill>
        <p:spPr>
          <a:xfrm>
            <a:off x="5334000" y="3200400"/>
            <a:ext cx="2249424" cy="2249424"/>
          </a:xfrm>
          <a:prstGeom prst="rect">
            <a:avLst/>
          </a:prstGeom>
          <a:ln w="38100">
            <a:solidFill>
              <a:schemeClr val="bg1"/>
            </a:solidFill>
          </a:ln>
        </p:spPr>
      </p:pic>
      <p:sp>
        <p:nvSpPr>
          <p:cNvPr id="5" name="TextBox 12"/>
          <p:cNvSpPr txBox="1">
            <a:spLocks noChangeArrowheads="1"/>
          </p:cNvSpPr>
          <p:nvPr/>
        </p:nvSpPr>
        <p:spPr bwMode="auto">
          <a:xfrm>
            <a:off x="5029200" y="5539732"/>
            <a:ext cx="312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algn="ctr" eaLnBrk="1" hangingPunct="1">
              <a:spcBef>
                <a:spcPct val="0"/>
              </a:spcBef>
              <a:buFontTx/>
              <a:buNone/>
            </a:pPr>
            <a:r>
              <a:rPr lang="en-US" altLang="en-US" sz="2400" b="1" dirty="0" smtClean="0">
                <a:solidFill>
                  <a:schemeClr val="bg1"/>
                </a:solidFill>
              </a:rPr>
              <a:t>Madeleine Gauthier</a:t>
            </a:r>
            <a:endParaRPr lang="en-US" altLang="en-US" sz="2400" b="1" dirty="0">
              <a:solidFill>
                <a:schemeClr val="bg1"/>
              </a:solidFill>
            </a:endParaRPr>
          </a:p>
        </p:txBody>
      </p:sp>
    </p:spTree>
    <p:extLst>
      <p:ext uri="{BB962C8B-B14F-4D97-AF65-F5344CB8AC3E}">
        <p14:creationId xmlns:p14="http://schemas.microsoft.com/office/powerpoint/2010/main" val="2186396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EG.3-g Employment in the </a:t>
            </a:r>
            <a:r>
              <a:rPr lang="en-US" dirty="0" err="1" smtClean="0"/>
              <a:t>agri</a:t>
            </a:r>
            <a:r>
              <a:rPr lang="en-US" dirty="0" smtClean="0"/>
              <a:t>-food system [National-level]</a:t>
            </a:r>
            <a:endParaRPr lang="en-US" dirty="0"/>
          </a:p>
        </p:txBody>
      </p:sp>
      <p:sp>
        <p:nvSpPr>
          <p:cNvPr id="3" name="Content Placeholder 2"/>
          <p:cNvSpPr>
            <a:spLocks noGrp="1"/>
          </p:cNvSpPr>
          <p:nvPr>
            <p:ph idx="1"/>
          </p:nvPr>
        </p:nvSpPr>
        <p:spPr/>
        <p:txBody>
          <a:bodyPr>
            <a:normAutofit/>
          </a:bodyPr>
          <a:lstStyle/>
          <a:p>
            <a:r>
              <a:rPr lang="en-US" dirty="0" smtClean="0"/>
              <a:t>Estimates the total number of people working in the </a:t>
            </a:r>
            <a:r>
              <a:rPr lang="en-US" dirty="0" err="1" smtClean="0"/>
              <a:t>agri</a:t>
            </a:r>
            <a:r>
              <a:rPr lang="en-US" dirty="0" smtClean="0"/>
              <a:t>-food sector in a given year</a:t>
            </a:r>
          </a:p>
          <a:p>
            <a:r>
              <a:rPr lang="en-US" dirty="0" smtClean="0"/>
              <a:t>Data on employment by sector are linked to the components of the </a:t>
            </a:r>
            <a:r>
              <a:rPr lang="en-US" dirty="0" err="1" smtClean="0"/>
              <a:t>agri</a:t>
            </a:r>
            <a:r>
              <a:rPr lang="en-US" dirty="0" smtClean="0"/>
              <a:t>-food sector</a:t>
            </a:r>
          </a:p>
          <a:p>
            <a:r>
              <a:rPr lang="en-US" dirty="0"/>
              <a:t>IFPRI through a BFS central </a:t>
            </a:r>
            <a:r>
              <a:rPr lang="en-US" dirty="0" smtClean="0"/>
              <a:t>mechanism will generate the baseline and annual estimates</a:t>
            </a:r>
          </a:p>
          <a:p>
            <a:r>
              <a:rPr lang="en-US" dirty="0" smtClean="0"/>
              <a:t>It is a performance indicator, although RAA! </a:t>
            </a:r>
          </a:p>
          <a:p>
            <a:pPr lvl="1"/>
            <a:r>
              <a:rPr lang="en-US" dirty="0" smtClean="0"/>
              <a:t>IFPRI will provide the necessary support to generate the targets</a:t>
            </a:r>
          </a:p>
        </p:txBody>
      </p:sp>
      <p:sp>
        <p:nvSpPr>
          <p:cNvPr id="4" name="Slide Number Placeholder 3"/>
          <p:cNvSpPr>
            <a:spLocks noGrp="1"/>
          </p:cNvSpPr>
          <p:nvPr>
            <p:ph type="sldNum" sz="quarter" idx="12"/>
          </p:nvPr>
        </p:nvSpPr>
        <p:spPr/>
        <p:txBody>
          <a:bodyPr/>
          <a:lstStyle/>
          <a:p>
            <a:fld id="{2680167F-CB3B-4B4D-AF6D-A71750A3E1A0}" type="slidenum">
              <a:rPr lang="en-US" smtClean="0"/>
              <a:t>32</a:t>
            </a:fld>
            <a:endParaRPr lang="en-US"/>
          </a:p>
        </p:txBody>
      </p:sp>
    </p:spTree>
    <p:extLst>
      <p:ext uri="{BB962C8B-B14F-4D97-AF65-F5344CB8AC3E}">
        <p14:creationId xmlns:p14="http://schemas.microsoft.com/office/powerpoint/2010/main" val="2428201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1"/>
            <a:ext cx="8077200" cy="838200"/>
          </a:xfrm>
        </p:spPr>
        <p:txBody>
          <a:bodyPr>
            <a:noAutofit/>
          </a:bodyPr>
          <a:lstStyle/>
          <a:p>
            <a:r>
              <a:rPr lang="en-US" dirty="0" smtClean="0"/>
              <a:t>Institutional Architecture</a:t>
            </a:r>
            <a:endParaRPr lang="en-US"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33</a:t>
            </a:fld>
            <a:endParaRPr lang="uk-UA"/>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5000" contrast="5000"/>
                    </a14:imgEffect>
                  </a14:imgLayer>
                </a14:imgProps>
              </a:ext>
              <a:ext uri="{28A0092B-C50C-407E-A947-70E740481C1C}">
                <a14:useLocalDpi xmlns:a14="http://schemas.microsoft.com/office/drawing/2010/main" val="0"/>
              </a:ext>
            </a:extLst>
          </a:blip>
          <a:srcRect l="18115" t="8880" r="29980" b="21913"/>
          <a:stretch/>
        </p:blipFill>
        <p:spPr>
          <a:xfrm>
            <a:off x="5466588" y="3200400"/>
            <a:ext cx="2249424" cy="2249424"/>
          </a:xfrm>
          <a:prstGeom prst="rect">
            <a:avLst/>
          </a:prstGeom>
          <a:ln w="38100">
            <a:solidFill>
              <a:schemeClr val="bg1"/>
            </a:solidFill>
          </a:ln>
        </p:spPr>
      </p:pic>
      <p:sp>
        <p:nvSpPr>
          <p:cNvPr id="5" name="TextBox 12"/>
          <p:cNvSpPr txBox="1">
            <a:spLocks noChangeArrowheads="1"/>
          </p:cNvSpPr>
          <p:nvPr/>
        </p:nvSpPr>
        <p:spPr bwMode="auto">
          <a:xfrm>
            <a:off x="5029200" y="5539732"/>
            <a:ext cx="312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algn="ctr" eaLnBrk="1" hangingPunct="1">
              <a:spcBef>
                <a:spcPct val="0"/>
              </a:spcBef>
              <a:buFontTx/>
              <a:buNone/>
            </a:pPr>
            <a:r>
              <a:rPr lang="en-US" altLang="en-US" sz="2400" b="1" dirty="0" smtClean="0">
                <a:solidFill>
                  <a:schemeClr val="bg1"/>
                </a:solidFill>
              </a:rPr>
              <a:t>Kristy Cook</a:t>
            </a:r>
          </a:p>
        </p:txBody>
      </p:sp>
    </p:spTree>
    <p:extLst>
      <p:ext uri="{BB962C8B-B14F-4D97-AF65-F5344CB8AC3E}">
        <p14:creationId xmlns:p14="http://schemas.microsoft.com/office/powerpoint/2010/main" val="2184352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Shape 90"/>
          <p:cNvPicPr preferRelativeResize="0"/>
          <p:nvPr/>
        </p:nvPicPr>
        <p:blipFill>
          <a:blip r:embed="rId3">
            <a:alphaModFix/>
          </a:blip>
          <a:stretch>
            <a:fillRect/>
          </a:stretch>
        </p:blipFill>
        <p:spPr>
          <a:xfrm>
            <a:off x="1235775" y="2788613"/>
            <a:ext cx="6381750" cy="819150"/>
          </a:xfrm>
          <a:prstGeom prst="rect">
            <a:avLst/>
          </a:prstGeom>
          <a:noFill/>
          <a:ln>
            <a:noFill/>
          </a:ln>
        </p:spPr>
      </p:pic>
      <p:sp>
        <p:nvSpPr>
          <p:cNvPr id="91" name="Shape 91"/>
          <p:cNvSpPr txBox="1">
            <a:spLocks noGrp="1"/>
          </p:cNvSpPr>
          <p:nvPr>
            <p:ph type="body" idx="1"/>
          </p:nvPr>
        </p:nvSpPr>
        <p:spPr>
          <a:xfrm>
            <a:off x="216450" y="1452075"/>
            <a:ext cx="8711100" cy="5196300"/>
          </a:xfrm>
          <a:prstGeom prst="rect">
            <a:avLst/>
          </a:prstGeom>
          <a:noFill/>
          <a:ln>
            <a:noFill/>
          </a:ln>
        </p:spPr>
        <p:txBody>
          <a:bodyPr spcFirstLastPara="1" wrap="square" lIns="91425" tIns="45700" rIns="91425" bIns="45700" anchor="t" anchorCtr="0">
            <a:noAutofit/>
          </a:bodyPr>
          <a:lstStyle/>
          <a:p>
            <a:pPr marL="457200" lvl="0" indent="-381000" rtl="0">
              <a:spcBef>
                <a:spcPts val="560"/>
              </a:spcBef>
              <a:spcAft>
                <a:spcPts val="0"/>
              </a:spcAft>
              <a:buSzPts val="2400"/>
              <a:buChar char="•"/>
            </a:pPr>
            <a:r>
              <a:rPr lang="en-US" sz="2400"/>
              <a:t>Aim is to capture [USG-supported] improvements in the foundational capabilities and building blocks of a well-functioning policy system</a:t>
            </a:r>
            <a:endParaRPr sz="2400"/>
          </a:p>
          <a:p>
            <a:pPr marL="457200" lvl="0" indent="0" rtl="0">
              <a:spcBef>
                <a:spcPts val="560"/>
              </a:spcBef>
              <a:spcAft>
                <a:spcPts val="0"/>
              </a:spcAft>
              <a:buNone/>
            </a:pPr>
            <a:endParaRPr sz="2400"/>
          </a:p>
          <a:p>
            <a:pPr marL="457200" lvl="0" indent="0" rtl="0">
              <a:spcBef>
                <a:spcPts val="560"/>
              </a:spcBef>
              <a:spcAft>
                <a:spcPts val="0"/>
              </a:spcAft>
              <a:buNone/>
            </a:pPr>
            <a:endParaRPr sz="2400"/>
          </a:p>
          <a:p>
            <a:pPr marL="457200" lvl="0" indent="-381000" rtl="0">
              <a:lnSpc>
                <a:spcPct val="115000"/>
              </a:lnSpc>
              <a:spcBef>
                <a:spcPts val="600"/>
              </a:spcBef>
              <a:spcAft>
                <a:spcPts val="0"/>
              </a:spcAft>
              <a:buSzPts val="2400"/>
              <a:buChar char="•"/>
            </a:pPr>
            <a:r>
              <a:rPr lang="en-US" sz="2400"/>
              <a:t>Focus on “setting the goal posts” for improved system performance</a:t>
            </a:r>
            <a:endParaRPr sz="2400"/>
          </a:p>
          <a:p>
            <a:pPr marL="457200" lvl="0" indent="-381000" rtl="0">
              <a:lnSpc>
                <a:spcPct val="115000"/>
              </a:lnSpc>
              <a:spcBef>
                <a:spcPts val="0"/>
              </a:spcBef>
              <a:spcAft>
                <a:spcPts val="0"/>
              </a:spcAft>
              <a:buSzPts val="2400"/>
              <a:buChar char="•"/>
            </a:pPr>
            <a:r>
              <a:rPr lang="en-US" sz="2400"/>
              <a:t>Can include milestones also being supported by others (contribution towards a country-owned/prioritized goal)</a:t>
            </a:r>
            <a:endParaRPr sz="2400"/>
          </a:p>
          <a:p>
            <a:pPr marL="0" lvl="0" indent="0" rtl="0">
              <a:lnSpc>
                <a:spcPct val="115000"/>
              </a:lnSpc>
              <a:spcBef>
                <a:spcPts val="600"/>
              </a:spcBef>
              <a:spcAft>
                <a:spcPts val="0"/>
              </a:spcAft>
              <a:buClr>
                <a:schemeClr val="dk1"/>
              </a:buClr>
              <a:buSzPts val="1100"/>
              <a:buFont typeface="Arial"/>
              <a:buNone/>
            </a:pPr>
            <a:endParaRPr sz="1400"/>
          </a:p>
          <a:p>
            <a:pPr marL="0" lvl="0" indent="0" rtl="0">
              <a:lnSpc>
                <a:spcPct val="115000"/>
              </a:lnSpc>
              <a:spcBef>
                <a:spcPts val="600"/>
              </a:spcBef>
              <a:spcAft>
                <a:spcPts val="0"/>
              </a:spcAft>
              <a:buClr>
                <a:schemeClr val="dk1"/>
              </a:buClr>
              <a:buSzPts val="1100"/>
              <a:buFont typeface="Arial"/>
              <a:buNone/>
            </a:pPr>
            <a:endParaRPr sz="2400"/>
          </a:p>
          <a:p>
            <a:pPr marL="342900" marR="0" lvl="0" indent="-165100" algn="l" rtl="0">
              <a:spcBef>
                <a:spcPts val="0"/>
              </a:spcBef>
              <a:spcAft>
                <a:spcPts val="0"/>
              </a:spcAft>
              <a:buClr>
                <a:schemeClr val="dk1"/>
              </a:buClr>
              <a:buSzPts val="2800"/>
              <a:buFont typeface="Arial"/>
              <a:buNone/>
            </a:pPr>
            <a:endParaRPr/>
          </a:p>
        </p:txBody>
      </p:sp>
      <p:sp>
        <p:nvSpPr>
          <p:cNvPr id="92" name="Shape 92"/>
          <p:cNvSpPr txBox="1">
            <a:spLocks noGrp="1"/>
          </p:cNvSpPr>
          <p:nvPr>
            <p:ph type="title"/>
          </p:nvPr>
        </p:nvSpPr>
        <p:spPr>
          <a:xfrm>
            <a:off x="373350" y="281500"/>
            <a:ext cx="8397300" cy="982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5A9C2"/>
              </a:buClr>
              <a:buSzPts val="3200"/>
              <a:buFont typeface="Arial"/>
              <a:buNone/>
            </a:pPr>
            <a:r>
              <a:rPr lang="en-US" sz="2400">
                <a:solidFill>
                  <a:srgbClr val="55A9C2"/>
                </a:solidFill>
              </a:rPr>
              <a:t>EG.3.1-d Number of milestones in improved institutional architecture for food security policy achieved with USG support [Multi-level]</a:t>
            </a:r>
            <a:endParaRPr sz="2400" b="1" i="0" u="none" strike="noStrike" cap="none">
              <a:solidFill>
                <a:srgbClr val="55A9C2"/>
              </a:solidFill>
              <a:latin typeface="Arial"/>
              <a:ea typeface="Arial"/>
              <a:cs typeface="Arial"/>
              <a:sym typeface="Arial"/>
            </a:endParaRPr>
          </a:p>
        </p:txBody>
      </p:sp>
    </p:spTree>
    <p:extLst>
      <p:ext uri="{BB962C8B-B14F-4D97-AF65-F5344CB8AC3E}">
        <p14:creationId xmlns:p14="http://schemas.microsoft.com/office/powerpoint/2010/main" val="182287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228600" y="1143000"/>
            <a:ext cx="8686800" cy="4526100"/>
          </a:xfrm>
          <a:prstGeom prst="rect">
            <a:avLst/>
          </a:prstGeom>
        </p:spPr>
        <p:txBody>
          <a:bodyPr spcFirstLastPara="1" wrap="square" lIns="91425" tIns="45700" rIns="91425" bIns="45700" anchor="t" anchorCtr="0">
            <a:noAutofit/>
          </a:bodyPr>
          <a:lstStyle/>
          <a:p>
            <a:pPr marL="457200" lvl="0" indent="-368300" rtl="0">
              <a:lnSpc>
                <a:spcPct val="115000"/>
              </a:lnSpc>
              <a:spcBef>
                <a:spcPts val="600"/>
              </a:spcBef>
              <a:spcAft>
                <a:spcPts val="0"/>
              </a:spcAft>
              <a:buSzPts val="2200"/>
              <a:buChar char="•"/>
            </a:pPr>
            <a:r>
              <a:rPr lang="en-US" sz="2200" dirty="0"/>
              <a:t>Institutions ≠ organizations; formal and informal rules and networks that structure social relations</a:t>
            </a:r>
            <a:endParaRPr sz="2200" dirty="0"/>
          </a:p>
          <a:p>
            <a:pPr marL="457200" lvl="0" indent="-368300" rtl="0">
              <a:lnSpc>
                <a:spcPct val="115000"/>
              </a:lnSpc>
              <a:spcBef>
                <a:spcPts val="0"/>
              </a:spcBef>
              <a:spcAft>
                <a:spcPts val="0"/>
              </a:spcAft>
              <a:buSzPts val="2200"/>
              <a:buChar char="•"/>
            </a:pPr>
            <a:r>
              <a:rPr lang="en-US" sz="2200" dirty="0"/>
              <a:t>Concerned with country capacity to manage new dynamics of engagement b/w citizens, their leaders, business interests, government and civil society</a:t>
            </a:r>
            <a:endParaRPr sz="2200" dirty="0"/>
          </a:p>
          <a:p>
            <a:pPr marL="457200" lvl="0" indent="-368300" rtl="0">
              <a:lnSpc>
                <a:spcPct val="115000"/>
              </a:lnSpc>
              <a:spcBef>
                <a:spcPts val="0"/>
              </a:spcBef>
              <a:spcAft>
                <a:spcPts val="0"/>
              </a:spcAft>
              <a:buSzPts val="2200"/>
              <a:buChar char="•"/>
            </a:pPr>
            <a:r>
              <a:rPr lang="en-US" sz="2200" dirty="0"/>
              <a:t>Requires understanding of policy context (IA) – the stakeholders, processes, institutions that make and implement food security policy</a:t>
            </a:r>
            <a:endParaRPr sz="2200" dirty="0"/>
          </a:p>
          <a:p>
            <a:pPr marL="0" lvl="0" indent="0" rtl="0">
              <a:lnSpc>
                <a:spcPct val="115000"/>
              </a:lnSpc>
              <a:spcBef>
                <a:spcPts val="600"/>
              </a:spcBef>
              <a:spcAft>
                <a:spcPts val="0"/>
              </a:spcAft>
              <a:buClr>
                <a:schemeClr val="dk1"/>
              </a:buClr>
              <a:buSzPts val="1100"/>
              <a:buFont typeface="Arial"/>
              <a:buNone/>
            </a:pPr>
            <a:r>
              <a:rPr lang="en-US" sz="1800" b="1" dirty="0"/>
              <a:t>Illustrative milestones</a:t>
            </a:r>
            <a:r>
              <a:rPr lang="en-US" sz="1800" dirty="0"/>
              <a:t>: Broadened participation in </a:t>
            </a:r>
            <a:r>
              <a:rPr lang="en-US" sz="1800" dirty="0" err="1"/>
              <a:t>ag</a:t>
            </a:r>
            <a:r>
              <a:rPr lang="en-US" sz="1800" dirty="0"/>
              <a:t> strategy development; Harmonized M&amp;E framework at ZOI/subnational and national levels; Improved local policy research institute data/analysis; Increased </a:t>
            </a:r>
            <a:r>
              <a:rPr lang="en-US" sz="1800" dirty="0" err="1"/>
              <a:t>govt</a:t>
            </a:r>
            <a:r>
              <a:rPr lang="en-US" sz="1800" dirty="0"/>
              <a:t> demand for evidence based policy analysis; Cross-sectoral platform for inclusive policy dialogue and learning; Ag stakeholder consensus on metrics to improve accountability for stakeholder commitment</a:t>
            </a:r>
            <a:endParaRPr sz="1800" dirty="0"/>
          </a:p>
        </p:txBody>
      </p:sp>
      <p:sp>
        <p:nvSpPr>
          <p:cNvPr id="98" name="Shape 98"/>
          <p:cNvSpPr txBox="1">
            <a:spLocks noGrp="1"/>
          </p:cNvSpPr>
          <p:nvPr>
            <p:ph type="title"/>
          </p:nvPr>
        </p:nvSpPr>
        <p:spPr>
          <a:xfrm>
            <a:off x="440950" y="228600"/>
            <a:ext cx="8397300" cy="982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5A9C2"/>
              </a:buClr>
              <a:buSzPts val="3200"/>
              <a:buFont typeface="Arial"/>
              <a:buNone/>
            </a:pPr>
            <a:r>
              <a:rPr lang="en-US" sz="2000" dirty="0">
                <a:solidFill>
                  <a:srgbClr val="55A9C2"/>
                </a:solidFill>
              </a:rPr>
              <a:t>EG.3.1-d Number of milestones in improved institutional architecture for food security policy achieved with USG support [Multi-level]</a:t>
            </a:r>
            <a:endParaRPr sz="2000" b="1" i="0" u="none" strike="noStrike" cap="none" dirty="0">
              <a:solidFill>
                <a:srgbClr val="55A9C2"/>
              </a:solidFill>
              <a:latin typeface="Arial"/>
              <a:ea typeface="Arial"/>
              <a:cs typeface="Arial"/>
              <a:sym typeface="Arial"/>
            </a:endParaRPr>
          </a:p>
        </p:txBody>
      </p:sp>
    </p:spTree>
    <p:extLst>
      <p:ext uri="{BB962C8B-B14F-4D97-AF65-F5344CB8AC3E}">
        <p14:creationId xmlns:p14="http://schemas.microsoft.com/office/powerpoint/2010/main" val="918298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1828800"/>
            <a:ext cx="7953375" cy="1325563"/>
          </a:xfrm>
        </p:spPr>
        <p:txBody>
          <a:bodyPr>
            <a:noAutofit/>
          </a:bodyPr>
          <a:lstStyle/>
          <a:p>
            <a:r>
              <a:rPr lang="en-US" dirty="0" smtClean="0"/>
              <a:t>Research</a:t>
            </a:r>
            <a:endParaRPr lang="en-US"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36</a:t>
            </a:fld>
            <a:endParaRPr lang="uk-UA"/>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7000" contrast="-16000"/>
                    </a14:imgEffect>
                  </a14:imgLayer>
                </a14:imgProps>
              </a:ext>
              <a:ext uri="{28A0092B-C50C-407E-A947-70E740481C1C}">
                <a14:useLocalDpi xmlns:a14="http://schemas.microsoft.com/office/drawing/2010/main" val="0"/>
              </a:ext>
            </a:extLst>
          </a:blip>
          <a:srcRect l="12367" t="9114" r="13107" b="18550"/>
          <a:stretch/>
        </p:blipFill>
        <p:spPr>
          <a:xfrm>
            <a:off x="5410200" y="3200400"/>
            <a:ext cx="2249424" cy="2249424"/>
          </a:xfrm>
          <a:prstGeom prst="rect">
            <a:avLst/>
          </a:prstGeom>
          <a:ln w="38100">
            <a:solidFill>
              <a:schemeClr val="bg1"/>
            </a:solidFill>
          </a:ln>
        </p:spPr>
      </p:pic>
      <p:sp>
        <p:nvSpPr>
          <p:cNvPr id="5" name="TextBox 12"/>
          <p:cNvSpPr txBox="1">
            <a:spLocks noChangeArrowheads="1"/>
          </p:cNvSpPr>
          <p:nvPr/>
        </p:nvSpPr>
        <p:spPr bwMode="auto">
          <a:xfrm>
            <a:off x="5029200" y="5539732"/>
            <a:ext cx="312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algn="ctr" eaLnBrk="1" hangingPunct="1">
              <a:spcBef>
                <a:spcPct val="0"/>
              </a:spcBef>
              <a:buFontTx/>
              <a:buNone/>
            </a:pPr>
            <a:r>
              <a:rPr lang="en-US" altLang="en-US" sz="2400" b="1" dirty="0" smtClean="0">
                <a:solidFill>
                  <a:schemeClr val="bg1"/>
                </a:solidFill>
              </a:rPr>
              <a:t>Tyrell </a:t>
            </a:r>
            <a:r>
              <a:rPr lang="en-US" altLang="en-US" sz="2400" b="1" dirty="0" err="1" smtClean="0">
                <a:solidFill>
                  <a:schemeClr val="bg1"/>
                </a:solidFill>
              </a:rPr>
              <a:t>Kahan</a:t>
            </a:r>
            <a:endParaRPr lang="en-US" altLang="en-US" sz="2400" b="1" dirty="0" smtClean="0">
              <a:solidFill>
                <a:schemeClr val="bg1"/>
              </a:solidFill>
            </a:endParaRPr>
          </a:p>
        </p:txBody>
      </p:sp>
    </p:spTree>
    <p:extLst>
      <p:ext uri="{BB962C8B-B14F-4D97-AF65-F5344CB8AC3E}">
        <p14:creationId xmlns:p14="http://schemas.microsoft.com/office/powerpoint/2010/main" val="3754079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81000" y="304800"/>
            <a:ext cx="8610600" cy="1554163"/>
          </a:xfrm>
          <a:prstGeom prst="rect">
            <a:avLst/>
          </a:prstGeom>
          <a:noFill/>
          <a:ln>
            <a:noFill/>
          </a:ln>
        </p:spPr>
        <p:txBody>
          <a:bodyPr spcFirstLastPara="1" wrap="square" lIns="91425" tIns="45700" rIns="91425" bIns="45700" anchor="b" anchorCtr="0">
            <a:noAutofit/>
          </a:bodyPr>
          <a:lstStyle/>
          <a:p>
            <a:pPr lvl="0"/>
            <a:r>
              <a:rPr lang="en-US" sz="2600" b="1" dirty="0">
                <a:latin typeface="Arial"/>
                <a:cs typeface="Arial"/>
              </a:rPr>
              <a:t>EG.3.2-7 Number of technologies, practices, and approaches under various phases of research, development, and uptake as a result of USG assistance [IM-level] </a:t>
            </a:r>
            <a:endParaRPr sz="2600" b="1" i="0" u="none" strike="noStrike" cap="none" dirty="0">
              <a:solidFill>
                <a:schemeClr val="dk2"/>
              </a:solidFill>
              <a:latin typeface="Arial"/>
              <a:cs typeface="Arial"/>
              <a:sym typeface="Cabin"/>
            </a:endParaRPr>
          </a:p>
        </p:txBody>
      </p:sp>
      <p:sp>
        <p:nvSpPr>
          <p:cNvPr id="196" name="Shape 196"/>
          <p:cNvSpPr txBox="1">
            <a:spLocks noGrp="1"/>
          </p:cNvSpPr>
          <p:nvPr>
            <p:ph type="sldNum" idx="12"/>
          </p:nvPr>
        </p:nvSpPr>
        <p:spPr>
          <a:xfrm>
            <a:off x="8562416" y="6388435"/>
            <a:ext cx="406773" cy="118644"/>
          </a:xfrm>
          <a:prstGeom prst="rect">
            <a:avLst/>
          </a:prstGeom>
          <a:noFill/>
          <a:ln>
            <a:noFill/>
          </a:ln>
        </p:spPr>
        <p:txBody>
          <a:bodyPr spcFirstLastPara="1" wrap="square" lIns="91425" tIns="45700" rIns="91425" bIns="45700" anchor="ctr" anchorCtr="0">
            <a:noAutofit/>
          </a:bodyPr>
          <a:lstStyle/>
          <a:p>
            <a:fld id="{00000000-1234-1234-1234-123412341234}" type="slidenum">
              <a:rPr lang="en-US">
                <a:solidFill>
                  <a:srgbClr val="403B33"/>
                </a:solidFill>
              </a:rPr>
              <a:pPr/>
              <a:t>37</a:t>
            </a:fld>
            <a:endParaRPr>
              <a:solidFill>
                <a:srgbClr val="403B33"/>
              </a:solidFill>
            </a:endParaRPr>
          </a:p>
        </p:txBody>
      </p:sp>
      <p:graphicFrame>
        <p:nvGraphicFramePr>
          <p:cNvPr id="5" name="Diagram 4"/>
          <p:cNvGraphicFramePr/>
          <p:nvPr>
            <p:extLst>
              <p:ext uri="{D42A27DB-BD31-4B8C-83A1-F6EECF244321}">
                <p14:modId xmlns:p14="http://schemas.microsoft.com/office/powerpoint/2010/main" val="231761768"/>
              </p:ext>
            </p:extLst>
          </p:nvPr>
        </p:nvGraphicFramePr>
        <p:xfrm>
          <a:off x="349135" y="994825"/>
          <a:ext cx="7315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Left Brace 1"/>
          <p:cNvSpPr/>
          <p:nvPr/>
        </p:nvSpPr>
        <p:spPr>
          <a:xfrm rot="5400000">
            <a:off x="4711757" y="4217392"/>
            <a:ext cx="285750" cy="1936865"/>
          </a:xfrm>
          <a:prstGeom prst="leftBrace">
            <a:avLst/>
          </a:prstGeom>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cxnSp>
        <p:nvCxnSpPr>
          <p:cNvPr id="4" name="Straight Connector 3"/>
          <p:cNvCxnSpPr>
            <a:stCxn id="2" idx="1"/>
          </p:cNvCxnSpPr>
          <p:nvPr/>
        </p:nvCxnSpPr>
        <p:spPr>
          <a:xfrm flipH="1" flipV="1">
            <a:off x="228602" y="4267200"/>
            <a:ext cx="4626030" cy="7757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2" idx="1"/>
          </p:cNvCxnSpPr>
          <p:nvPr/>
        </p:nvCxnSpPr>
        <p:spPr>
          <a:xfrm flipV="1">
            <a:off x="4854632" y="2743200"/>
            <a:ext cx="2917768" cy="22997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10.4.17\Research Impact Assessment\Indicator info\MEL Presentation\R&amp;D pipeline_2.jpg"/>
          <p:cNvPicPr>
            <a:picLocks noChangeAspect="1" noChangeArrowheads="1"/>
          </p:cNvPicPr>
          <p:nvPr/>
        </p:nvPicPr>
        <p:blipFill rotWithShape="1">
          <a:blip r:embed="rId8">
            <a:extLst>
              <a:ext uri="{28A0092B-C50C-407E-A947-70E740481C1C}">
                <a14:useLocalDpi xmlns:a14="http://schemas.microsoft.com/office/drawing/2010/main" val="0"/>
              </a:ext>
            </a:extLst>
          </a:blip>
          <a:srcRect t="33490" b="31662"/>
          <a:stretch/>
        </p:blipFill>
        <p:spPr bwMode="auto">
          <a:xfrm>
            <a:off x="3820093" y="5339586"/>
            <a:ext cx="4773584" cy="124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639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828801"/>
            <a:ext cx="8286750" cy="990600"/>
          </a:xfrm>
        </p:spPr>
        <p:txBody>
          <a:bodyPr>
            <a:noAutofit/>
          </a:bodyPr>
          <a:lstStyle/>
          <a:p>
            <a:r>
              <a:rPr lang="en-US" dirty="0" smtClean="0"/>
              <a:t>Organizational Performance</a:t>
            </a:r>
            <a:endParaRPr lang="en-US"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38</a:t>
            </a:fld>
            <a:endParaRPr lang="uk-UA"/>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Effect>
                      <a14:brightnessContrast bright="11000" contrast="11000"/>
                    </a14:imgEffect>
                  </a14:imgLayer>
                </a14:imgProps>
              </a:ext>
              <a:ext uri="{28A0092B-C50C-407E-A947-70E740481C1C}">
                <a14:useLocalDpi xmlns:a14="http://schemas.microsoft.com/office/drawing/2010/main" val="0"/>
              </a:ext>
            </a:extLst>
          </a:blip>
          <a:srcRect l="4675" t="1023" r="21858" b="1023"/>
          <a:stretch/>
        </p:blipFill>
        <p:spPr>
          <a:xfrm rot="5400000">
            <a:off x="5488360" y="3257651"/>
            <a:ext cx="2249424" cy="2249424"/>
          </a:xfrm>
          <a:prstGeom prst="rect">
            <a:avLst/>
          </a:prstGeom>
          <a:ln w="38100">
            <a:solidFill>
              <a:schemeClr val="bg1"/>
            </a:solidFill>
          </a:ln>
        </p:spPr>
      </p:pic>
      <p:sp>
        <p:nvSpPr>
          <p:cNvPr id="5" name="TextBox 12"/>
          <p:cNvSpPr txBox="1">
            <a:spLocks noChangeArrowheads="1"/>
          </p:cNvSpPr>
          <p:nvPr/>
        </p:nvSpPr>
        <p:spPr bwMode="auto">
          <a:xfrm>
            <a:off x="5029200" y="5539732"/>
            <a:ext cx="312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algn="ctr" eaLnBrk="1" hangingPunct="1">
              <a:spcBef>
                <a:spcPct val="0"/>
              </a:spcBef>
              <a:buFontTx/>
              <a:buNone/>
            </a:pPr>
            <a:r>
              <a:rPr lang="en-US" altLang="en-US" sz="2400" b="1" dirty="0" smtClean="0">
                <a:solidFill>
                  <a:schemeClr val="bg1"/>
                </a:solidFill>
              </a:rPr>
              <a:t>Jessica </a:t>
            </a:r>
            <a:r>
              <a:rPr lang="en-US" altLang="en-US" sz="2400" b="1" dirty="0" err="1" smtClean="0">
                <a:solidFill>
                  <a:schemeClr val="bg1"/>
                </a:solidFill>
              </a:rPr>
              <a:t>Bagdonis</a:t>
            </a:r>
            <a:endParaRPr lang="en-US" altLang="en-US" sz="2400" b="1" dirty="0" smtClean="0">
              <a:solidFill>
                <a:schemeClr val="bg1"/>
              </a:solidFill>
            </a:endParaRPr>
          </a:p>
        </p:txBody>
      </p:sp>
    </p:spTree>
    <p:extLst>
      <p:ext uri="{BB962C8B-B14F-4D97-AF65-F5344CB8AC3E}">
        <p14:creationId xmlns:p14="http://schemas.microsoft.com/office/powerpoint/2010/main" val="1011982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1020762"/>
          </a:xfrm>
        </p:spPr>
        <p:txBody>
          <a:bodyPr>
            <a:noAutofit/>
          </a:bodyPr>
          <a:lstStyle/>
          <a:p>
            <a:r>
              <a:rPr lang="en-US" sz="2500" dirty="0"/>
              <a:t>EG.3.2-29 Number of organizations with increased performance improvement with USG assistance [IM-level]</a:t>
            </a:r>
          </a:p>
        </p:txBody>
      </p:sp>
      <p:sp>
        <p:nvSpPr>
          <p:cNvPr id="3" name="Content Placeholder 2"/>
          <p:cNvSpPr>
            <a:spLocks noGrp="1"/>
          </p:cNvSpPr>
          <p:nvPr>
            <p:ph idx="1"/>
          </p:nvPr>
        </p:nvSpPr>
        <p:spPr>
          <a:xfrm>
            <a:off x="304800" y="1295400"/>
            <a:ext cx="8382000" cy="4876800"/>
          </a:xfrm>
        </p:spPr>
        <p:txBody>
          <a:bodyPr>
            <a:normAutofit fontScale="25000" lnSpcReduction="20000"/>
          </a:bodyPr>
          <a:lstStyle/>
          <a:p>
            <a:r>
              <a:rPr lang="en-US" sz="6400" dirty="0"/>
              <a:t>Use when an activity (1) intentionally allocates resources toward strengthening organizational capacity </a:t>
            </a:r>
            <a:r>
              <a:rPr lang="en-US" sz="6400" b="1" i="1" dirty="0"/>
              <a:t>and</a:t>
            </a:r>
            <a:r>
              <a:rPr lang="en-US" sz="6400" dirty="0"/>
              <a:t> (2) undergoes a deliberate performance improvement process that is documented.  </a:t>
            </a:r>
          </a:p>
          <a:p>
            <a:pPr marL="0" indent="0">
              <a:buNone/>
            </a:pPr>
            <a:endParaRPr lang="en-US" sz="3200" dirty="0"/>
          </a:p>
          <a:p>
            <a:r>
              <a:rPr lang="en-US" sz="6400" dirty="0"/>
              <a:t>To monitor and report progress on this indicator: </a:t>
            </a:r>
          </a:p>
          <a:p>
            <a:pPr marL="0" indent="0">
              <a:buNone/>
            </a:pPr>
            <a:endParaRPr lang="en-US" sz="3600" dirty="0"/>
          </a:p>
          <a:p>
            <a:pPr lvl="1">
              <a:buFont typeface="Wingdings" panose="05000000000000000000" pitchFamily="2" charset="2"/>
              <a:buChar char="q"/>
            </a:pPr>
            <a:r>
              <a:rPr lang="en-US" sz="6000" dirty="0"/>
              <a:t>The activity’s theory of change should reflect how the process of performance improvement is predicted to improve outputs/outcomes that an organization produces</a:t>
            </a:r>
          </a:p>
          <a:p>
            <a:pPr lvl="1">
              <a:buFont typeface="Wingdings" panose="05000000000000000000" pitchFamily="2" charset="2"/>
              <a:buChar char="q"/>
            </a:pPr>
            <a:r>
              <a:rPr lang="en-US" sz="6400" dirty="0"/>
              <a:t>An organization must demonstrate that it has undergone and documented at a minimum the following four steps:</a:t>
            </a:r>
          </a:p>
          <a:p>
            <a:pPr marL="800100" lvl="2" indent="0">
              <a:buNone/>
            </a:pPr>
            <a:r>
              <a:rPr lang="en-US" sz="5600" dirty="0"/>
              <a:t>1. Obtain organizational stakeholder input to define desired changes in performance.</a:t>
            </a:r>
          </a:p>
          <a:p>
            <a:pPr marL="800100" lvl="2" indent="0">
              <a:buNone/>
            </a:pPr>
            <a:r>
              <a:rPr lang="en-US" sz="5600" dirty="0"/>
              <a:t>2. Analyze and assess performance gaps</a:t>
            </a:r>
          </a:p>
          <a:p>
            <a:pPr marL="800100" lvl="2" indent="0">
              <a:buNone/>
            </a:pPr>
            <a:r>
              <a:rPr lang="en-US" sz="5600" dirty="0"/>
              <a:t>3. Select and implement performance improvement solutions.</a:t>
            </a:r>
          </a:p>
          <a:p>
            <a:pPr marL="800100" lvl="2" indent="0">
              <a:buNone/>
            </a:pPr>
            <a:r>
              <a:rPr lang="en-US" sz="5600" dirty="0"/>
              <a:t>4. Monitor and evaluate performance</a:t>
            </a:r>
            <a:r>
              <a:rPr lang="en-US" sz="5600" dirty="0" smtClean="0"/>
              <a:t>.</a:t>
            </a:r>
          </a:p>
          <a:p>
            <a:pPr marL="0" indent="0">
              <a:buNone/>
              <a:tabLst>
                <a:tab pos="739775" algn="l"/>
              </a:tabLst>
            </a:pPr>
            <a:endParaRPr lang="en-US" sz="6000" dirty="0"/>
          </a:p>
          <a:p>
            <a:pPr lvl="1">
              <a:buFont typeface="Wingdings" panose="05000000000000000000" pitchFamily="2" charset="2"/>
              <a:buChar char="q"/>
              <a:tabLst>
                <a:tab pos="739775" algn="l"/>
              </a:tabLst>
            </a:pPr>
            <a:r>
              <a:rPr lang="en-US" sz="6800" dirty="0" smtClean="0"/>
              <a:t>An </a:t>
            </a:r>
            <a:r>
              <a:rPr lang="en-US" sz="6800" dirty="0"/>
              <a:t>organization must demonstrate that its targets for performance improvement have been met or achieved.</a:t>
            </a:r>
          </a:p>
          <a:p>
            <a:pPr marL="403225" lvl="2" indent="-403225">
              <a:tabLst>
                <a:tab pos="403225" algn="l"/>
              </a:tabLst>
            </a:pPr>
            <a:endParaRPr lang="en-US" sz="3200" dirty="0"/>
          </a:p>
          <a:p>
            <a:pPr>
              <a:tabLst>
                <a:tab pos="403225" algn="l"/>
              </a:tabLst>
            </a:pPr>
            <a:r>
              <a:rPr lang="en-US" sz="7200" dirty="0"/>
              <a:t>Organizations may choose their preferred approach and/or tools for documenting the process and achievement of performance improvement targets.</a:t>
            </a:r>
          </a:p>
          <a:p>
            <a:pPr marL="0" lvl="2" indent="0">
              <a:buNone/>
              <a:tabLst>
                <a:tab pos="403225" algn="l"/>
              </a:tabLst>
            </a:pPr>
            <a:endParaRPr lang="en-US" sz="3200" dirty="0"/>
          </a:p>
          <a:p>
            <a:pPr>
              <a:tabLst>
                <a:tab pos="403225" algn="l"/>
              </a:tabLst>
            </a:pPr>
            <a:r>
              <a:rPr lang="en-US" sz="7200" dirty="0"/>
              <a:t>Annual targets based on how many organizations will have improved organizational performance each year</a:t>
            </a:r>
          </a:p>
          <a:p>
            <a:pPr marL="403225" lvl="2" indent="-403225">
              <a:tabLst>
                <a:tab pos="403225" algn="l"/>
              </a:tabLst>
            </a:pPr>
            <a:endParaRPr lang="en-US" sz="6400" dirty="0"/>
          </a:p>
        </p:txBody>
      </p:sp>
      <p:sp>
        <p:nvSpPr>
          <p:cNvPr id="4" name="Slide Number Placeholder 3"/>
          <p:cNvSpPr>
            <a:spLocks noGrp="1"/>
          </p:cNvSpPr>
          <p:nvPr>
            <p:ph type="sldNum" sz="quarter" idx="12"/>
          </p:nvPr>
        </p:nvSpPr>
        <p:spPr/>
        <p:txBody>
          <a:bodyPr/>
          <a:lstStyle/>
          <a:p>
            <a:fld id="{2680167F-CB3B-4B4D-AF6D-A71750A3E1A0}" type="slidenum">
              <a:rPr lang="en-US" smtClean="0"/>
              <a:t>39</a:t>
            </a:fld>
            <a:endParaRPr lang="en-US"/>
          </a:p>
        </p:txBody>
      </p:sp>
    </p:spTree>
    <p:extLst>
      <p:ext uri="{BB962C8B-B14F-4D97-AF65-F5344CB8AC3E}">
        <p14:creationId xmlns:p14="http://schemas.microsoft.com/office/powerpoint/2010/main" val="2404890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219200"/>
            <a:ext cx="8229600" cy="3200400"/>
          </a:xfrm>
        </p:spPr>
        <p:txBody>
          <a:bodyPr>
            <a:normAutofit/>
          </a:bodyPr>
          <a:lstStyle/>
          <a:p>
            <a:pPr>
              <a:spcBef>
                <a:spcPts val="0"/>
              </a:spcBef>
              <a:spcAft>
                <a:spcPts val="1800"/>
              </a:spcAft>
            </a:pPr>
            <a:r>
              <a:rPr lang="en-US" sz="2400" dirty="0" smtClean="0"/>
              <a:t>Indicator transition (new handbook March 2018)</a:t>
            </a:r>
          </a:p>
          <a:p>
            <a:pPr>
              <a:spcBef>
                <a:spcPts val="0"/>
              </a:spcBef>
              <a:spcAft>
                <a:spcPts val="1800"/>
              </a:spcAft>
            </a:pPr>
            <a:r>
              <a:rPr lang="en-US" sz="2400" dirty="0" smtClean="0"/>
              <a:t>What are indicators?</a:t>
            </a:r>
          </a:p>
          <a:p>
            <a:pPr lvl="1">
              <a:spcBef>
                <a:spcPts val="0"/>
              </a:spcBef>
              <a:spcAft>
                <a:spcPts val="1800"/>
              </a:spcAft>
            </a:pPr>
            <a:r>
              <a:rPr lang="en-US" sz="2000" dirty="0" smtClean="0"/>
              <a:t>Measures that enable us to monitor performance;</a:t>
            </a:r>
          </a:p>
          <a:p>
            <a:pPr lvl="1">
              <a:spcBef>
                <a:spcPts val="0"/>
              </a:spcBef>
              <a:spcAft>
                <a:spcPts val="1800"/>
              </a:spcAft>
            </a:pPr>
            <a:r>
              <a:rPr lang="en-US" sz="2000" dirty="0" smtClean="0"/>
              <a:t>Support phase </a:t>
            </a:r>
            <a:r>
              <a:rPr lang="en-US" sz="2000" dirty="0"/>
              <a:t>two of the </a:t>
            </a:r>
            <a:r>
              <a:rPr lang="en-US" sz="2000" dirty="0" smtClean="0"/>
              <a:t>USG’s FTF </a:t>
            </a:r>
            <a:r>
              <a:rPr lang="en-US" sz="2000" dirty="0"/>
              <a:t>initiative, guided by the Global Food Security Strategy (GFSS</a:t>
            </a:r>
            <a:r>
              <a:rPr lang="en-US" sz="2000" dirty="0" smtClean="0"/>
              <a:t>);</a:t>
            </a:r>
          </a:p>
          <a:p>
            <a:pPr lvl="1">
              <a:spcBef>
                <a:spcPts val="0"/>
              </a:spcBef>
              <a:spcAft>
                <a:spcPts val="1800"/>
              </a:spcAft>
            </a:pPr>
            <a:r>
              <a:rPr lang="en-US" sz="2000" dirty="0" smtClean="0"/>
              <a:t>Assess progress against each result in Result Framework;</a:t>
            </a:r>
            <a:endParaRPr lang="en-US" dirty="0"/>
          </a:p>
          <a:p>
            <a:pPr lvl="1"/>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5105400" y="4191000"/>
            <a:ext cx="3919635" cy="2510616"/>
          </a:xfrm>
          <a:prstGeom prst="rect">
            <a:avLst/>
          </a:prstGeom>
        </p:spPr>
      </p:pic>
      <p:sp>
        <p:nvSpPr>
          <p:cNvPr id="5" name="Content Placeholder 2"/>
          <p:cNvSpPr txBox="1">
            <a:spLocks/>
          </p:cNvSpPr>
          <p:nvPr/>
        </p:nvSpPr>
        <p:spPr>
          <a:xfrm>
            <a:off x="457200" y="4419600"/>
            <a:ext cx="5486400" cy="1935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0"/>
              </a:spcBef>
              <a:spcAft>
                <a:spcPts val="1800"/>
              </a:spcAft>
            </a:pPr>
            <a:r>
              <a:rPr lang="en-US" sz="2000" dirty="0" smtClean="0"/>
              <a:t>Monitor the causal flow from outputs --&gt; project outcomes --&gt; population/system-level outcomes --&gt; impacts;</a:t>
            </a:r>
          </a:p>
          <a:p>
            <a:pPr lvl="1">
              <a:spcBef>
                <a:spcPts val="0"/>
              </a:spcBef>
              <a:spcAft>
                <a:spcPts val="1800"/>
              </a:spcAft>
            </a:pPr>
            <a:r>
              <a:rPr lang="en-US" sz="2000" dirty="0" smtClean="0"/>
              <a:t>Assess plausibility</a:t>
            </a:r>
          </a:p>
          <a:p>
            <a:pPr lvl="1"/>
            <a:endParaRPr lang="en-US" sz="2000" dirty="0" smtClean="0"/>
          </a:p>
          <a:p>
            <a:pPr lvl="1"/>
            <a:endParaRPr lang="en-US" sz="2000" dirty="0"/>
          </a:p>
        </p:txBody>
      </p:sp>
      <p:sp>
        <p:nvSpPr>
          <p:cNvPr id="6" name="Slide Number Placeholder 5"/>
          <p:cNvSpPr>
            <a:spLocks noGrp="1"/>
          </p:cNvSpPr>
          <p:nvPr>
            <p:ph type="sldNum" sz="quarter" idx="12"/>
          </p:nvPr>
        </p:nvSpPr>
        <p:spPr/>
        <p:txBody>
          <a:bodyPr/>
          <a:lstStyle/>
          <a:p>
            <a:fld id="{2680167F-CB3B-4B4D-AF6D-A71750A3E1A0}" type="slidenum">
              <a:rPr lang="en-US" smtClean="0"/>
              <a:t>4</a:t>
            </a:fld>
            <a:endParaRPr lang="en-US"/>
          </a:p>
        </p:txBody>
      </p:sp>
    </p:spTree>
    <p:extLst>
      <p:ext uri="{BB962C8B-B14F-4D97-AF65-F5344CB8AC3E}">
        <p14:creationId xmlns:p14="http://schemas.microsoft.com/office/powerpoint/2010/main" val="420447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020762"/>
          </a:xfrm>
        </p:spPr>
        <p:txBody>
          <a:bodyPr>
            <a:noAutofit/>
          </a:bodyPr>
          <a:lstStyle/>
          <a:p>
            <a:r>
              <a:rPr lang="en-US" sz="2500" dirty="0"/>
              <a:t>EG.3.2-29 Number of organizations with increased performance improvement with USG assistance [IM-level]</a:t>
            </a:r>
          </a:p>
        </p:txBody>
      </p:sp>
      <p:graphicFrame>
        <p:nvGraphicFramePr>
          <p:cNvPr id="5" name="Object 4">
            <a:extLst>
              <a:ext uri="{FF2B5EF4-FFF2-40B4-BE49-F238E27FC236}">
                <a16:creationId xmlns:a16="http://schemas.microsoft.com/office/drawing/2014/main" xmlns="" id="{DFCA15D2-DCDC-42D9-B372-C256B036912D}"/>
              </a:ext>
            </a:extLst>
          </p:cNvPr>
          <p:cNvGraphicFramePr>
            <a:graphicFrameLocks noChangeAspect="1"/>
          </p:cNvGraphicFramePr>
          <p:nvPr>
            <p:extLst>
              <p:ext uri="{D42A27DB-BD31-4B8C-83A1-F6EECF244321}">
                <p14:modId xmlns:p14="http://schemas.microsoft.com/office/powerpoint/2010/main" val="678281860"/>
              </p:ext>
            </p:extLst>
          </p:nvPr>
        </p:nvGraphicFramePr>
        <p:xfrm>
          <a:off x="352882" y="1752600"/>
          <a:ext cx="8943518" cy="3886200"/>
        </p:xfrm>
        <a:graphic>
          <a:graphicData uri="http://schemas.openxmlformats.org/presentationml/2006/ole">
            <mc:AlternateContent xmlns:mc="http://schemas.openxmlformats.org/markup-compatibility/2006">
              <mc:Choice xmlns:v="urn:schemas-microsoft-com:vml" Requires="v">
                <p:oleObj spid="_x0000_s1091" name="Document" r:id="rId4" imgW="5940848" imgH="2581656" progId="Word.Document.12">
                  <p:embed/>
                </p:oleObj>
              </mc:Choice>
              <mc:Fallback>
                <p:oleObj name="Document" r:id="rId4" imgW="5940848" imgH="2581656" progId="Word.Document.12">
                  <p:embed/>
                  <p:pic>
                    <p:nvPicPr>
                      <p:cNvPr id="0" name=""/>
                      <p:cNvPicPr/>
                      <p:nvPr/>
                    </p:nvPicPr>
                    <p:blipFill>
                      <a:blip r:embed="rId5"/>
                      <a:stretch>
                        <a:fillRect/>
                      </a:stretch>
                    </p:blipFill>
                    <p:spPr>
                      <a:xfrm>
                        <a:off x="352882" y="1752600"/>
                        <a:ext cx="8943518" cy="3886200"/>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2680167F-CB3B-4B4D-AF6D-A71750A3E1A0}" type="slidenum">
              <a:rPr lang="en-US" smtClean="0"/>
              <a:t>40</a:t>
            </a:fld>
            <a:endParaRPr lang="en-US"/>
          </a:p>
        </p:txBody>
      </p:sp>
    </p:spTree>
    <p:extLst>
      <p:ext uri="{BB962C8B-B14F-4D97-AF65-F5344CB8AC3E}">
        <p14:creationId xmlns:p14="http://schemas.microsoft.com/office/powerpoint/2010/main" val="2773032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28800"/>
            <a:ext cx="8029575" cy="1325563"/>
          </a:xfrm>
        </p:spPr>
        <p:txBody>
          <a:bodyPr>
            <a:noAutofit/>
          </a:bodyPr>
          <a:lstStyle/>
          <a:p>
            <a:r>
              <a:rPr lang="en-US" dirty="0" smtClean="0"/>
              <a:t>Land Tenure</a:t>
            </a:r>
            <a:endParaRPr lang="en-US"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41</a:t>
            </a:fld>
            <a:endParaRPr lang="uk-UA"/>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14000" contrast="10000"/>
                    </a14:imgEffect>
                  </a14:imgLayer>
                </a14:imgProps>
              </a:ext>
              <a:ext uri="{28A0092B-C50C-407E-A947-70E740481C1C}">
                <a14:useLocalDpi xmlns:a14="http://schemas.microsoft.com/office/drawing/2010/main" val="0"/>
              </a:ext>
            </a:extLst>
          </a:blip>
          <a:srcRect l="9351" t="5092" r="13664" b="17924"/>
          <a:stretch/>
        </p:blipFill>
        <p:spPr>
          <a:xfrm>
            <a:off x="5486400" y="3200400"/>
            <a:ext cx="2249424" cy="2249424"/>
          </a:xfrm>
          <a:prstGeom prst="rect">
            <a:avLst/>
          </a:prstGeom>
          <a:ln w="38100">
            <a:solidFill>
              <a:schemeClr val="bg1"/>
            </a:solidFill>
          </a:ln>
        </p:spPr>
      </p:pic>
      <p:sp>
        <p:nvSpPr>
          <p:cNvPr id="5" name="TextBox 12"/>
          <p:cNvSpPr txBox="1">
            <a:spLocks noChangeArrowheads="1"/>
          </p:cNvSpPr>
          <p:nvPr/>
        </p:nvSpPr>
        <p:spPr bwMode="auto">
          <a:xfrm>
            <a:off x="5029200" y="5539732"/>
            <a:ext cx="312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algn="ctr" eaLnBrk="1" hangingPunct="1">
              <a:spcBef>
                <a:spcPct val="0"/>
              </a:spcBef>
              <a:buFontTx/>
              <a:buNone/>
            </a:pPr>
            <a:r>
              <a:rPr lang="en-US" altLang="en-US" sz="2400" b="1" dirty="0" smtClean="0">
                <a:solidFill>
                  <a:schemeClr val="bg1"/>
                </a:solidFill>
              </a:rPr>
              <a:t>Janina </a:t>
            </a:r>
            <a:r>
              <a:rPr lang="en-US" altLang="en-US" sz="2400" b="1" dirty="0" err="1" smtClean="0">
                <a:solidFill>
                  <a:schemeClr val="bg1"/>
                </a:solidFill>
              </a:rPr>
              <a:t>Mera</a:t>
            </a:r>
            <a:endParaRPr lang="en-US" altLang="en-US" sz="2400" b="1" dirty="0" smtClean="0">
              <a:solidFill>
                <a:schemeClr val="bg1"/>
              </a:solidFill>
            </a:endParaRPr>
          </a:p>
        </p:txBody>
      </p:sp>
    </p:spTree>
    <p:extLst>
      <p:ext uri="{BB962C8B-B14F-4D97-AF65-F5344CB8AC3E}">
        <p14:creationId xmlns:p14="http://schemas.microsoft.com/office/powerpoint/2010/main" val="4148369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524000"/>
          </a:xfrm>
        </p:spPr>
        <p:txBody>
          <a:bodyPr>
            <a:noAutofit/>
          </a:bodyPr>
          <a:lstStyle/>
          <a:p>
            <a:r>
              <a:rPr lang="en-US" dirty="0" smtClean="0"/>
              <a:t>EG.10.4-7 </a:t>
            </a:r>
            <a:r>
              <a:rPr lang="en-US" sz="2800" dirty="0" smtClean="0"/>
              <a:t>Number </a:t>
            </a:r>
            <a:r>
              <a:rPr lang="en-US" sz="2800" dirty="0"/>
              <a:t>of adults with legally recognized and documented tenure rights to land or marine areas, as a result of USG assistance. </a:t>
            </a:r>
            <a:br>
              <a:rPr lang="en-US" sz="2800" dirty="0"/>
            </a:br>
            <a:endParaRPr lang="en-US" sz="2800" dirty="0"/>
          </a:p>
        </p:txBody>
      </p:sp>
      <p:sp>
        <p:nvSpPr>
          <p:cNvPr id="3" name="Content Placeholder 2"/>
          <p:cNvSpPr>
            <a:spLocks noGrp="1"/>
          </p:cNvSpPr>
          <p:nvPr>
            <p:ph idx="1"/>
          </p:nvPr>
        </p:nvSpPr>
        <p:spPr>
          <a:xfrm>
            <a:off x="457200" y="2286000"/>
            <a:ext cx="8229600" cy="3840163"/>
          </a:xfrm>
        </p:spPr>
        <p:txBody>
          <a:bodyPr/>
          <a:lstStyle/>
          <a:p>
            <a:pPr marL="0" indent="0">
              <a:buNone/>
            </a:pPr>
            <a:endParaRPr lang="en-US" dirty="0"/>
          </a:p>
          <a:p>
            <a:pPr>
              <a:lnSpc>
                <a:spcPct val="120000"/>
              </a:lnSpc>
            </a:pPr>
            <a:r>
              <a:rPr lang="en-US" dirty="0" smtClean="0"/>
              <a:t>Not restricted to individual ownership rights</a:t>
            </a:r>
          </a:p>
          <a:p>
            <a:pPr lvl="1">
              <a:lnSpc>
                <a:spcPct val="120000"/>
              </a:lnSpc>
            </a:pPr>
            <a:r>
              <a:rPr lang="en-US" dirty="0" smtClean="0"/>
              <a:t>Every adult counted separately</a:t>
            </a:r>
            <a:endParaRPr lang="en-US" dirty="0"/>
          </a:p>
          <a:p>
            <a:pPr>
              <a:lnSpc>
                <a:spcPct val="120000"/>
              </a:lnSpc>
            </a:pPr>
            <a:r>
              <a:rPr lang="en-US" dirty="0" smtClean="0"/>
              <a:t>Official land registry data supplemented by activity records</a:t>
            </a:r>
            <a:endParaRPr lang="en-US" dirty="0"/>
          </a:p>
        </p:txBody>
      </p:sp>
      <p:sp>
        <p:nvSpPr>
          <p:cNvPr id="4" name="Slide Number Placeholder 3"/>
          <p:cNvSpPr>
            <a:spLocks noGrp="1"/>
          </p:cNvSpPr>
          <p:nvPr>
            <p:ph type="sldNum" sz="quarter" idx="12"/>
          </p:nvPr>
        </p:nvSpPr>
        <p:spPr/>
        <p:txBody>
          <a:bodyPr/>
          <a:lstStyle/>
          <a:p>
            <a:fld id="{2680167F-CB3B-4B4D-AF6D-A71750A3E1A0}" type="slidenum">
              <a:rPr lang="en-US" smtClean="0"/>
              <a:t>42</a:t>
            </a:fld>
            <a:endParaRPr lang="en-US"/>
          </a:p>
        </p:txBody>
      </p:sp>
    </p:spTree>
    <p:extLst>
      <p:ext uri="{BB962C8B-B14F-4D97-AF65-F5344CB8AC3E}">
        <p14:creationId xmlns:p14="http://schemas.microsoft.com/office/powerpoint/2010/main" val="1871189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30362"/>
          </a:xfrm>
        </p:spPr>
        <p:txBody>
          <a:bodyPr>
            <a:normAutofit fontScale="90000"/>
          </a:bodyPr>
          <a:lstStyle/>
          <a:p>
            <a:r>
              <a:rPr lang="en-US" dirty="0" smtClean="0"/>
              <a:t>EG.10.4-8</a:t>
            </a:r>
            <a:r>
              <a:rPr lang="en-US" dirty="0"/>
              <a:t>	Number of adults who perceive their tenure rights to land or marine areas as secure as a result of USG assistance </a:t>
            </a:r>
            <a:br>
              <a:rPr lang="en-US" dirty="0"/>
            </a:br>
            <a:endParaRPr lang="en-US" dirty="0"/>
          </a:p>
        </p:txBody>
      </p:sp>
      <p:sp>
        <p:nvSpPr>
          <p:cNvPr id="3" name="Content Placeholder 2"/>
          <p:cNvSpPr>
            <a:spLocks noGrp="1"/>
          </p:cNvSpPr>
          <p:nvPr>
            <p:ph idx="1"/>
          </p:nvPr>
        </p:nvSpPr>
        <p:spPr>
          <a:xfrm>
            <a:off x="457200" y="2438400"/>
            <a:ext cx="8229600" cy="3687763"/>
          </a:xfrm>
        </p:spPr>
        <p:txBody>
          <a:bodyPr/>
          <a:lstStyle/>
          <a:p>
            <a:pPr>
              <a:lnSpc>
                <a:spcPct val="120000"/>
              </a:lnSpc>
            </a:pPr>
            <a:r>
              <a:rPr lang="en-US" dirty="0" smtClean="0"/>
              <a:t>Potential gap between legal rights and perception of rights</a:t>
            </a:r>
            <a:endParaRPr lang="en-US" dirty="0"/>
          </a:p>
          <a:p>
            <a:pPr>
              <a:lnSpc>
                <a:spcPct val="120000"/>
              </a:lnSpc>
            </a:pPr>
            <a:r>
              <a:rPr lang="en-US" dirty="0" smtClean="0"/>
              <a:t>Captured through a survey of beneficiaries</a:t>
            </a:r>
          </a:p>
          <a:p>
            <a:endParaRPr lang="en-US" dirty="0" smtClean="0"/>
          </a:p>
        </p:txBody>
      </p:sp>
      <p:sp>
        <p:nvSpPr>
          <p:cNvPr id="4" name="Slide Number Placeholder 3"/>
          <p:cNvSpPr>
            <a:spLocks noGrp="1"/>
          </p:cNvSpPr>
          <p:nvPr>
            <p:ph type="sldNum" sz="quarter" idx="12"/>
          </p:nvPr>
        </p:nvSpPr>
        <p:spPr/>
        <p:txBody>
          <a:bodyPr/>
          <a:lstStyle/>
          <a:p>
            <a:fld id="{2680167F-CB3B-4B4D-AF6D-A71750A3E1A0}" type="slidenum">
              <a:rPr lang="en-US" smtClean="0"/>
              <a:t>43</a:t>
            </a:fld>
            <a:endParaRPr lang="en-US"/>
          </a:p>
        </p:txBody>
      </p:sp>
    </p:spTree>
    <p:extLst>
      <p:ext uri="{BB962C8B-B14F-4D97-AF65-F5344CB8AC3E}">
        <p14:creationId xmlns:p14="http://schemas.microsoft.com/office/powerpoint/2010/main" val="1279130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1828800"/>
            <a:ext cx="7724775" cy="1325563"/>
          </a:xfrm>
        </p:spPr>
        <p:txBody>
          <a:bodyPr>
            <a:noAutofit/>
          </a:bodyPr>
          <a:lstStyle/>
          <a:p>
            <a:r>
              <a:rPr lang="en-US" dirty="0" smtClean="0"/>
              <a:t>Resilience</a:t>
            </a:r>
            <a:endParaRPr lang="en-US"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44</a:t>
            </a:fld>
            <a:endParaRPr lang="uk-UA"/>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14000" contrast="10000"/>
                    </a14:imgEffect>
                  </a14:imgLayer>
                </a14:imgProps>
              </a:ext>
              <a:ext uri="{28A0092B-C50C-407E-A947-70E740481C1C}">
                <a14:useLocalDpi xmlns:a14="http://schemas.microsoft.com/office/drawing/2010/main" val="0"/>
              </a:ext>
            </a:extLst>
          </a:blip>
          <a:srcRect l="9351" t="5092" r="13664" b="17924"/>
          <a:stretch/>
        </p:blipFill>
        <p:spPr>
          <a:xfrm>
            <a:off x="5486400" y="3200400"/>
            <a:ext cx="2249424" cy="2249424"/>
          </a:xfrm>
          <a:prstGeom prst="rect">
            <a:avLst/>
          </a:prstGeom>
          <a:ln w="38100">
            <a:solidFill>
              <a:schemeClr val="bg1"/>
            </a:solidFill>
          </a:ln>
        </p:spPr>
      </p:pic>
      <p:sp>
        <p:nvSpPr>
          <p:cNvPr id="5" name="TextBox 12"/>
          <p:cNvSpPr txBox="1">
            <a:spLocks noChangeArrowheads="1"/>
          </p:cNvSpPr>
          <p:nvPr/>
        </p:nvSpPr>
        <p:spPr bwMode="auto">
          <a:xfrm>
            <a:off x="5029200" y="5539732"/>
            <a:ext cx="312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algn="ctr" eaLnBrk="1" hangingPunct="1">
              <a:spcBef>
                <a:spcPct val="0"/>
              </a:spcBef>
              <a:buFontTx/>
              <a:buNone/>
            </a:pPr>
            <a:r>
              <a:rPr lang="en-US" altLang="en-US" sz="2400" b="1" dirty="0" smtClean="0">
                <a:solidFill>
                  <a:schemeClr val="bg1"/>
                </a:solidFill>
              </a:rPr>
              <a:t>Janina </a:t>
            </a:r>
            <a:r>
              <a:rPr lang="en-US" altLang="en-US" sz="2400" b="1" dirty="0" err="1" smtClean="0">
                <a:solidFill>
                  <a:schemeClr val="bg1"/>
                </a:solidFill>
              </a:rPr>
              <a:t>Mera</a:t>
            </a:r>
            <a:endParaRPr lang="en-US" altLang="en-US" sz="2400" b="1" dirty="0" smtClean="0">
              <a:solidFill>
                <a:schemeClr val="bg1"/>
              </a:solidFill>
            </a:endParaRPr>
          </a:p>
        </p:txBody>
      </p:sp>
    </p:spTree>
    <p:extLst>
      <p:ext uri="{BB962C8B-B14F-4D97-AF65-F5344CB8AC3E}">
        <p14:creationId xmlns:p14="http://schemas.microsoft.com/office/powerpoint/2010/main" val="3524669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858962"/>
          </a:xfrm>
        </p:spPr>
        <p:txBody>
          <a:bodyPr>
            <a:normAutofit fontScale="90000"/>
          </a:bodyPr>
          <a:lstStyle/>
          <a:p>
            <a:r>
              <a:rPr lang="en-US" dirty="0" smtClean="0"/>
              <a:t>RESIL</a:t>
            </a:r>
            <a:r>
              <a:rPr lang="en-US" dirty="0"/>
              <a:t>-</a:t>
            </a:r>
            <a:r>
              <a:rPr lang="en-US" dirty="0" smtClean="0"/>
              <a:t>1: Number </a:t>
            </a:r>
            <a:r>
              <a:rPr lang="en-US" dirty="0"/>
              <a:t>of host government or community-derived risk management plans formally proposed, adopted, implemented or institutionalized with USG assistance</a:t>
            </a:r>
            <a:br>
              <a:rPr lang="en-US" dirty="0"/>
            </a:br>
            <a:endParaRPr lang="en-US" dirty="0"/>
          </a:p>
        </p:txBody>
      </p:sp>
      <p:sp>
        <p:nvSpPr>
          <p:cNvPr id="3" name="Content Placeholder 2"/>
          <p:cNvSpPr>
            <a:spLocks noGrp="1"/>
          </p:cNvSpPr>
          <p:nvPr>
            <p:ph idx="1"/>
          </p:nvPr>
        </p:nvSpPr>
        <p:spPr>
          <a:xfrm>
            <a:off x="533400" y="2438400"/>
            <a:ext cx="8229600" cy="3916363"/>
          </a:xfrm>
        </p:spPr>
        <p:txBody>
          <a:bodyPr/>
          <a:lstStyle/>
          <a:p>
            <a:r>
              <a:rPr lang="en-US" dirty="0" smtClean="0"/>
              <a:t>Two types-government and community</a:t>
            </a:r>
          </a:p>
          <a:p>
            <a:r>
              <a:rPr lang="en-US" dirty="0" smtClean="0"/>
              <a:t>Four phases of development: proposed, adopted, implemented, institutionalized (report under each stage within the year)</a:t>
            </a:r>
          </a:p>
          <a:p>
            <a:r>
              <a:rPr lang="en-US" dirty="0" smtClean="0"/>
              <a:t>Plans can be implemented over more than one year. </a:t>
            </a:r>
          </a:p>
        </p:txBody>
      </p:sp>
      <p:sp>
        <p:nvSpPr>
          <p:cNvPr id="4" name="Slide Number Placeholder 3"/>
          <p:cNvSpPr>
            <a:spLocks noGrp="1"/>
          </p:cNvSpPr>
          <p:nvPr>
            <p:ph type="sldNum" sz="quarter" idx="12"/>
          </p:nvPr>
        </p:nvSpPr>
        <p:spPr/>
        <p:txBody>
          <a:bodyPr/>
          <a:lstStyle/>
          <a:p>
            <a:fld id="{2680167F-CB3B-4B4D-AF6D-A71750A3E1A0}" type="slidenum">
              <a:rPr lang="en-US" smtClean="0"/>
              <a:t>45</a:t>
            </a:fld>
            <a:endParaRPr lang="en-US"/>
          </a:p>
        </p:txBody>
      </p:sp>
    </p:spTree>
    <p:extLst>
      <p:ext uri="{BB962C8B-B14F-4D97-AF65-F5344CB8AC3E}">
        <p14:creationId xmlns:p14="http://schemas.microsoft.com/office/powerpoint/2010/main" val="165804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828800"/>
            <a:ext cx="7877175" cy="1325563"/>
          </a:xfrm>
        </p:spPr>
        <p:txBody>
          <a:bodyPr>
            <a:noAutofit/>
          </a:bodyPr>
          <a:lstStyle/>
          <a:p>
            <a:r>
              <a:rPr lang="en-US" dirty="0" smtClean="0"/>
              <a:t>Youth</a:t>
            </a:r>
            <a:endParaRPr lang="en-US"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46</a:t>
            </a:fld>
            <a:endParaRPr lang="uk-UA"/>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5193" t="2454" r="19008" b="51749"/>
          <a:stretch/>
        </p:blipFill>
        <p:spPr>
          <a:xfrm>
            <a:off x="5466588" y="3290308"/>
            <a:ext cx="2249424" cy="2249424"/>
          </a:xfrm>
          <a:prstGeom prst="rect">
            <a:avLst/>
          </a:prstGeom>
          <a:ln w="38100">
            <a:solidFill>
              <a:schemeClr val="bg1"/>
            </a:solidFill>
          </a:ln>
        </p:spPr>
      </p:pic>
      <p:sp>
        <p:nvSpPr>
          <p:cNvPr id="5" name="TextBox 12"/>
          <p:cNvSpPr txBox="1">
            <a:spLocks noChangeArrowheads="1"/>
          </p:cNvSpPr>
          <p:nvPr/>
        </p:nvSpPr>
        <p:spPr bwMode="auto">
          <a:xfrm>
            <a:off x="5029200" y="5539732"/>
            <a:ext cx="312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algn="ctr" eaLnBrk="1" hangingPunct="1">
              <a:spcBef>
                <a:spcPct val="0"/>
              </a:spcBef>
              <a:buFontTx/>
              <a:buNone/>
            </a:pPr>
            <a:r>
              <a:rPr lang="en-US" altLang="en-US" sz="2400" b="1" dirty="0" smtClean="0">
                <a:solidFill>
                  <a:schemeClr val="bg1"/>
                </a:solidFill>
              </a:rPr>
              <a:t>Alexandria </a:t>
            </a:r>
            <a:r>
              <a:rPr lang="en-US" altLang="en-US" sz="2400" b="1" dirty="0" err="1" smtClean="0">
                <a:solidFill>
                  <a:schemeClr val="bg1"/>
                </a:solidFill>
              </a:rPr>
              <a:t>Schmall</a:t>
            </a:r>
            <a:endParaRPr lang="en-US" altLang="en-US" sz="2400" b="1" dirty="0" smtClean="0">
              <a:solidFill>
                <a:schemeClr val="bg1"/>
              </a:solidFill>
            </a:endParaRPr>
          </a:p>
        </p:txBody>
      </p:sp>
    </p:spTree>
    <p:extLst>
      <p:ext uri="{BB962C8B-B14F-4D97-AF65-F5344CB8AC3E}">
        <p14:creationId xmlns:p14="http://schemas.microsoft.com/office/powerpoint/2010/main" val="1318415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89" y="381000"/>
            <a:ext cx="8229600" cy="1143000"/>
          </a:xfrm>
        </p:spPr>
        <p:txBody>
          <a:bodyPr>
            <a:noAutofit/>
          </a:bodyPr>
          <a:lstStyle/>
          <a:p>
            <a:r>
              <a:rPr lang="en-US" sz="2400" dirty="0"/>
              <a:t>YOUTH-3: Percentage of participants in USG-assisted programs designed to increase access to productive economic resources who are youth (15-29) [IM-level]</a:t>
            </a:r>
          </a:p>
        </p:txBody>
      </p:sp>
      <p:sp>
        <p:nvSpPr>
          <p:cNvPr id="3" name="Content Placeholder 2"/>
          <p:cNvSpPr>
            <a:spLocks noGrp="1"/>
          </p:cNvSpPr>
          <p:nvPr>
            <p:ph idx="1"/>
          </p:nvPr>
        </p:nvSpPr>
        <p:spPr>
          <a:xfrm>
            <a:off x="240129" y="1676400"/>
            <a:ext cx="8655720" cy="4419600"/>
          </a:xfrm>
        </p:spPr>
        <p:txBody>
          <a:bodyPr>
            <a:normAutofit fontScale="92500"/>
          </a:bodyPr>
          <a:lstStyle/>
          <a:p>
            <a:r>
              <a:rPr lang="en-US" sz="2400" b="1" dirty="0">
                <a:solidFill>
                  <a:schemeClr val="tx2">
                    <a:lumMod val="50000"/>
                  </a:schemeClr>
                </a:solidFill>
              </a:rPr>
              <a:t>1/3 total global population </a:t>
            </a:r>
            <a:r>
              <a:rPr lang="en-US" sz="2400" dirty="0">
                <a:solidFill>
                  <a:schemeClr val="tx2">
                    <a:lumMod val="50000"/>
                  </a:schemeClr>
                </a:solidFill>
              </a:rPr>
              <a:t>(2.3 billion people) are </a:t>
            </a:r>
            <a:r>
              <a:rPr lang="en-US" sz="2400" b="1" dirty="0">
                <a:solidFill>
                  <a:schemeClr val="tx2">
                    <a:lumMod val="50000"/>
                  </a:schemeClr>
                </a:solidFill>
              </a:rPr>
              <a:t>ages 15-34</a:t>
            </a:r>
          </a:p>
          <a:p>
            <a:r>
              <a:rPr lang="en-US" sz="2400" b="1" dirty="0">
                <a:solidFill>
                  <a:schemeClr val="tx2">
                    <a:lumMod val="50000"/>
                  </a:schemeClr>
                </a:solidFill>
              </a:rPr>
              <a:t>80% of young people </a:t>
            </a:r>
            <a:r>
              <a:rPr lang="en-US" sz="2400" dirty="0">
                <a:solidFill>
                  <a:schemeClr val="tx2">
                    <a:lumMod val="50000"/>
                  </a:schemeClr>
                </a:solidFill>
              </a:rPr>
              <a:t>live in low &amp; middle-income countries </a:t>
            </a:r>
          </a:p>
          <a:p>
            <a:r>
              <a:rPr lang="en-US" sz="2400" dirty="0">
                <a:solidFill>
                  <a:schemeClr val="tx2">
                    <a:lumMod val="50000"/>
                  </a:schemeClr>
                </a:solidFill>
              </a:rPr>
              <a:t>Agri-food sector (on/off-farm) is </a:t>
            </a:r>
            <a:r>
              <a:rPr lang="en-US" sz="2400" b="1" dirty="0">
                <a:solidFill>
                  <a:schemeClr val="tx2">
                    <a:lumMod val="50000"/>
                  </a:schemeClr>
                </a:solidFill>
              </a:rPr>
              <a:t>largest employer </a:t>
            </a:r>
            <a:r>
              <a:rPr lang="en-US" sz="2400" dirty="0">
                <a:solidFill>
                  <a:schemeClr val="tx2">
                    <a:lumMod val="50000"/>
                  </a:schemeClr>
                </a:solidFill>
              </a:rPr>
              <a:t>of youth, will continue to provide many opportunities (</a:t>
            </a:r>
            <a:r>
              <a:rPr lang="en-US" sz="2400" dirty="0">
                <a:solidFill>
                  <a:schemeClr val="tx2">
                    <a:lumMod val="50000"/>
                  </a:schemeClr>
                </a:solidFill>
                <a:sym typeface="Wingdings" pitchFamily="2" charset="2"/>
              </a:rPr>
              <a:t> </a:t>
            </a:r>
            <a:r>
              <a:rPr lang="en-US" sz="2400" dirty="0">
                <a:solidFill>
                  <a:schemeClr val="tx2">
                    <a:lumMod val="50000"/>
                  </a:schemeClr>
                </a:solidFill>
              </a:rPr>
              <a:t>value chains)</a:t>
            </a:r>
          </a:p>
          <a:p>
            <a:r>
              <a:rPr lang="en-US" sz="2400" dirty="0">
                <a:solidFill>
                  <a:schemeClr val="tx2">
                    <a:lumMod val="50000"/>
                  </a:schemeClr>
                </a:solidFill>
              </a:rPr>
              <a:t>Including youth in our work </a:t>
            </a:r>
            <a:r>
              <a:rPr lang="en-US" sz="2400" b="1" dirty="0">
                <a:solidFill>
                  <a:schemeClr val="tx2">
                    <a:lumMod val="50000"/>
                  </a:schemeClr>
                </a:solidFill>
              </a:rPr>
              <a:t>helps achieve GFSS objectives &amp; Feed the Future outcomes </a:t>
            </a:r>
          </a:p>
          <a:p>
            <a:pPr lvl="1"/>
            <a:r>
              <a:rPr lang="en-US" dirty="0"/>
              <a:t>Cross-cutting Intermediate Result (IR) 4 “Increased youth empowerment &amp; livelihoods”</a:t>
            </a:r>
            <a:endParaRPr lang="en-US" dirty="0">
              <a:solidFill>
                <a:schemeClr val="tx2">
                  <a:lumMod val="50000"/>
                </a:schemeClr>
              </a:solidFill>
            </a:endParaRPr>
          </a:p>
          <a:p>
            <a:r>
              <a:rPr lang="en-US" sz="2400" dirty="0">
                <a:solidFill>
                  <a:schemeClr val="tx2">
                    <a:lumMod val="50000"/>
                  </a:schemeClr>
                </a:solidFill>
              </a:rPr>
              <a:t>New to engaging youth in agri-food systems? </a:t>
            </a:r>
            <a:r>
              <a:rPr lang="en-US" sz="2400" b="1" dirty="0">
                <a:solidFill>
                  <a:schemeClr val="tx2">
                    <a:lumMod val="50000"/>
                  </a:schemeClr>
                </a:solidFill>
              </a:rPr>
              <a:t>Check out our new guide! </a:t>
            </a:r>
          </a:p>
          <a:p>
            <a:pPr lvl="1"/>
            <a:r>
              <a:rPr lang="en-US" sz="2000" i="1" dirty="0"/>
              <a:t>Feed The Future Project Design Guide for Youth-Inclusive Agriculture and Food Systems Volume I and II</a:t>
            </a:r>
          </a:p>
          <a:p>
            <a:endParaRPr lang="en-US" sz="2400" dirty="0"/>
          </a:p>
        </p:txBody>
      </p:sp>
    </p:spTree>
    <p:extLst>
      <p:ext uri="{BB962C8B-B14F-4D97-AF65-F5344CB8AC3E}">
        <p14:creationId xmlns:p14="http://schemas.microsoft.com/office/powerpoint/2010/main" val="3174659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828800"/>
            <a:ext cx="8286750" cy="1325563"/>
          </a:xfrm>
        </p:spPr>
        <p:txBody>
          <a:bodyPr>
            <a:noAutofit/>
          </a:bodyPr>
          <a:lstStyle/>
          <a:p>
            <a:r>
              <a:rPr lang="en-US" dirty="0" smtClean="0"/>
              <a:t>Additional Resources &amp; Training</a:t>
            </a:r>
            <a:endParaRPr lang="en-US"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48</a:t>
            </a:fld>
            <a:endParaRPr lang="uk-UA"/>
          </a:p>
        </p:txBody>
      </p:sp>
    </p:spTree>
    <p:extLst>
      <p:ext uri="{BB962C8B-B14F-4D97-AF65-F5344CB8AC3E}">
        <p14:creationId xmlns:p14="http://schemas.microsoft.com/office/powerpoint/2010/main" val="27514313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 xmlns:a16="http://schemas.microsoft.com/office/drawing/2014/main" id="{54FB26FE-24AA-4E7F-87BD-B9C8E2CC1A8C}"/>
              </a:ext>
            </a:extLst>
          </p:cNvPr>
          <p:cNvSpPr>
            <a:spLocks noGrp="1"/>
          </p:cNvSpPr>
          <p:nvPr>
            <p:ph type="title"/>
          </p:nvPr>
        </p:nvSpPr>
        <p:spPr/>
        <p:txBody>
          <a:bodyPr/>
          <a:lstStyle/>
          <a:p>
            <a:r>
              <a:rPr lang="en-US" altLang="en-US"/>
              <a:t>Feed the Future MEL Webinar Series</a:t>
            </a:r>
          </a:p>
        </p:txBody>
      </p:sp>
      <p:sp>
        <p:nvSpPr>
          <p:cNvPr id="37891" name="Content Placeholder 2">
            <a:extLst>
              <a:ext uri="{FF2B5EF4-FFF2-40B4-BE49-F238E27FC236}">
                <a16:creationId xmlns="" xmlns:a16="http://schemas.microsoft.com/office/drawing/2014/main" id="{89055B62-4965-4CBD-973E-984A70BAB23F}"/>
              </a:ext>
            </a:extLst>
          </p:cNvPr>
          <p:cNvSpPr>
            <a:spLocks noGrp="1"/>
          </p:cNvSpPr>
          <p:nvPr>
            <p:ph idx="1"/>
          </p:nvPr>
        </p:nvSpPr>
        <p:spPr>
          <a:xfrm>
            <a:off x="457200" y="1447800"/>
            <a:ext cx="8229600" cy="4724400"/>
          </a:xfrm>
        </p:spPr>
        <p:txBody>
          <a:bodyPr/>
          <a:lstStyle/>
          <a:p>
            <a:r>
              <a:rPr lang="en-US" altLang="en-US" sz="2200" b="1" u="sng" dirty="0">
                <a:hlinkClick r:id="rId3"/>
              </a:rPr>
              <a:t>Intro to the MEL System</a:t>
            </a:r>
            <a:r>
              <a:rPr lang="en-US" altLang="en-US" sz="2200" dirty="0"/>
              <a:t> </a:t>
            </a:r>
            <a:r>
              <a:rPr lang="en-US" altLang="en-US" sz="2200" dirty="0" smtClean="0"/>
              <a:t>(recording available)</a:t>
            </a:r>
            <a:endParaRPr lang="en-US" altLang="en-US" sz="2200" dirty="0"/>
          </a:p>
          <a:p>
            <a:r>
              <a:rPr lang="en-US" altLang="en-US" sz="2200" b="1" u="sng" dirty="0">
                <a:hlinkClick r:id="rId4"/>
              </a:rPr>
              <a:t>Standard Indicator Overview</a:t>
            </a:r>
            <a:r>
              <a:rPr lang="en-US" altLang="en-US" sz="2200" b="1" dirty="0">
                <a:hlinkClick r:id="rId4"/>
              </a:rPr>
              <a:t> </a:t>
            </a:r>
            <a:r>
              <a:rPr lang="en-US" altLang="en-US" sz="2200" dirty="0"/>
              <a:t>– </a:t>
            </a:r>
            <a:r>
              <a:rPr lang="en-US" altLang="en-US" sz="2200" dirty="0" smtClean="0"/>
              <a:t>Today!</a:t>
            </a:r>
            <a:endParaRPr lang="en-US" altLang="en-US" sz="2200" dirty="0"/>
          </a:p>
          <a:p>
            <a:r>
              <a:rPr lang="en-US" altLang="en-US" sz="2200" b="1" dirty="0">
                <a:hlinkClick r:id="rId5"/>
              </a:rPr>
              <a:t>New </a:t>
            </a:r>
            <a:r>
              <a:rPr lang="en-US" altLang="en-US" sz="2200" b="1" dirty="0" smtClean="0">
                <a:hlinkClick r:id="rId5"/>
              </a:rPr>
              <a:t>Indicators: </a:t>
            </a:r>
            <a:r>
              <a:rPr lang="en-US" altLang="en-US" sz="2200" b="1" dirty="0">
                <a:hlinkClick r:id="rId5"/>
              </a:rPr>
              <a:t>Application of improved practices and </a:t>
            </a:r>
            <a:r>
              <a:rPr lang="en-US" altLang="en-US" sz="2200" b="1" dirty="0" smtClean="0">
                <a:hlinkClick r:id="rId5"/>
              </a:rPr>
              <a:t>technologies </a:t>
            </a:r>
            <a:r>
              <a:rPr lang="en-US" altLang="en-US" sz="2200" b="1" dirty="0" smtClean="0"/>
              <a:t>– June 13, 2018</a:t>
            </a:r>
            <a:endParaRPr lang="en-US" altLang="en-US" sz="2200" b="1" dirty="0"/>
          </a:p>
          <a:p>
            <a:r>
              <a:rPr lang="en-US" altLang="en-US" sz="2200" dirty="0"/>
              <a:t>New </a:t>
            </a:r>
            <a:r>
              <a:rPr lang="en-US" altLang="en-US" sz="2200" dirty="0" smtClean="0"/>
              <a:t>Indicators: </a:t>
            </a:r>
            <a:r>
              <a:rPr lang="en-US" altLang="en-US" sz="2200" dirty="0"/>
              <a:t>Yield and geospatial</a:t>
            </a:r>
          </a:p>
          <a:p>
            <a:r>
              <a:rPr lang="en-US" altLang="en-US" sz="2200" dirty="0"/>
              <a:t>New </a:t>
            </a:r>
            <a:r>
              <a:rPr lang="en-US" altLang="en-US" sz="2200" dirty="0" smtClean="0"/>
              <a:t>Indicators: </a:t>
            </a:r>
            <a:r>
              <a:rPr lang="en-US" altLang="en-US" sz="2200" dirty="0"/>
              <a:t>Sales and investment </a:t>
            </a:r>
            <a:r>
              <a:rPr lang="en-US" altLang="en-US" sz="2200" dirty="0" smtClean="0"/>
              <a:t>indicators</a:t>
            </a:r>
          </a:p>
          <a:p>
            <a:r>
              <a:rPr lang="en-US" altLang="en-US" sz="2200" dirty="0" smtClean="0"/>
              <a:t>New Indicators: Gender</a:t>
            </a:r>
          </a:p>
          <a:p>
            <a:r>
              <a:rPr lang="en-US" altLang="en-US" sz="2200" dirty="0" smtClean="0"/>
              <a:t>Nutrition Indicators</a:t>
            </a:r>
            <a:endParaRPr lang="en-US" altLang="en-US" sz="2200" dirty="0"/>
          </a:p>
          <a:p>
            <a:r>
              <a:rPr lang="en-US" altLang="en-US" sz="2200" dirty="0"/>
              <a:t>Learning Agenda</a:t>
            </a:r>
          </a:p>
          <a:p>
            <a:r>
              <a:rPr lang="en-US" altLang="en-US" sz="2200" dirty="0"/>
              <a:t>Market Systems Measurement</a:t>
            </a:r>
          </a:p>
          <a:p>
            <a:r>
              <a:rPr lang="en-US" altLang="en-US" sz="2200" dirty="0"/>
              <a:t>Annual FTFMS users webinar</a:t>
            </a:r>
          </a:p>
        </p:txBody>
      </p:sp>
      <p:sp>
        <p:nvSpPr>
          <p:cNvPr id="4" name="Slide Number Placeholder 3">
            <a:extLst>
              <a:ext uri="{FF2B5EF4-FFF2-40B4-BE49-F238E27FC236}">
                <a16:creationId xmlns="" xmlns:a16="http://schemas.microsoft.com/office/drawing/2014/main" id="{BC2293C9-D28B-42B1-821C-A38E6B4BB114}"/>
              </a:ext>
            </a:extLst>
          </p:cNvPr>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F766572-6B33-4298-BB40-6F12F8696852}" type="slidenum">
              <a:rPr lang="en-US" altLang="en-US">
                <a:solidFill>
                  <a:srgbClr val="898989"/>
                </a:solidFill>
              </a:rPr>
              <a:pPr/>
              <a:t>49</a:t>
            </a:fld>
            <a:endParaRPr lang="en-US" altLang="en-US">
              <a:solidFill>
                <a:srgbClr val="898989"/>
              </a:solidFill>
            </a:endParaRPr>
          </a:p>
        </p:txBody>
      </p:sp>
      <p:pic>
        <p:nvPicPr>
          <p:cNvPr id="5" name="Picture 4"/>
          <p:cNvPicPr>
            <a:picLocks noChangeAspect="1"/>
          </p:cNvPicPr>
          <p:nvPr/>
        </p:nvPicPr>
        <p:blipFill>
          <a:blip r:embed="rId6"/>
          <a:stretch>
            <a:fillRect/>
          </a:stretch>
        </p:blipFill>
        <p:spPr>
          <a:xfrm>
            <a:off x="5105400" y="4043362"/>
            <a:ext cx="3539066" cy="1990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705623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5A9C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858000" cy="552367"/>
          </a:xfrm>
        </p:spPr>
        <p:txBody>
          <a:bodyPr>
            <a:normAutofit/>
          </a:bodyPr>
          <a:lstStyle/>
          <a:p>
            <a:r>
              <a:rPr lang="en-US" sz="2400" dirty="0" smtClean="0">
                <a:solidFill>
                  <a:schemeClr val="bg1"/>
                </a:solidFill>
              </a:rPr>
              <a:t>New Results Framework</a:t>
            </a:r>
            <a:endParaRPr lang="en-US" sz="2400" dirty="0">
              <a:solidFill>
                <a:schemeClr val="bg1"/>
              </a:solidFill>
            </a:endParaRPr>
          </a:p>
        </p:txBody>
      </p:sp>
      <p:sp>
        <p:nvSpPr>
          <p:cNvPr id="3" name="Slide Number Placeholder 2"/>
          <p:cNvSpPr>
            <a:spLocks noGrp="1"/>
          </p:cNvSpPr>
          <p:nvPr>
            <p:ph type="sldNum" sz="quarter" idx="12"/>
          </p:nvPr>
        </p:nvSpPr>
        <p:spPr/>
        <p:txBody>
          <a:bodyPr/>
          <a:lstStyle/>
          <a:p>
            <a:fld id="{2680167F-CB3B-4B4D-AF6D-A71750A3E1A0}" type="slidenum">
              <a:rPr lang="en-US" smtClean="0"/>
              <a:t>5</a:t>
            </a:fld>
            <a:endParaRPr lang="en-US"/>
          </a:p>
        </p:txBody>
      </p:sp>
      <p:pic>
        <p:nvPicPr>
          <p:cNvPr id="6" name="Picture 3">
            <a:extLst>
              <a:ext uri="{FF2B5EF4-FFF2-40B4-BE49-F238E27FC236}">
                <a16:creationId xmlns:a16="http://schemas.microsoft.com/office/drawing/2014/main" xmlns="" id="{04EFC5EF-66D7-4A9A-80CD-2E100F874B71}"/>
              </a:ext>
            </a:extLst>
          </p:cNvPr>
          <p:cNvPicPr>
            <a:picLocks noChangeAspect="1"/>
          </p:cNvPicPr>
          <p:nvPr/>
        </p:nvPicPr>
        <p:blipFill>
          <a:blip r:embed="rId3">
            <a:extLst>
              <a:ext uri="{28A0092B-C50C-407E-A947-70E740481C1C}">
                <a14:useLocalDpi xmlns:a14="http://schemas.microsoft.com/office/drawing/2010/main" val="0"/>
              </a:ext>
            </a:extLst>
          </a:blip>
          <a:srcRect t="4527" b="4565"/>
          <a:stretch>
            <a:fillRect/>
          </a:stretch>
        </p:blipFill>
        <p:spPr bwMode="auto">
          <a:xfrm>
            <a:off x="240261" y="708470"/>
            <a:ext cx="8675139" cy="6094303"/>
          </a:xfrm>
          <a:prstGeom prst="rect">
            <a:avLst/>
          </a:prstGeom>
          <a:noFill/>
          <a:ln w="222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1728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r>
              <a:rPr lang="en-US" dirty="0" smtClean="0"/>
              <a:t>Have further questions?</a:t>
            </a:r>
            <a:endParaRPr lang="en-US" dirty="0"/>
          </a:p>
        </p:txBody>
      </p:sp>
      <p:sp>
        <p:nvSpPr>
          <p:cNvPr id="3" name="Content Placeholder 2"/>
          <p:cNvSpPr>
            <a:spLocks noGrp="1"/>
          </p:cNvSpPr>
          <p:nvPr>
            <p:ph idx="1"/>
          </p:nvPr>
        </p:nvSpPr>
        <p:spPr/>
        <p:txBody>
          <a:bodyPr>
            <a:normAutofit/>
          </a:bodyPr>
          <a:lstStyle/>
          <a:p>
            <a:r>
              <a:rPr lang="en-US" sz="2400" dirty="0" smtClean="0"/>
              <a:t>Implementing Partners (IPs) --&gt;&gt; Contact your USAID Mission contact</a:t>
            </a:r>
          </a:p>
          <a:p>
            <a:pPr marL="0" indent="0">
              <a:buNone/>
            </a:pPr>
            <a:endParaRPr lang="en-US" sz="2400" dirty="0" smtClean="0"/>
          </a:p>
          <a:p>
            <a:r>
              <a:rPr lang="en-US" sz="2400" dirty="0" smtClean="0"/>
              <a:t>USAID Mission staff --&gt;&gt; Contact your BFS MEL Technical Advisor (TA)</a:t>
            </a:r>
            <a:endParaRPr lang="en-US" sz="2400" dirty="0"/>
          </a:p>
          <a:p>
            <a:pPr marL="0" indent="0">
              <a:buNone/>
            </a:pPr>
            <a:endParaRPr lang="en-US" dirty="0"/>
          </a:p>
        </p:txBody>
      </p:sp>
      <p:pic>
        <p:nvPicPr>
          <p:cNvPr id="4" name="Picture 3"/>
          <p:cNvPicPr>
            <a:picLocks noChangeAspect="1"/>
          </p:cNvPicPr>
          <p:nvPr/>
        </p:nvPicPr>
        <p:blipFill>
          <a:blip r:embed="rId3"/>
          <a:stretch>
            <a:fillRect/>
          </a:stretch>
        </p:blipFill>
        <p:spPr>
          <a:xfrm>
            <a:off x="3048000" y="3810000"/>
            <a:ext cx="5562600" cy="2557517"/>
          </a:xfrm>
          <a:prstGeom prst="rect">
            <a:avLst/>
          </a:prstGeom>
        </p:spPr>
      </p:pic>
      <p:sp>
        <p:nvSpPr>
          <p:cNvPr id="5" name="Slide Number Placeholder 4"/>
          <p:cNvSpPr>
            <a:spLocks noGrp="1"/>
          </p:cNvSpPr>
          <p:nvPr>
            <p:ph type="sldNum" sz="quarter" idx="12"/>
          </p:nvPr>
        </p:nvSpPr>
        <p:spPr/>
        <p:txBody>
          <a:bodyPr/>
          <a:lstStyle/>
          <a:p>
            <a:fld id="{2680167F-CB3B-4B4D-AF6D-A71750A3E1A0}" type="slidenum">
              <a:rPr lang="en-US" smtClean="0"/>
              <a:t>50</a:t>
            </a:fld>
            <a:endParaRPr lang="en-US"/>
          </a:p>
        </p:txBody>
      </p:sp>
    </p:spTree>
    <p:extLst>
      <p:ext uri="{BB962C8B-B14F-4D97-AF65-F5344CB8AC3E}">
        <p14:creationId xmlns:p14="http://schemas.microsoft.com/office/powerpoint/2010/main" val="21984738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7886700" cy="1325563"/>
          </a:xfrm>
        </p:spPr>
        <p:txBody>
          <a:bodyPr>
            <a:noAutofit/>
          </a:bodyPr>
          <a:lstStyle/>
          <a:p>
            <a:pPr algn="ctr"/>
            <a:r>
              <a:rPr lang="en-US" sz="9600" dirty="0" smtClean="0"/>
              <a:t>Q&amp;A</a:t>
            </a:r>
            <a:endParaRPr lang="en-US" sz="9600"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51</a:t>
            </a:fld>
            <a:endParaRPr lang="uk-UA"/>
          </a:p>
        </p:txBody>
      </p:sp>
    </p:spTree>
    <p:extLst>
      <p:ext uri="{BB962C8B-B14F-4D97-AF65-F5344CB8AC3E}">
        <p14:creationId xmlns:p14="http://schemas.microsoft.com/office/powerpoint/2010/main" val="275143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Striking a balance</a:t>
            </a:r>
            <a:endParaRPr lang="en-US" dirty="0"/>
          </a:p>
        </p:txBody>
      </p:sp>
      <p:sp>
        <p:nvSpPr>
          <p:cNvPr id="3" name="Content Placeholder 2"/>
          <p:cNvSpPr>
            <a:spLocks noGrp="1"/>
          </p:cNvSpPr>
          <p:nvPr>
            <p:ph idx="1"/>
          </p:nvPr>
        </p:nvSpPr>
        <p:spPr>
          <a:xfrm>
            <a:off x="1676400" y="4572000"/>
            <a:ext cx="5867400" cy="762000"/>
          </a:xfrm>
        </p:spPr>
        <p:txBody>
          <a:bodyPr>
            <a:normAutofit fontScale="92500" lnSpcReduction="20000"/>
          </a:bodyPr>
          <a:lstStyle/>
          <a:p>
            <a:pPr marL="0" lvl="0" indent="0" algn="ctr">
              <a:buNone/>
            </a:pPr>
            <a:r>
              <a:rPr lang="en-US" i="1" dirty="0">
                <a:solidFill>
                  <a:schemeClr val="dk1"/>
                </a:solidFill>
                <a:latin typeface="Arial"/>
                <a:ea typeface="Calibri"/>
                <a:cs typeface="Arial"/>
                <a:sym typeface="Calibri"/>
              </a:rPr>
              <a:t>Total number of IM performance indicators are </a:t>
            </a:r>
            <a:r>
              <a:rPr lang="en-US" i="1" dirty="0" smtClean="0">
                <a:solidFill>
                  <a:schemeClr val="dk1"/>
                </a:solidFill>
                <a:latin typeface="Arial"/>
                <a:ea typeface="Calibri"/>
                <a:cs typeface="Arial"/>
                <a:sym typeface="Calibri"/>
              </a:rPr>
              <a:t>similar</a:t>
            </a:r>
            <a:endParaRPr lang="en-US" i="1" dirty="0">
              <a:latin typeface="Arial"/>
              <a:cs typeface="Arial"/>
            </a:endParaRPr>
          </a:p>
        </p:txBody>
      </p:sp>
      <p:pic>
        <p:nvPicPr>
          <p:cNvPr id="4" name="Shape 167"/>
          <p:cNvPicPr preferRelativeResize="0"/>
          <p:nvPr/>
        </p:nvPicPr>
        <p:blipFill>
          <a:blip r:embed="rId3">
            <a:alphaModFix/>
          </a:blip>
          <a:stretch>
            <a:fillRect/>
          </a:stretch>
        </p:blipFill>
        <p:spPr>
          <a:xfrm>
            <a:off x="2057400" y="2514600"/>
            <a:ext cx="4324350" cy="1000125"/>
          </a:xfrm>
          <a:prstGeom prst="rect">
            <a:avLst/>
          </a:prstGeom>
          <a:noFill/>
          <a:ln>
            <a:noFill/>
          </a:ln>
        </p:spPr>
      </p:pic>
      <p:sp>
        <p:nvSpPr>
          <p:cNvPr id="5" name="Shape 168"/>
          <p:cNvSpPr txBox="1"/>
          <p:nvPr/>
        </p:nvSpPr>
        <p:spPr>
          <a:xfrm>
            <a:off x="457200" y="2514600"/>
            <a:ext cx="1524000" cy="990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2400" dirty="0">
                <a:latin typeface="Arial"/>
                <a:cs typeface="Arial"/>
              </a:rPr>
              <a:t>Reporting burden</a:t>
            </a:r>
            <a:endParaRPr sz="2400" dirty="0">
              <a:latin typeface="Arial"/>
              <a:cs typeface="Arial"/>
            </a:endParaRPr>
          </a:p>
        </p:txBody>
      </p:sp>
      <p:sp>
        <p:nvSpPr>
          <p:cNvPr id="6" name="Shape 169"/>
          <p:cNvSpPr txBox="1"/>
          <p:nvPr/>
        </p:nvSpPr>
        <p:spPr>
          <a:xfrm>
            <a:off x="6400800" y="2209800"/>
            <a:ext cx="2435400" cy="16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Arial"/>
                <a:cs typeface="Arial"/>
              </a:rPr>
              <a:t>Adequate measurement of the large results framework</a:t>
            </a:r>
            <a:endParaRPr sz="2400" dirty="0">
              <a:latin typeface="Arial"/>
              <a:cs typeface="Arial"/>
            </a:endParaRPr>
          </a:p>
        </p:txBody>
      </p:sp>
      <p:sp>
        <p:nvSpPr>
          <p:cNvPr id="7" name="Slide Number Placeholder 6"/>
          <p:cNvSpPr>
            <a:spLocks noGrp="1"/>
          </p:cNvSpPr>
          <p:nvPr>
            <p:ph type="sldNum" sz="quarter" idx="12"/>
          </p:nvPr>
        </p:nvSpPr>
        <p:spPr/>
        <p:txBody>
          <a:bodyPr/>
          <a:lstStyle/>
          <a:p>
            <a:fld id="{2680167F-CB3B-4B4D-AF6D-A71750A3E1A0}" type="slidenum">
              <a:rPr lang="en-US" smtClean="0"/>
              <a:t>6</a:t>
            </a:fld>
            <a:endParaRPr lang="en-US"/>
          </a:p>
        </p:txBody>
      </p:sp>
    </p:spTree>
    <p:extLst>
      <p:ext uri="{BB962C8B-B14F-4D97-AF65-F5344CB8AC3E}">
        <p14:creationId xmlns:p14="http://schemas.microsoft.com/office/powerpoint/2010/main" val="831441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Notable Changes</a:t>
            </a:r>
            <a:endParaRPr lang="en-US" dirty="0"/>
          </a:p>
        </p:txBody>
      </p:sp>
      <p:sp>
        <p:nvSpPr>
          <p:cNvPr id="3" name="Content Placeholder 2"/>
          <p:cNvSpPr>
            <a:spLocks noGrp="1"/>
          </p:cNvSpPr>
          <p:nvPr>
            <p:ph idx="1"/>
          </p:nvPr>
        </p:nvSpPr>
        <p:spPr>
          <a:xfrm>
            <a:off x="457200" y="1371600"/>
            <a:ext cx="8229600" cy="3048000"/>
          </a:xfrm>
        </p:spPr>
        <p:txBody>
          <a:bodyPr/>
          <a:lstStyle/>
          <a:p>
            <a:pPr marL="457200" indent="-457200">
              <a:spcBef>
                <a:spcPts val="0"/>
              </a:spcBef>
              <a:spcAft>
                <a:spcPts val="1800"/>
              </a:spcAft>
              <a:buFont typeface="Arial"/>
              <a:buChar char="•"/>
            </a:pPr>
            <a:r>
              <a:rPr lang="en-US" sz="2400" dirty="0" smtClean="0">
                <a:solidFill>
                  <a:schemeClr val="dk1"/>
                </a:solidFill>
                <a:latin typeface="Arial"/>
                <a:ea typeface="Calibri"/>
                <a:cs typeface="Arial"/>
                <a:sym typeface="Calibri"/>
              </a:rPr>
              <a:t>Indicators are a mix </a:t>
            </a:r>
            <a:r>
              <a:rPr lang="en-US" sz="2400" dirty="0">
                <a:solidFill>
                  <a:schemeClr val="dk1"/>
                </a:solidFill>
                <a:latin typeface="Arial"/>
                <a:ea typeface="Calibri"/>
                <a:cs typeface="Arial"/>
                <a:sym typeface="Calibri"/>
              </a:rPr>
              <a:t>of continuing, new, revised, and adopted from other </a:t>
            </a:r>
            <a:r>
              <a:rPr lang="en-US" sz="2400" dirty="0" smtClean="0">
                <a:solidFill>
                  <a:schemeClr val="dk1"/>
                </a:solidFill>
                <a:latin typeface="Arial"/>
                <a:ea typeface="Calibri"/>
                <a:cs typeface="Arial"/>
                <a:sym typeface="Calibri"/>
              </a:rPr>
              <a:t>sectors</a:t>
            </a:r>
            <a:endParaRPr lang="en-US" sz="2400" dirty="0">
              <a:solidFill>
                <a:schemeClr val="dk1"/>
              </a:solidFill>
              <a:latin typeface="Arial"/>
              <a:ea typeface="Calibri"/>
              <a:cs typeface="Arial"/>
              <a:sym typeface="Calibri"/>
            </a:endParaRPr>
          </a:p>
          <a:p>
            <a:pPr marL="0" indent="0">
              <a:buNone/>
            </a:pPr>
            <a:endParaRPr lang="en-US" dirty="0">
              <a:solidFill>
                <a:srgbClr val="000000"/>
              </a:solidFill>
            </a:endParaRPr>
          </a:p>
          <a:p>
            <a:pPr lvl="1"/>
            <a:endParaRPr lang="en-US" dirty="0"/>
          </a:p>
        </p:txBody>
      </p:sp>
      <p:pic>
        <p:nvPicPr>
          <p:cNvPr id="6" name="Picture 5"/>
          <p:cNvPicPr>
            <a:picLocks noChangeAspect="1"/>
          </p:cNvPicPr>
          <p:nvPr/>
        </p:nvPicPr>
        <p:blipFill>
          <a:blip r:embed="rId3"/>
          <a:stretch>
            <a:fillRect/>
          </a:stretch>
        </p:blipFill>
        <p:spPr>
          <a:xfrm>
            <a:off x="228600" y="2362200"/>
            <a:ext cx="8610600" cy="4189018"/>
          </a:xfrm>
          <a:prstGeom prst="rect">
            <a:avLst/>
          </a:prstGeom>
        </p:spPr>
      </p:pic>
      <p:sp>
        <p:nvSpPr>
          <p:cNvPr id="4" name="Slide Number Placeholder 3"/>
          <p:cNvSpPr>
            <a:spLocks noGrp="1"/>
          </p:cNvSpPr>
          <p:nvPr>
            <p:ph type="sldNum" sz="quarter" idx="12"/>
          </p:nvPr>
        </p:nvSpPr>
        <p:spPr/>
        <p:txBody>
          <a:bodyPr/>
          <a:lstStyle/>
          <a:p>
            <a:fld id="{2680167F-CB3B-4B4D-AF6D-A71750A3E1A0}" type="slidenum">
              <a:rPr lang="en-US" smtClean="0"/>
              <a:t>7</a:t>
            </a:fld>
            <a:endParaRPr lang="en-US"/>
          </a:p>
        </p:txBody>
      </p:sp>
    </p:spTree>
    <p:extLst>
      <p:ext uri="{BB962C8B-B14F-4D97-AF65-F5344CB8AC3E}">
        <p14:creationId xmlns:p14="http://schemas.microsoft.com/office/powerpoint/2010/main" val="1447232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u="sng" dirty="0" smtClean="0"/>
              <a:t>Performance</a:t>
            </a:r>
            <a:r>
              <a:rPr lang="en-US" dirty="0" smtClean="0"/>
              <a:t> vs. Context</a:t>
            </a:r>
            <a:endParaRPr lang="en-US" dirty="0"/>
          </a:p>
        </p:txBody>
      </p:sp>
      <p:sp>
        <p:nvSpPr>
          <p:cNvPr id="3" name="Content Placeholder 2"/>
          <p:cNvSpPr>
            <a:spLocks noGrp="1"/>
          </p:cNvSpPr>
          <p:nvPr>
            <p:ph idx="1"/>
          </p:nvPr>
        </p:nvSpPr>
        <p:spPr>
          <a:xfrm>
            <a:off x="381000" y="1371600"/>
            <a:ext cx="4495800" cy="4953000"/>
          </a:xfrm>
        </p:spPr>
        <p:txBody>
          <a:bodyPr>
            <a:noAutofit/>
          </a:bodyPr>
          <a:lstStyle/>
          <a:p>
            <a:pPr>
              <a:spcBef>
                <a:spcPts val="0"/>
              </a:spcBef>
              <a:spcAft>
                <a:spcPts val="1200"/>
              </a:spcAft>
            </a:pPr>
            <a:r>
              <a:rPr lang="en-US" sz="1800" dirty="0" smtClean="0"/>
              <a:t>PERFORMANCE:  </a:t>
            </a:r>
          </a:p>
          <a:p>
            <a:pPr lvl="1">
              <a:spcBef>
                <a:spcPts val="0"/>
              </a:spcBef>
              <a:spcAft>
                <a:spcPts val="1200"/>
              </a:spcAft>
            </a:pPr>
            <a:r>
              <a:rPr lang="en-US" sz="1800" dirty="0"/>
              <a:t>R</a:t>
            </a:r>
            <a:r>
              <a:rPr lang="en-US" sz="1800" dirty="0" smtClean="0"/>
              <a:t>esults </a:t>
            </a:r>
            <a:r>
              <a:rPr lang="en-US" sz="1800" dirty="0"/>
              <a:t>for which OUs are held </a:t>
            </a:r>
            <a:r>
              <a:rPr lang="en-US" sz="1800" dirty="0" smtClean="0"/>
              <a:t>accountable</a:t>
            </a:r>
          </a:p>
          <a:p>
            <a:pPr lvl="1">
              <a:spcBef>
                <a:spcPts val="0"/>
              </a:spcBef>
              <a:spcAft>
                <a:spcPts val="1200"/>
              </a:spcAft>
            </a:pPr>
            <a:r>
              <a:rPr lang="en-US" sz="1800" dirty="0" smtClean="0"/>
              <a:t>Required to set annual </a:t>
            </a:r>
            <a:r>
              <a:rPr lang="en-US" sz="1800" dirty="0"/>
              <a:t>or multi-year </a:t>
            </a:r>
            <a:r>
              <a:rPr lang="en-US" sz="1800" dirty="0" smtClean="0"/>
              <a:t>targets</a:t>
            </a:r>
          </a:p>
          <a:p>
            <a:pPr lvl="1">
              <a:spcBef>
                <a:spcPts val="0"/>
              </a:spcBef>
              <a:spcAft>
                <a:spcPts val="1200"/>
              </a:spcAft>
            </a:pPr>
            <a:r>
              <a:rPr lang="en-US" sz="1800" dirty="0"/>
              <a:t>Belong in four categories, based on the level at which data for the indicator are collected: </a:t>
            </a:r>
          </a:p>
          <a:p>
            <a:pPr lvl="2">
              <a:spcBef>
                <a:spcPts val="0"/>
              </a:spcBef>
              <a:spcAft>
                <a:spcPts val="600"/>
              </a:spcAft>
            </a:pPr>
            <a:r>
              <a:rPr lang="en-US" sz="1800" dirty="0"/>
              <a:t>(</a:t>
            </a:r>
            <a:r>
              <a:rPr lang="en-US" sz="1800" dirty="0" smtClean="0"/>
              <a:t>1) IM-level [27 of 54]</a:t>
            </a:r>
            <a:endParaRPr lang="en-US" sz="1800" dirty="0"/>
          </a:p>
          <a:p>
            <a:pPr lvl="2">
              <a:spcBef>
                <a:spcPts val="0"/>
              </a:spcBef>
              <a:spcAft>
                <a:spcPts val="600"/>
              </a:spcAft>
            </a:pPr>
            <a:r>
              <a:rPr lang="en-US" sz="1800" dirty="0"/>
              <a:t>(2) </a:t>
            </a:r>
            <a:r>
              <a:rPr lang="en-US" sz="1800" dirty="0" smtClean="0"/>
              <a:t>ZOI-level [20 of 54]</a:t>
            </a:r>
            <a:endParaRPr lang="en-US" sz="1800" dirty="0"/>
          </a:p>
          <a:p>
            <a:pPr lvl="2">
              <a:spcBef>
                <a:spcPts val="0"/>
              </a:spcBef>
              <a:spcAft>
                <a:spcPts val="600"/>
              </a:spcAft>
            </a:pPr>
            <a:r>
              <a:rPr lang="en-US" sz="1800" dirty="0"/>
              <a:t>(3) </a:t>
            </a:r>
            <a:r>
              <a:rPr lang="en-US" sz="1800" dirty="0" smtClean="0"/>
              <a:t>National-level [6 of 54]</a:t>
            </a:r>
            <a:endParaRPr lang="en-US" sz="1800" dirty="0"/>
          </a:p>
          <a:p>
            <a:pPr lvl="2">
              <a:spcBef>
                <a:spcPts val="0"/>
              </a:spcBef>
              <a:spcAft>
                <a:spcPts val="600"/>
              </a:spcAft>
            </a:pPr>
            <a:r>
              <a:rPr lang="en-US" sz="1800" dirty="0"/>
              <a:t>(4)  Multi-level </a:t>
            </a:r>
            <a:r>
              <a:rPr lang="en-US" sz="1800" dirty="0" smtClean="0"/>
              <a:t>[1 of 54]</a:t>
            </a:r>
            <a:endParaRPr lang="en-US" sz="1800" dirty="0"/>
          </a:p>
          <a:p>
            <a:pPr>
              <a:spcAft>
                <a:spcPts val="1200"/>
              </a:spcAft>
            </a:pPr>
            <a:endParaRPr lang="en-US" sz="1800" dirty="0"/>
          </a:p>
        </p:txBody>
      </p:sp>
      <p:graphicFrame>
        <p:nvGraphicFramePr>
          <p:cNvPr id="9" name="Chart 8"/>
          <p:cNvGraphicFramePr/>
          <p:nvPr>
            <p:extLst>
              <p:ext uri="{D42A27DB-BD31-4B8C-83A1-F6EECF244321}">
                <p14:modId xmlns:p14="http://schemas.microsoft.com/office/powerpoint/2010/main" val="4090441167"/>
              </p:ext>
            </p:extLst>
          </p:nvPr>
        </p:nvGraphicFramePr>
        <p:xfrm>
          <a:off x="3886200" y="1447800"/>
          <a:ext cx="5271224"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10"/>
          <p:cNvSpPr>
            <a:spLocks noGrp="1"/>
          </p:cNvSpPr>
          <p:nvPr>
            <p:ph type="sldNum" sz="quarter" idx="12"/>
          </p:nvPr>
        </p:nvSpPr>
        <p:spPr/>
        <p:txBody>
          <a:bodyPr/>
          <a:lstStyle/>
          <a:p>
            <a:fld id="{2680167F-CB3B-4B4D-AF6D-A71750A3E1A0}" type="slidenum">
              <a:rPr lang="en-US" smtClean="0"/>
              <a:t>8</a:t>
            </a:fld>
            <a:endParaRPr lang="en-US" dirty="0"/>
          </a:p>
        </p:txBody>
      </p:sp>
    </p:spTree>
    <p:extLst>
      <p:ext uri="{BB962C8B-B14F-4D97-AF65-F5344CB8AC3E}">
        <p14:creationId xmlns:p14="http://schemas.microsoft.com/office/powerpoint/2010/main" val="81230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Performance vs. </a:t>
            </a:r>
            <a:r>
              <a:rPr lang="en-US" u="sng" dirty="0" smtClean="0"/>
              <a:t>Context</a:t>
            </a:r>
            <a:endParaRPr lang="en-US" u="sng" dirty="0"/>
          </a:p>
        </p:txBody>
      </p:sp>
      <p:grpSp>
        <p:nvGrpSpPr>
          <p:cNvPr id="4" name="Shape 179"/>
          <p:cNvGrpSpPr/>
          <p:nvPr/>
        </p:nvGrpSpPr>
        <p:grpSpPr>
          <a:xfrm>
            <a:off x="5867400" y="990600"/>
            <a:ext cx="2895603" cy="5322217"/>
            <a:chOff x="1354950" y="210436"/>
            <a:chExt cx="3960064" cy="2948459"/>
          </a:xfrm>
        </p:grpSpPr>
        <p:sp>
          <p:nvSpPr>
            <p:cNvPr id="7" name="Shape 182"/>
            <p:cNvSpPr/>
            <p:nvPr/>
          </p:nvSpPr>
          <p:spPr>
            <a:xfrm rot="16200000">
              <a:off x="1860752" y="-295366"/>
              <a:ext cx="2948459" cy="3960064"/>
            </a:xfrm>
            <a:prstGeom prst="flowChartManualOperation">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183"/>
            <p:cNvSpPr txBox="1"/>
            <p:nvPr/>
          </p:nvSpPr>
          <p:spPr>
            <a:xfrm>
              <a:off x="1477707" y="914151"/>
              <a:ext cx="3733091" cy="1660275"/>
            </a:xfrm>
            <a:prstGeom prst="rect">
              <a:avLst/>
            </a:prstGeom>
            <a:noFill/>
            <a:ln>
              <a:noFill/>
            </a:ln>
          </p:spPr>
          <p:txBody>
            <a:bodyPr spcFirstLastPara="1" wrap="square" lIns="127000" tIns="0" rIns="129400" bIns="0" anchor="t" anchorCtr="0">
              <a:noAutofit/>
            </a:bodyPr>
            <a:lstStyle/>
            <a:p>
              <a:pPr marR="0" lvl="0" algn="l" rtl="0">
                <a:lnSpc>
                  <a:spcPct val="90000"/>
                </a:lnSpc>
                <a:spcBef>
                  <a:spcPts val="0"/>
                </a:spcBef>
                <a:spcAft>
                  <a:spcPts val="0"/>
                </a:spcAft>
              </a:pPr>
              <a:r>
                <a:rPr lang="en-US" sz="2400" dirty="0">
                  <a:solidFill>
                    <a:schemeClr val="lt1"/>
                  </a:solidFill>
                  <a:latin typeface="Arial"/>
                  <a:ea typeface="Calibri"/>
                  <a:cs typeface="Arial"/>
                  <a:sym typeface="Calibri"/>
                </a:rPr>
                <a:t>25 Context indicators</a:t>
              </a:r>
              <a:endParaRPr sz="2000" dirty="0">
                <a:latin typeface="Arial"/>
                <a:cs typeface="Arial"/>
              </a:endParaRPr>
            </a:p>
            <a:p>
              <a:pPr marL="0" marR="0" lvl="1" algn="l" rtl="0">
                <a:lnSpc>
                  <a:spcPct val="90000"/>
                </a:lnSpc>
                <a:spcBef>
                  <a:spcPts val="700"/>
                </a:spcBef>
                <a:spcAft>
                  <a:spcPts val="0"/>
                </a:spcAft>
                <a:buClr>
                  <a:schemeClr val="lt1"/>
                </a:buClr>
                <a:buSzPts val="1600"/>
              </a:pPr>
              <a:r>
                <a:rPr lang="en-US" b="0" i="0" u="none" strike="noStrike" cap="none" dirty="0">
                  <a:solidFill>
                    <a:schemeClr val="lt1"/>
                  </a:solidFill>
                  <a:latin typeface="Arial"/>
                  <a:ea typeface="Calibri"/>
                  <a:cs typeface="Arial"/>
                  <a:sym typeface="Calibri"/>
                </a:rPr>
                <a:t>1 Global-level</a:t>
              </a:r>
              <a:endParaRPr sz="2000" dirty="0">
                <a:latin typeface="Arial"/>
                <a:cs typeface="Arial"/>
              </a:endParaRPr>
            </a:p>
            <a:p>
              <a:pPr marL="0" marR="0" lvl="1" algn="l" rtl="0">
                <a:lnSpc>
                  <a:spcPct val="90000"/>
                </a:lnSpc>
                <a:spcBef>
                  <a:spcPts val="240"/>
                </a:spcBef>
                <a:spcAft>
                  <a:spcPts val="0"/>
                </a:spcAft>
                <a:buClr>
                  <a:schemeClr val="lt1"/>
                </a:buClr>
                <a:buSzPts val="1600"/>
              </a:pPr>
              <a:r>
                <a:rPr lang="en-US" b="0" i="0" u="none" strike="noStrike" cap="none" dirty="0">
                  <a:solidFill>
                    <a:schemeClr val="lt1"/>
                  </a:solidFill>
                  <a:latin typeface="Arial"/>
                  <a:ea typeface="Calibri"/>
                  <a:cs typeface="Arial"/>
                  <a:sym typeface="Calibri"/>
                </a:rPr>
                <a:t>1</a:t>
              </a:r>
              <a:r>
                <a:rPr lang="en-US" dirty="0">
                  <a:solidFill>
                    <a:schemeClr val="lt1"/>
                  </a:solidFill>
                  <a:latin typeface="Arial"/>
                  <a:ea typeface="Calibri"/>
                  <a:cs typeface="Arial"/>
                  <a:sym typeface="Calibri"/>
                </a:rPr>
                <a:t>7</a:t>
              </a:r>
              <a:r>
                <a:rPr lang="en-US" b="0" i="0" u="none" strike="noStrike" cap="none" dirty="0">
                  <a:solidFill>
                    <a:schemeClr val="lt1"/>
                  </a:solidFill>
                  <a:latin typeface="Arial"/>
                  <a:ea typeface="Calibri"/>
                  <a:cs typeface="Arial"/>
                  <a:sym typeface="Calibri"/>
                </a:rPr>
                <a:t> National-level</a:t>
              </a:r>
              <a:endParaRPr sz="2000" dirty="0">
                <a:latin typeface="Arial"/>
                <a:cs typeface="Arial"/>
              </a:endParaRPr>
            </a:p>
            <a:p>
              <a:pPr marL="0" marR="0" lvl="1" algn="l" rtl="0">
                <a:lnSpc>
                  <a:spcPct val="90000"/>
                </a:lnSpc>
                <a:spcBef>
                  <a:spcPts val="240"/>
                </a:spcBef>
                <a:spcAft>
                  <a:spcPts val="0"/>
                </a:spcAft>
                <a:buClr>
                  <a:schemeClr val="lt1"/>
                </a:buClr>
                <a:buSzPts val="1600"/>
              </a:pPr>
              <a:r>
                <a:rPr lang="en-US" dirty="0">
                  <a:solidFill>
                    <a:schemeClr val="lt1"/>
                  </a:solidFill>
                  <a:latin typeface="Arial"/>
                  <a:ea typeface="Calibri"/>
                  <a:cs typeface="Arial"/>
                  <a:sym typeface="Calibri"/>
                </a:rPr>
                <a:t>5</a:t>
              </a:r>
              <a:r>
                <a:rPr lang="en-US" b="0" i="0" u="none" strike="noStrike" cap="none" dirty="0">
                  <a:solidFill>
                    <a:schemeClr val="lt1"/>
                  </a:solidFill>
                  <a:latin typeface="Arial"/>
                  <a:ea typeface="Calibri"/>
                  <a:cs typeface="Arial"/>
                  <a:sym typeface="Calibri"/>
                </a:rPr>
                <a:t> </a:t>
              </a:r>
              <a:r>
                <a:rPr lang="en-US" dirty="0">
                  <a:solidFill>
                    <a:schemeClr val="lt1"/>
                  </a:solidFill>
                  <a:latin typeface="Arial"/>
                  <a:ea typeface="Calibri"/>
                  <a:cs typeface="Arial"/>
                  <a:sym typeface="Calibri"/>
                </a:rPr>
                <a:t>ZOI-level</a:t>
              </a:r>
              <a:endParaRPr b="0" i="0" u="none" strike="noStrike" cap="none" dirty="0">
                <a:solidFill>
                  <a:schemeClr val="lt1"/>
                </a:solidFill>
                <a:latin typeface="Arial"/>
                <a:ea typeface="Calibri"/>
                <a:cs typeface="Arial"/>
                <a:sym typeface="Calibri"/>
              </a:endParaRPr>
            </a:p>
            <a:p>
              <a:pPr marL="0" marR="0" lvl="1" algn="l" rtl="0">
                <a:lnSpc>
                  <a:spcPct val="90000"/>
                </a:lnSpc>
                <a:spcBef>
                  <a:spcPts val="240"/>
                </a:spcBef>
                <a:spcAft>
                  <a:spcPts val="0"/>
                </a:spcAft>
                <a:buClr>
                  <a:schemeClr val="lt1"/>
                </a:buClr>
                <a:buSzPts val="1600"/>
              </a:pPr>
              <a:r>
                <a:rPr lang="en-US" dirty="0">
                  <a:solidFill>
                    <a:schemeClr val="lt1"/>
                  </a:solidFill>
                  <a:latin typeface="Arial"/>
                  <a:ea typeface="Calibri"/>
                  <a:cs typeface="Arial"/>
                  <a:sym typeface="Calibri"/>
                </a:rPr>
                <a:t>2 recurrent </a:t>
              </a:r>
              <a:r>
                <a:rPr lang="en-US" dirty="0" smtClean="0">
                  <a:solidFill>
                    <a:schemeClr val="lt1"/>
                  </a:solidFill>
                  <a:latin typeface="Arial"/>
                  <a:ea typeface="Calibri"/>
                  <a:cs typeface="Arial"/>
                  <a:sym typeface="Calibri"/>
                </a:rPr>
                <a:t>crisis areas</a:t>
              </a:r>
            </a:p>
            <a:p>
              <a:pPr marL="457200" lvl="2">
                <a:lnSpc>
                  <a:spcPct val="90000"/>
                </a:lnSpc>
                <a:spcBef>
                  <a:spcPts val="240"/>
                </a:spcBef>
                <a:buClr>
                  <a:schemeClr val="lt1"/>
                </a:buClr>
                <a:buSzPts val="1600"/>
              </a:pPr>
              <a:r>
                <a:rPr lang="en-US" dirty="0" smtClean="0">
                  <a:solidFill>
                    <a:schemeClr val="lt1"/>
                  </a:solidFill>
                  <a:latin typeface="Arial"/>
                  <a:ea typeface="Calibri"/>
                  <a:cs typeface="Arial"/>
                  <a:sym typeface="Calibri"/>
                </a:rPr>
                <a:t>(if available; Otherwise national)</a:t>
              </a:r>
              <a:endParaRPr dirty="0">
                <a:solidFill>
                  <a:schemeClr val="lt1"/>
                </a:solidFill>
                <a:latin typeface="Arial"/>
                <a:ea typeface="Calibri"/>
                <a:cs typeface="Arial"/>
                <a:sym typeface="Calibri"/>
              </a:endParaRPr>
            </a:p>
          </p:txBody>
        </p:sp>
      </p:grpSp>
      <p:sp>
        <p:nvSpPr>
          <p:cNvPr id="10" name="Rectangle 9"/>
          <p:cNvSpPr/>
          <p:nvPr/>
        </p:nvSpPr>
        <p:spPr>
          <a:xfrm>
            <a:off x="304800" y="990600"/>
            <a:ext cx="5562600" cy="5124480"/>
          </a:xfrm>
          <a:prstGeom prst="rect">
            <a:avLst/>
          </a:prstGeom>
        </p:spPr>
        <p:txBody>
          <a:bodyPr wrap="square">
            <a:spAutoFit/>
          </a:bodyPr>
          <a:lstStyle/>
          <a:p>
            <a:pPr marL="342900" lvl="0" indent="-342900">
              <a:spcAft>
                <a:spcPts val="1200"/>
              </a:spcAft>
              <a:buFont typeface="Arial" panose="020B0604020202020204" pitchFamily="34" charset="0"/>
              <a:buChar char="•"/>
            </a:pPr>
            <a:r>
              <a:rPr lang="en-US" dirty="0" smtClean="0">
                <a:latin typeface="Arial"/>
                <a:cs typeface="Arial"/>
              </a:rPr>
              <a:t>CONTEXT:</a:t>
            </a:r>
          </a:p>
          <a:p>
            <a:pPr marL="742950" lvl="1" indent="-285750">
              <a:spcAft>
                <a:spcPts val="1200"/>
              </a:spcAft>
              <a:buFont typeface="Arial" panose="020B0604020202020204" pitchFamily="34" charset="0"/>
              <a:buChar char="–"/>
            </a:pPr>
            <a:r>
              <a:rPr lang="en-US" dirty="0" smtClean="0">
                <a:latin typeface="Arial"/>
                <a:cs typeface="Arial"/>
              </a:rPr>
              <a:t>Used </a:t>
            </a:r>
            <a:r>
              <a:rPr lang="en-US" dirty="0">
                <a:latin typeface="Arial"/>
                <a:cs typeface="Arial"/>
              </a:rPr>
              <a:t>to interpret performance results</a:t>
            </a:r>
            <a:r>
              <a:rPr lang="en-US" dirty="0" smtClean="0">
                <a:latin typeface="Arial"/>
                <a:cs typeface="Arial"/>
              </a:rPr>
              <a:t>;</a:t>
            </a:r>
          </a:p>
          <a:p>
            <a:pPr marL="742950" lvl="1" indent="-285750">
              <a:spcAft>
                <a:spcPts val="1200"/>
              </a:spcAft>
              <a:buFont typeface="Arial" panose="020B0604020202020204" pitchFamily="34" charset="0"/>
              <a:buChar char="–"/>
            </a:pPr>
            <a:r>
              <a:rPr lang="en-US" dirty="0" smtClean="0">
                <a:latin typeface="Arial"/>
                <a:cs typeface="Arial"/>
              </a:rPr>
              <a:t>Not </a:t>
            </a:r>
            <a:r>
              <a:rPr lang="en-US" dirty="0">
                <a:latin typeface="Arial"/>
                <a:cs typeface="Arial"/>
              </a:rPr>
              <a:t>held accountable for changes -- no targets set</a:t>
            </a:r>
            <a:r>
              <a:rPr lang="en-US" dirty="0" smtClean="0">
                <a:latin typeface="Arial"/>
                <a:cs typeface="Arial"/>
              </a:rPr>
              <a:t>;</a:t>
            </a:r>
          </a:p>
          <a:p>
            <a:pPr marL="742950" lvl="1" indent="-285750">
              <a:spcAft>
                <a:spcPts val="1200"/>
              </a:spcAft>
              <a:buFont typeface="Arial" panose="020B0604020202020204" pitchFamily="34" charset="0"/>
              <a:buChar char="–"/>
            </a:pPr>
            <a:r>
              <a:rPr lang="en-US" dirty="0" smtClean="0">
                <a:latin typeface="Arial"/>
                <a:cs typeface="Arial"/>
              </a:rPr>
              <a:t>Only </a:t>
            </a:r>
            <a:r>
              <a:rPr lang="en-US" dirty="0">
                <a:latin typeface="Arial"/>
                <a:cs typeface="Arial"/>
              </a:rPr>
              <a:t>required for target countries, but encouraged for aligned countries</a:t>
            </a:r>
            <a:r>
              <a:rPr lang="en-US" dirty="0" smtClean="0">
                <a:latin typeface="Arial"/>
                <a:cs typeface="Arial"/>
              </a:rPr>
              <a:t>;</a:t>
            </a:r>
          </a:p>
          <a:p>
            <a:pPr marL="742950" lvl="1" indent="-285750">
              <a:spcAft>
                <a:spcPts val="1200"/>
              </a:spcAft>
              <a:buFont typeface="Arial" panose="020B0604020202020204" pitchFamily="34" charset="0"/>
              <a:buChar char="–"/>
            </a:pPr>
            <a:r>
              <a:rPr lang="en-US" dirty="0" smtClean="0">
                <a:latin typeface="Arial"/>
                <a:cs typeface="Arial"/>
              </a:rPr>
              <a:t>No </a:t>
            </a:r>
            <a:r>
              <a:rPr lang="en-US" dirty="0">
                <a:latin typeface="Arial"/>
                <a:cs typeface="Arial"/>
              </a:rPr>
              <a:t>need to collect primary data </a:t>
            </a:r>
            <a:r>
              <a:rPr lang="mr-IN" dirty="0">
                <a:latin typeface="Arial"/>
                <a:cs typeface="Arial"/>
              </a:rPr>
              <a:t>–</a:t>
            </a:r>
            <a:r>
              <a:rPr lang="en-US" dirty="0">
                <a:latin typeface="Arial"/>
                <a:cs typeface="Arial"/>
              </a:rPr>
              <a:t> report as secondary data becomes available </a:t>
            </a:r>
            <a:endParaRPr lang="en-US" dirty="0" smtClean="0">
              <a:latin typeface="Arial"/>
              <a:cs typeface="Arial"/>
            </a:endParaRPr>
          </a:p>
          <a:p>
            <a:pPr marL="742950" lvl="1" indent="-285750">
              <a:spcAft>
                <a:spcPts val="1200"/>
              </a:spcAft>
              <a:buFont typeface="Arial" panose="020B0604020202020204" pitchFamily="34" charset="0"/>
              <a:buChar char="–"/>
            </a:pPr>
            <a:r>
              <a:rPr lang="en-US" dirty="0" smtClean="0">
                <a:latin typeface="Arial"/>
                <a:cs typeface="Arial"/>
              </a:rPr>
              <a:t>Belong in four categories based on the level of collection:</a:t>
            </a:r>
          </a:p>
          <a:p>
            <a:pPr marL="1200150" lvl="2" indent="-285750">
              <a:spcAft>
                <a:spcPts val="600"/>
              </a:spcAft>
              <a:buFont typeface="Arial"/>
              <a:buChar char="•"/>
            </a:pPr>
            <a:r>
              <a:rPr lang="en-US" dirty="0" smtClean="0">
                <a:latin typeface="Arial"/>
                <a:cs typeface="Arial"/>
              </a:rPr>
              <a:t>(1) Global-level [1 of 25]</a:t>
            </a:r>
          </a:p>
          <a:p>
            <a:pPr marL="1200150" lvl="2" indent="-285750">
              <a:spcAft>
                <a:spcPts val="600"/>
              </a:spcAft>
              <a:buFont typeface="Arial"/>
              <a:buChar char="•"/>
            </a:pPr>
            <a:r>
              <a:rPr lang="en-US" dirty="0" smtClean="0">
                <a:latin typeface="Arial"/>
                <a:cs typeface="Arial"/>
              </a:rPr>
              <a:t>(2) National </a:t>
            </a:r>
            <a:r>
              <a:rPr lang="mr-IN" dirty="0" smtClean="0">
                <a:latin typeface="Arial"/>
                <a:cs typeface="Arial"/>
              </a:rPr>
              <a:t>–</a:t>
            </a:r>
            <a:r>
              <a:rPr lang="en-US" dirty="0" smtClean="0">
                <a:latin typeface="Arial"/>
                <a:cs typeface="Arial"/>
              </a:rPr>
              <a:t>level [17 of 25]</a:t>
            </a:r>
          </a:p>
          <a:p>
            <a:pPr marL="1200150" lvl="2" indent="-285750">
              <a:spcAft>
                <a:spcPts val="600"/>
              </a:spcAft>
              <a:buFont typeface="Arial"/>
              <a:buChar char="•"/>
            </a:pPr>
            <a:r>
              <a:rPr lang="en-US" dirty="0" smtClean="0">
                <a:latin typeface="Arial"/>
                <a:cs typeface="Arial"/>
              </a:rPr>
              <a:t>(3) ZOI-level [5 of 25]</a:t>
            </a:r>
          </a:p>
          <a:p>
            <a:pPr marL="1200150" lvl="2" indent="-285750">
              <a:spcAft>
                <a:spcPts val="600"/>
              </a:spcAft>
              <a:buFont typeface="Arial"/>
              <a:buChar char="•"/>
            </a:pPr>
            <a:r>
              <a:rPr lang="en-US" dirty="0" smtClean="0">
                <a:latin typeface="Arial"/>
                <a:cs typeface="Arial"/>
              </a:rPr>
              <a:t>(4) Recurrent-crisis area [2 of 25]</a:t>
            </a:r>
            <a:endParaRPr lang="en-US" dirty="0">
              <a:latin typeface="Arial"/>
              <a:cs typeface="Arial"/>
            </a:endParaRPr>
          </a:p>
        </p:txBody>
      </p:sp>
      <p:sp>
        <p:nvSpPr>
          <p:cNvPr id="11" name="Slide Number Placeholder 10"/>
          <p:cNvSpPr>
            <a:spLocks noGrp="1"/>
          </p:cNvSpPr>
          <p:nvPr>
            <p:ph type="sldNum" sz="quarter" idx="12"/>
          </p:nvPr>
        </p:nvSpPr>
        <p:spPr/>
        <p:txBody>
          <a:bodyPr/>
          <a:lstStyle/>
          <a:p>
            <a:fld id="{2680167F-CB3B-4B4D-AF6D-A71750A3E1A0}" type="slidenum">
              <a:rPr lang="en-US" smtClean="0"/>
              <a:t>9</a:t>
            </a:fld>
            <a:endParaRPr lang="en-US" dirty="0"/>
          </a:p>
        </p:txBody>
      </p:sp>
    </p:spTree>
    <p:extLst>
      <p:ext uri="{BB962C8B-B14F-4D97-AF65-F5344CB8AC3E}">
        <p14:creationId xmlns:p14="http://schemas.microsoft.com/office/powerpoint/2010/main" val="721896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Theme">
  <a:themeElements>
    <a:clrScheme name="Feed the Future">
      <a:dk1>
        <a:srgbClr val="000000"/>
      </a:dk1>
      <a:lt1>
        <a:srgbClr val="FFFFFF"/>
      </a:lt1>
      <a:dk2>
        <a:srgbClr val="55A9C2"/>
      </a:dk2>
      <a:lt2>
        <a:srgbClr val="94A545"/>
      </a:lt2>
      <a:accent1>
        <a:srgbClr val="D37D28"/>
      </a:accent1>
      <a:accent2>
        <a:srgbClr val="403B33"/>
      </a:accent2>
      <a:accent3>
        <a:srgbClr val="E6E7E8"/>
      </a:accent3>
      <a:accent4>
        <a:srgbClr val="EAEBEC"/>
      </a:accent4>
      <a:accent5>
        <a:srgbClr val="E6E7E8"/>
      </a:accent5>
      <a:accent6>
        <a:srgbClr val="CE112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4018</TotalTime>
  <Words>8894</Words>
  <Application>Microsoft Macintosh PowerPoint</Application>
  <PresentationFormat>On-screen Show (4:3)</PresentationFormat>
  <Paragraphs>664</Paragraphs>
  <Slides>51</Slides>
  <Notes>45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54" baseType="lpstr">
      <vt:lpstr>Office Theme</vt:lpstr>
      <vt:lpstr>Blue Theme</vt:lpstr>
      <vt:lpstr>Document</vt:lpstr>
      <vt:lpstr>Feed the Future MEL Webinar Series:   Standard Indicator Overview</vt:lpstr>
      <vt:lpstr>Presenters</vt:lpstr>
      <vt:lpstr>Agenda</vt:lpstr>
      <vt:lpstr>Introduction</vt:lpstr>
      <vt:lpstr>New Results Framework</vt:lpstr>
      <vt:lpstr>Striking a balance</vt:lpstr>
      <vt:lpstr>Notable Changes</vt:lpstr>
      <vt:lpstr>Performance vs. Context</vt:lpstr>
      <vt:lpstr>Performance vs. Context</vt:lpstr>
      <vt:lpstr>Performance Indicators: Standard vs. Custom</vt:lpstr>
      <vt:lpstr>Performance Indicators: Standard vs. Custom</vt:lpstr>
      <vt:lpstr>Performance Indicators: Standard vs. Custom</vt:lpstr>
      <vt:lpstr>Indicator/PIRS-specific Changes</vt:lpstr>
      <vt:lpstr>Handbook of Feed the Future Indicator Definitions</vt:lpstr>
      <vt:lpstr>Where to find them</vt:lpstr>
      <vt:lpstr>New Handbook landing page:</vt:lpstr>
      <vt:lpstr>Using the Handbook</vt:lpstr>
      <vt:lpstr>Appendix 2 – important!</vt:lpstr>
      <vt:lpstr>Transition &amp; Rollout</vt:lpstr>
      <vt:lpstr>Transition &amp; Rollout</vt:lpstr>
      <vt:lpstr>PowerPoint Presentation</vt:lpstr>
      <vt:lpstr>Transition &amp; Rollout continued….</vt:lpstr>
      <vt:lpstr>Q&amp;A</vt:lpstr>
      <vt:lpstr>Overview of Specific Indicators</vt:lpstr>
      <vt:lpstr>We’ll Discuss These:</vt:lpstr>
      <vt:lpstr>Number of individuals  participating</vt:lpstr>
      <vt:lpstr>EG.3-2   Number of individuals participating in USG food security programs [IM-level]</vt:lpstr>
      <vt:lpstr>EG.3-2   Number of individuals participating in USG food security programs [IM-level] (cont.)</vt:lpstr>
      <vt:lpstr>AgGDP+</vt:lpstr>
      <vt:lpstr>EG.3-e Percent change in value-added in the agri-food system (Ag GDP+) [National-level]</vt:lpstr>
      <vt:lpstr>Employment</vt:lpstr>
      <vt:lpstr>EG.3-g Employment in the agri-food system [National-level]</vt:lpstr>
      <vt:lpstr>Institutional Architecture</vt:lpstr>
      <vt:lpstr>EG.3.1-d Number of milestones in improved institutional architecture for food security policy achieved with USG support [Multi-level]</vt:lpstr>
      <vt:lpstr>EG.3.1-d Number of milestones in improved institutional architecture for food security policy achieved with USG support [Multi-level]</vt:lpstr>
      <vt:lpstr>Research</vt:lpstr>
      <vt:lpstr>EG.3.2-7 Number of technologies, practices, and approaches under various phases of research, development, and uptake as a result of USG assistance [IM-level] </vt:lpstr>
      <vt:lpstr>Organizational Performance</vt:lpstr>
      <vt:lpstr>EG.3.2-29 Number of organizations with increased performance improvement with USG assistance [IM-level]</vt:lpstr>
      <vt:lpstr>EG.3.2-29 Number of organizations with increased performance improvement with USG assistance [IM-level]</vt:lpstr>
      <vt:lpstr>Land Tenure</vt:lpstr>
      <vt:lpstr>EG.10.4-7 Number of adults with legally recognized and documented tenure rights to land or marine areas, as a result of USG assistance.  </vt:lpstr>
      <vt:lpstr>EG.10.4-8 Number of adults who perceive their tenure rights to land or marine areas as secure as a result of USG assistance  </vt:lpstr>
      <vt:lpstr>Resilience</vt:lpstr>
      <vt:lpstr>RESIL-1: Number of host government or community-derived risk management plans formally proposed, adopted, implemented or institutionalized with USG assistance </vt:lpstr>
      <vt:lpstr>Youth</vt:lpstr>
      <vt:lpstr>YOUTH-3: Percentage of participants in USG-assisted programs designed to increase access to productive economic resources who are youth (15-29) [IM-level]</vt:lpstr>
      <vt:lpstr>Additional Resources &amp; Training</vt:lpstr>
      <vt:lpstr>Feed the Future MEL Webinar Series</vt:lpstr>
      <vt:lpstr>Have further questions?</vt:lpstr>
      <vt:lpstr>Q&amp;A</vt:lpstr>
    </vt:vector>
  </TitlesOfParts>
  <Company>USAID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USAID</dc:creator>
  <cp:lastModifiedBy>Katie West</cp:lastModifiedBy>
  <cp:revision>151</cp:revision>
  <dcterms:created xsi:type="dcterms:W3CDTF">2018-03-19T20:43:05Z</dcterms:created>
  <dcterms:modified xsi:type="dcterms:W3CDTF">2018-05-22T19:27:05Z</dcterms:modified>
</cp:coreProperties>
</file>