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686" r:id="rId2"/>
    <p:sldMasterId id="2147483706" r:id="rId3"/>
    <p:sldMasterId id="2147483701" r:id="rId4"/>
  </p:sldMasterIdLst>
  <p:notesMasterIdLst>
    <p:notesMasterId r:id="rId39"/>
  </p:notesMasterIdLst>
  <p:handoutMasterIdLst>
    <p:handoutMasterId r:id="rId40"/>
  </p:handoutMasterIdLst>
  <p:sldIdLst>
    <p:sldId id="390" r:id="rId5"/>
    <p:sldId id="391" r:id="rId6"/>
    <p:sldId id="385" r:id="rId7"/>
    <p:sldId id="386" r:id="rId8"/>
    <p:sldId id="393" r:id="rId9"/>
    <p:sldId id="465" r:id="rId10"/>
    <p:sldId id="407" r:id="rId11"/>
    <p:sldId id="392" r:id="rId12"/>
    <p:sldId id="395" r:id="rId13"/>
    <p:sldId id="473" r:id="rId14"/>
    <p:sldId id="397" r:id="rId15"/>
    <p:sldId id="398" r:id="rId16"/>
    <p:sldId id="399" r:id="rId17"/>
    <p:sldId id="429" r:id="rId18"/>
    <p:sldId id="434" r:id="rId19"/>
    <p:sldId id="402" r:id="rId20"/>
    <p:sldId id="403" r:id="rId21"/>
    <p:sldId id="404" r:id="rId22"/>
    <p:sldId id="405" r:id="rId23"/>
    <p:sldId id="435" r:id="rId24"/>
    <p:sldId id="408" r:id="rId25"/>
    <p:sldId id="466" r:id="rId26"/>
    <p:sldId id="467" r:id="rId27"/>
    <p:sldId id="468" r:id="rId28"/>
    <p:sldId id="469" r:id="rId29"/>
    <p:sldId id="470" r:id="rId30"/>
    <p:sldId id="471" r:id="rId31"/>
    <p:sldId id="436" r:id="rId32"/>
    <p:sldId id="453" r:id="rId33"/>
    <p:sldId id="454" r:id="rId34"/>
    <p:sldId id="457" r:id="rId35"/>
    <p:sldId id="472" r:id="rId36"/>
    <p:sldId id="464" r:id="rId37"/>
    <p:sldId id="288" r:id="rId38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2E"/>
    <a:srgbClr val="008E40"/>
    <a:srgbClr val="D37D28"/>
    <a:srgbClr val="94A545"/>
    <a:srgbClr val="4799B5"/>
    <a:srgbClr val="000000"/>
    <a:srgbClr val="3C7E94"/>
    <a:srgbClr val="BA6324"/>
    <a:srgbClr val="788D36"/>
    <a:srgbClr val="878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22" autoAdjust="0"/>
    <p:restoredTop sz="88208" autoAdjust="0"/>
  </p:normalViewPr>
  <p:slideViewPr>
    <p:cSldViewPr snapToGrid="0" showGuides="1">
      <p:cViewPr>
        <p:scale>
          <a:sx n="69" d="100"/>
          <a:sy n="69" d="100"/>
        </p:scale>
        <p:origin x="368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6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3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3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4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0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8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5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3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6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4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5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58758" y="6611159"/>
            <a:ext cx="7226024" cy="230832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900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900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9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2856" y="5723098"/>
            <a:ext cx="50228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2438" y="5175081"/>
            <a:ext cx="8186737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958975" y="2873362"/>
            <a:ext cx="7089775" cy="1892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5FCDD-57D2-334F-8D18-CF179FD14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484" y="165039"/>
            <a:ext cx="3615517" cy="8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73931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DF305F-43D5-6B41-9A78-0DFF9BFE0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9894E-D2FC-DD41-A740-6E41376DB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C6C5C-DC59-6E49-9AD7-B95AFE0DE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8C50A-5251-814D-BA87-126562DB4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903413"/>
            <a:ext cx="81534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2E0DD-B91E-3A4C-940F-C4F948CA5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25018" y="2204869"/>
            <a:ext cx="3344862" cy="36795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7A36D-2115-1444-821E-04ACC520E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 in parens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699709"/>
            <a:ext cx="8153400" cy="39803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(Parentheses Under Header)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C8CF7-D6C5-DC48-833B-101A40382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6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27D8C-3D5F-0E47-8064-B2ED0A32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102420"/>
            <a:ext cx="9144000" cy="846688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horizontal RGB 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AF35AEB-A17F-4C71-A122-62DF1DCB98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92531" y="6094970"/>
            <a:ext cx="3143436" cy="630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8F8CC2-F7A1-3948-9E9B-9D109D773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orizontal_RGB_600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EB95BC1-8E3E-4112-ADEB-AD55673B15F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92531" y="6084701"/>
            <a:ext cx="3143436" cy="630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E0B5F-D334-0F4C-BF18-AD7B2C1833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033" y="112251"/>
            <a:ext cx="3790558" cy="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697" r:id="rId5"/>
    <p:sldLayoutId id="2147483696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6417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472786" y="5256486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 err="1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  <a:endParaRPr lang="en-US" sz="20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68" y="1580049"/>
            <a:ext cx="4945209" cy="2302837"/>
          </a:xfrm>
          <a:prstGeom prst="rect">
            <a:avLst/>
          </a:prstGeom>
        </p:spPr>
      </p:pic>
      <p:pic>
        <p:nvPicPr>
          <p:cNvPr id="9" name="Picture 8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B084246-0D8E-4202-B009-D79CB1DCDD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92531" y="6084701"/>
            <a:ext cx="3143436" cy="6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2436" y="5117931"/>
            <a:ext cx="8186737" cy="844719"/>
          </a:xfrm>
        </p:spPr>
        <p:txBody>
          <a:bodyPr/>
          <a:lstStyle/>
          <a:p>
            <a:pPr lvl="0"/>
            <a:r>
              <a:rPr lang="en-US" sz="1600" dirty="0"/>
              <a:t>Presented by</a:t>
            </a:r>
            <a:r>
              <a:rPr lang="en-US" sz="1600" dirty="0">
                <a:latin typeface="Gill Sans MT"/>
                <a:ea typeface="Gill Sans"/>
                <a:cs typeface="Gill Sans"/>
              </a:rPr>
              <a:t> Shibani Ghosh, Ilana Cliffer, William A. Masters, and Johanna Andrews-Trevino, on behalf of The Innovation Lab for Nutrition</a:t>
            </a:r>
          </a:p>
          <a:p>
            <a:pPr lvl="0"/>
            <a:r>
              <a:rPr lang="en-US" sz="1600" dirty="0">
                <a:latin typeface="Gill Sans MT"/>
                <a:ea typeface="Gill Sans"/>
                <a:cs typeface="Gill Sans"/>
              </a:rPr>
              <a:t>November 12, 2019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000918" y="1763019"/>
            <a:ext cx="7089775" cy="1892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Food Systems and Nutrition: </a:t>
            </a:r>
          </a:p>
          <a:p>
            <a:r>
              <a:rPr lang="en-US" dirty="0">
                <a:solidFill>
                  <a:schemeClr val="tx1"/>
                </a:solidFill>
              </a:rPr>
              <a:t>Emerging Evidence and Research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6284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i="1" cap="none" dirty="0"/>
              <a:t>How do crop genetics, biotechnologies, and agronomic management influence nutritional status?</a:t>
            </a:r>
            <a:br>
              <a:rPr lang="en-US" sz="2400" cap="none" dirty="0"/>
            </a:b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48041" y="2008798"/>
            <a:ext cx="8467359" cy="41894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Evidence: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Crop improvement (primarily focused on starchy staples and oils) has been a major driver of poverty reduction &amp; food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Biofortification &amp; other production changes can have positive effects on micronutrient status, effects on child growth are less proven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Land ownership, gender dynamics, water management and productivity-enhancing inputs are crucial for poverty reduction but have little effect on nutritional status</a:t>
            </a:r>
          </a:p>
          <a:p>
            <a:pPr marL="0" indent="0">
              <a:buNone/>
            </a:pPr>
            <a:r>
              <a:rPr lang="en-US" sz="1800" u="sng" dirty="0"/>
              <a:t>Research opportunities: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Potential and effectiveness of increasing micronutrient adequacy through biofortification, versus dietary diversification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How to increase consumer demand, food systems, and farm production of crops with desirable nutritional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Establish causal linkages and investigate impact pathways between land use, productivity inputs, and food security, diet and nutrition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02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362" y="1126366"/>
            <a:ext cx="8229600" cy="597049"/>
          </a:xfrm>
        </p:spPr>
        <p:txBody>
          <a:bodyPr/>
          <a:lstStyle/>
          <a:p>
            <a:pPr lvl="0"/>
            <a:r>
              <a:rPr lang="en-US" sz="2400" i="1" cap="none" dirty="0"/>
              <a:t>How do livestock interventions influence nutrition?</a:t>
            </a:r>
            <a:endParaRPr lang="en-US" sz="2400" cap="non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57524EF-DE99-2C46-A51B-9670D1D3F5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8362" y="1582738"/>
            <a:ext cx="8735638" cy="52752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Evidence: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Relationship between livestock ownership and human health is complex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Can improve linear growth through increased milk consumption and income effects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Diarrheal disease from repeated fecal-oral transmission or zoonotic transmission of other animal diseases to humans can have negative effects on health and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Positive association between intake of animal sourced foods and growth of children; quantities &amp; timing of consumption &amp; complementary conditions needed to reduce stunting not yet demonstrated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Research opportunities: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Field testing, risk assessment, and cost-effectiveness analysis of livestock interventions and animal-sourced food market development on health and nutrition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Measure &amp; mitigate potential harms of livestock on nutrition and health (gastrointestinal conditions and zoonotic and vector-borne infection risk)</a:t>
            </a:r>
          </a:p>
          <a:p>
            <a:pPr lvl="1"/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48888-8F99-6743-936C-E2D67C8073EC}"/>
              </a:ext>
            </a:extLst>
          </p:cNvPr>
          <p:cNvSpPr txBox="1">
            <a:spLocks/>
          </p:cNvSpPr>
          <p:nvPr/>
        </p:nvSpPr>
        <p:spPr>
          <a:xfrm>
            <a:off x="408362" y="5996460"/>
            <a:ext cx="8398230" cy="2936526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041" y="1033348"/>
            <a:ext cx="8229600" cy="597049"/>
          </a:xfrm>
        </p:spPr>
        <p:txBody>
          <a:bodyPr/>
          <a:lstStyle/>
          <a:p>
            <a:pPr lvl="0"/>
            <a:r>
              <a:rPr lang="en-US" sz="2400" i="1" cap="none" dirty="0"/>
              <a:t>Is market access an intervening variable between agricultural production and consumption?</a:t>
            </a:r>
            <a:endParaRPr lang="en-US" sz="2400" cap="non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392CC4-E24B-6A4F-A4D4-115C915027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875083"/>
            <a:ext cx="9144000" cy="49829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Evidence: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Market access positively associated with diet diversity, likely through increased purchases of nutritious foods to fill gaps in own production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Investments in agricultural diversification likely to be most effective if they target households least connected to markets; in places with market access diet diversification through farm diversification could limit income from other activities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Research opportunities: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Improve data collection on use of markets by different types of farm households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Determine how market utilization links to household production and consumption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Examine how food environments and attributes of markets (number of vendors, amenities at the marketplace, items available, etc.) affect diet and nutritional outcomes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8518"/>
            <a:ext cx="9003323" cy="597049"/>
          </a:xfrm>
        </p:spPr>
        <p:txBody>
          <a:bodyPr/>
          <a:lstStyle/>
          <a:p>
            <a:pPr lvl="0"/>
            <a:r>
              <a:rPr lang="en-US" sz="2400" i="1" cap="none" dirty="0"/>
              <a:t>Do homestead food production programs aimed at increasing household production of diverse foods impact nutritional status? </a:t>
            </a:r>
            <a:br>
              <a:rPr lang="en-US" sz="2400" cap="none" dirty="0"/>
            </a:br>
            <a:endParaRPr lang="en-US" sz="2400" cap="non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D050707-E13C-8A43-BF10-777BFEAD7CC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769" y="1885706"/>
            <a:ext cx="8089900" cy="3890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Evidence: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Training and inputs for homestead gardening and home livestock production have shown positive impacts on farm and diet diversity, animal ownership, and women’s empowerment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Magnitudes of impact relative to cost are low in terms of anthropometric outcomes and diet quality; farmers would have to add 16 additional crops to their production to increase diet diversity by just one food group</a:t>
            </a:r>
          </a:p>
          <a:p>
            <a:pPr marL="0" indent="0">
              <a:buNone/>
            </a:pPr>
            <a:r>
              <a:rPr lang="en-US" sz="1800" u="sng" dirty="0"/>
              <a:t>Research opportunities:</a:t>
            </a:r>
          </a:p>
          <a:p>
            <a:pPr lvl="1"/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where and when homestead food production is most cost-effective and sustainable compared to other nutrition 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Determine effectiveness of integrating homestead food production and nutrition sensitive agricultural interventions into a broader food systems approach</a:t>
            </a:r>
          </a:p>
          <a:p>
            <a:pPr lvl="1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cap="none" dirty="0"/>
              <a:t>What evidence is there about the effects of food processing on nutrition?</a:t>
            </a:r>
            <a:endParaRPr lang="en-US" sz="2400" cap="non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20BA6BD-460D-914B-8C60-ED1678F7B3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1354" y="1652588"/>
            <a:ext cx="8862646" cy="5205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Evidence: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Processing can improve food safety by destroying pathogens and protecting against contaminants, and alter nutritional attributes (transforming ingredients, removing or adding components)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Fermentation and milling can increase bioavailability of nutrients, and facilitate fortification with added micronutrients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Increases in sugar and refined starches, salt, and other components designed to improve palatability and shelf-life can increase risk of cardiometabolic diseases and some cancers</a:t>
            </a:r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u="sng" dirty="0"/>
              <a:t>Research opportunities: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Understand drivers of change in the food environment across diverse rural and urban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Investigate how food processing and packaging technologies can improve nutrition and reduce costs and waste in the food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Assess cost-effectiveness of food fortification relative to dietary diversification</a:t>
            </a:r>
          </a:p>
          <a:p>
            <a:pPr lvl="1"/>
            <a:endParaRPr lang="en-US" sz="1800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15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28" y="2939476"/>
            <a:ext cx="8229600" cy="597049"/>
          </a:xfrm>
        </p:spPr>
        <p:txBody>
          <a:bodyPr/>
          <a:lstStyle/>
          <a:p>
            <a:r>
              <a:rPr lang="en-US" sz="2400" dirty="0"/>
              <a:t>Questions on </a:t>
            </a:r>
            <a:br>
              <a:rPr lang="en-US" sz="2400" dirty="0"/>
            </a:br>
            <a:r>
              <a:rPr lang="en-US" sz="2400" dirty="0"/>
              <a:t>Production and processing of </a:t>
            </a:r>
            <a:br>
              <a:rPr lang="en-US" sz="2400" dirty="0"/>
            </a:br>
            <a:r>
              <a:rPr lang="en-US" sz="2400" dirty="0"/>
              <a:t>nutrient-rich foods </a:t>
            </a:r>
          </a:p>
        </p:txBody>
      </p:sp>
    </p:spTree>
    <p:extLst>
      <p:ext uri="{BB962C8B-B14F-4D97-AF65-F5344CB8AC3E}">
        <p14:creationId xmlns:p14="http://schemas.microsoft.com/office/powerpoint/2010/main" val="61000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307" y="3080390"/>
            <a:ext cx="8229600" cy="597049"/>
          </a:xfrm>
        </p:spPr>
        <p:txBody>
          <a:bodyPr/>
          <a:lstStyle/>
          <a:p>
            <a:r>
              <a:rPr lang="en-US" dirty="0"/>
              <a:t>Agriculture-nutrition linkages at population scale</a:t>
            </a:r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041" y="1068518"/>
            <a:ext cx="8229600" cy="597049"/>
          </a:xfrm>
        </p:spPr>
        <p:txBody>
          <a:bodyPr/>
          <a:lstStyle/>
          <a:p>
            <a:r>
              <a:rPr lang="en-US" sz="2400" i="1" cap="none" dirty="0"/>
              <a:t>How do trade policies, markets, and food prices impact food availability, and ultimately nutritional status?</a:t>
            </a:r>
            <a:endParaRPr lang="en-US" sz="2400" cap="non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29D6181-A204-C348-9B58-01B1511776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041" y="1863481"/>
            <a:ext cx="8307387" cy="3890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Evidence: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More open trade generally helps stabilize food prices and nutrition security but is costly to specific interest groups, while benefits are diffuse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Trade and cross-border investment in the food industry has contributed to obesity and chronic disease through increased accessibility of cheap, non-nutritious packaged and processed foods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Little evidence on how markets and infrastructure have impacted food prices, food safety and quality, or nutritional status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u="sng" dirty="0"/>
              <a:t>Research opportunities: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Estimation of effects of trade policies, market infrastructure, and other systemic interventions on diet quality and nutritional outcomes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Understanding the role of multinational and local intermediaries between producers and consumers on nutrition outcomes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Determining net effects of infrastructure, policies and programs on overall diet cost and affordability </a:t>
            </a:r>
          </a:p>
          <a:p>
            <a:pPr lvl="1"/>
            <a:endParaRPr lang="en-US" sz="1800" dirty="0"/>
          </a:p>
          <a:p>
            <a:pPr marL="742950" lvl="1" indent="-285750">
              <a:buFont typeface="Wingdings" pitchFamily="2" charset="2"/>
              <a:buChar char="Ø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040" y="703385"/>
            <a:ext cx="8414605" cy="1231778"/>
          </a:xfrm>
        </p:spPr>
        <p:txBody>
          <a:bodyPr/>
          <a:lstStyle/>
          <a:p>
            <a:r>
              <a:rPr lang="en-US" sz="2400" cap="none" dirty="0"/>
              <a:t> </a:t>
            </a:r>
            <a:br>
              <a:rPr lang="en-US" sz="2400" cap="none" dirty="0"/>
            </a:br>
            <a:r>
              <a:rPr lang="en-US" sz="2400" i="1" cap="none" dirty="0"/>
              <a:t>What evidence is there about ways to reduce constraints on producing and consuming a variety of nutrient-rich foods? </a:t>
            </a:r>
            <a:endParaRPr lang="en-US" sz="2400" cap="non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3B3A9D-1A44-A545-BC6A-9ED665A123C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7097" y="1953603"/>
            <a:ext cx="8091488" cy="44296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u="sng" dirty="0"/>
              <a:t>Evidence: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More nutritious food groups tend to have high costs of production, transport and storage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Even with technological improvements that could lower costs of nutritious foods, quality assurance and other constraints may limit strategic production and access to safe and nutritious foods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u="sng" dirty="0"/>
              <a:t>Research opportunities: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Identify how market information and quality assurance could help link farmers to new consumer demand for more nutritious foods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Better understand pros and cons of contract farming and ways to link production methods to consumer demand</a:t>
            </a:r>
          </a:p>
          <a:p>
            <a:pPr lvl="1"/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033348"/>
            <a:ext cx="9144000" cy="597049"/>
          </a:xfrm>
        </p:spPr>
        <p:txBody>
          <a:bodyPr/>
          <a:lstStyle/>
          <a:p>
            <a:r>
              <a:rPr lang="en-US" sz="2400" i="1" cap="none" dirty="0"/>
              <a:t>What levers can shape consumer demand for nutrient-rich foods?</a:t>
            </a:r>
            <a:endParaRPr lang="en-US" sz="2400" cap="non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34F705-4CA0-2F47-BA87-DBD4080ADB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8423" y="1883996"/>
            <a:ext cx="8809037" cy="446405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u="sng" dirty="0"/>
              <a:t>Evidence: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Food environments shape preferences and demand for different types of food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Income and prices also play a key role in food choice, and can be modified by safety nets, taxes and subsidies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Little evidence on effectiveness of food choice interventions in LMICs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u="sng" dirty="0"/>
              <a:t>Research opportunities:</a:t>
            </a:r>
            <a:endParaRPr lang="en-US" sz="18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Conduct real-world experiments on food choice and responses to intervention in LMICs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Understand the role of time costs, convenience, storage and food waste in food choice and nutrition transition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Investigate how food companies change the food environment in response to policies and programs</a:t>
            </a:r>
          </a:p>
          <a:p>
            <a:pPr lvl="1"/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african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982900"/>
            <a:ext cx="13843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_eop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962263"/>
            <a:ext cx="1392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_treasury_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990838"/>
            <a:ext cx="12969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_peace_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2738"/>
            <a:ext cx="13716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_state_col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33438"/>
            <a:ext cx="14271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http://upload.wikimedia.org/wikipedia/commons/thumb/1/1c/USGS_logo_green.svg/800px-USGS_logo_green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87438"/>
            <a:ext cx="213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usda_colo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197838"/>
            <a:ext cx="1176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logo_opic_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121638"/>
            <a:ext cx="12112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logo_mcc_colo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13025"/>
            <a:ext cx="12922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logo_usaid_colo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08275"/>
            <a:ext cx="14319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U.S. Department of Commerce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302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448041" y="1144866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U.S. Government Partners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rgbClr val="D37D2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68" y="3015676"/>
            <a:ext cx="8229600" cy="597049"/>
          </a:xfrm>
        </p:spPr>
        <p:txBody>
          <a:bodyPr/>
          <a:lstStyle/>
          <a:p>
            <a:r>
              <a:rPr lang="en-US" sz="2400" dirty="0"/>
              <a:t>Questions on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A6169CC-9B3B-B949-A279-FB203F7A2B67}"/>
              </a:ext>
            </a:extLst>
          </p:cNvPr>
          <p:cNvSpPr txBox="1">
            <a:spLocks/>
          </p:cNvSpPr>
          <p:nvPr/>
        </p:nvSpPr>
        <p:spPr bwMode="auto">
          <a:xfrm>
            <a:off x="533388" y="3429845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Agriculture-nutrition linkages </a:t>
            </a:r>
          </a:p>
          <a:p>
            <a:r>
              <a:rPr lang="en-US" sz="2400" dirty="0"/>
              <a:t>at population scale</a:t>
            </a:r>
          </a:p>
        </p:txBody>
      </p:sp>
    </p:spTree>
    <p:extLst>
      <p:ext uri="{BB962C8B-B14F-4D97-AF65-F5344CB8AC3E}">
        <p14:creationId xmlns:p14="http://schemas.microsoft.com/office/powerpoint/2010/main" val="610004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041" y="3218714"/>
            <a:ext cx="8229600" cy="597049"/>
          </a:xfrm>
        </p:spPr>
        <p:txBody>
          <a:bodyPr/>
          <a:lstStyle/>
          <a:p>
            <a:r>
              <a:rPr lang="en-US" dirty="0"/>
              <a:t>Food safety, loss and waste</a:t>
            </a:r>
          </a:p>
        </p:txBody>
      </p:sp>
    </p:spTree>
    <p:extLst>
      <p:ext uri="{BB962C8B-B14F-4D97-AF65-F5344CB8AC3E}">
        <p14:creationId xmlns:p14="http://schemas.microsoft.com/office/powerpoint/2010/main" val="248696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846" y="1156441"/>
            <a:ext cx="8798821" cy="597049"/>
          </a:xfrm>
        </p:spPr>
        <p:txBody>
          <a:bodyPr/>
          <a:lstStyle/>
          <a:p>
            <a:r>
              <a:rPr lang="en-US" sz="2200" i="1" cap="none" dirty="0"/>
              <a:t>What is the link between food safety during production and nutrition?</a:t>
            </a:r>
            <a:br>
              <a:rPr lang="en-US" sz="2200" cap="none" dirty="0"/>
            </a:br>
            <a:endParaRPr lang="en-US" sz="22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994" y="1753490"/>
            <a:ext cx="8482012" cy="21526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Evidence: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Poor food handling, unsafe water quality and soil contaminants are an area of concern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Animal sourced foods are highly susceptible to foodborne pathogens, can be contaminated with toxins, and can contribute to antimicrobial resistance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23333" y="4066190"/>
            <a:ext cx="85513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Research opportunities: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Determine methods of reducing water and irrigation related food safety issues and investigate dietary consequences of exposure to pesticides 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interventions necessary to reduce food safety risks associated with consumption of contaminated livestock products and the impacts of antibiotic use in livestock production</a:t>
            </a:r>
          </a:p>
        </p:txBody>
      </p:sp>
    </p:spTree>
    <p:extLst>
      <p:ext uri="{BB962C8B-B14F-4D97-AF65-F5344CB8AC3E}">
        <p14:creationId xmlns:p14="http://schemas.microsoft.com/office/powerpoint/2010/main" val="7735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75" y="980595"/>
            <a:ext cx="8229600" cy="597049"/>
          </a:xfrm>
        </p:spPr>
        <p:txBody>
          <a:bodyPr/>
          <a:lstStyle/>
          <a:p>
            <a:r>
              <a:rPr lang="en-US" sz="2400" i="1" cap="none" dirty="0"/>
              <a:t>What are the food safety issues that affect nutrition in the post-harvest phase, and how can they be mitigated?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58579" y="1830422"/>
            <a:ext cx="8556991" cy="50050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Evidence: 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Poor sanitary facilities, use of unsafe water to wash or process fruits and vegetables and poor personal hygiene may result in food contamination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Poor agricultural practices, particularly inadequate drying and sub-optimal storage conditions can result in mycotoxin production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u="sng" dirty="0"/>
              <a:t>Research opportunities:</a:t>
            </a:r>
          </a:p>
          <a:p>
            <a:pPr lvl="0">
              <a:spcBef>
                <a:spcPts val="0"/>
              </a:spcBef>
            </a:pPr>
            <a:endParaRPr lang="en-US" sz="1800" dirty="0"/>
          </a:p>
          <a:p>
            <a:pPr lvl="0"/>
            <a:r>
              <a:rPr lang="en-US" sz="1800" dirty="0"/>
              <a:t>Add to the evidence base on how to best prevent mycotoxin exposure from impacting human health and the role of mycotoxins in the pathogenesis of EED and childhood stunting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Determine methods to enforce mycotoxin regulations among farmers in LMICs and identify cost-effective interventions and practices can help smallholders better understand and manage food safety threats</a:t>
            </a: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endParaRPr lang="en-US" sz="1800" dirty="0"/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sz="1800" dirty="0"/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sz="18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22275" y="3925644"/>
            <a:ext cx="8545879" cy="2932356"/>
          </a:xfrm>
          <a:prstGeom prst="rect">
            <a:avLst/>
          </a:prstGeom>
        </p:spPr>
        <p:txBody>
          <a:bodyPr/>
          <a:lstStyle/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90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350" y="1156441"/>
            <a:ext cx="8760558" cy="597049"/>
          </a:xfrm>
        </p:spPr>
        <p:txBody>
          <a:bodyPr/>
          <a:lstStyle/>
          <a:p>
            <a:r>
              <a:rPr lang="en-US" sz="2200" i="1" cap="none" dirty="0"/>
              <a:t>How are marketplace food safety issues related to nutritional status?</a:t>
            </a:r>
            <a:endParaRPr lang="en-US" sz="22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0404" y="1753490"/>
            <a:ext cx="8680450" cy="215741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Evidence: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If markets lack appropriate infrastructure and vendors sell expired foods, food safety can be compromised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Poor hygiene practices by traders and vendors can result in a transfer of pathogens to produce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8804" y="3882852"/>
            <a:ext cx="8883650" cy="25072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Research opportunities:</a:t>
            </a:r>
            <a:endParaRPr lang="en-US" sz="1800" dirty="0"/>
          </a:p>
          <a:p>
            <a:endParaRPr lang="en-US" sz="1800" dirty="0"/>
          </a:p>
          <a:p>
            <a:pPr lvl="0"/>
            <a:r>
              <a:rPr lang="en-US" sz="1800" dirty="0"/>
              <a:t>Understand how to better encourage food vendors to achieve food safety in the marketplace with limited infrastructure and study the role of sales of expired foods on nutrition </a:t>
            </a:r>
          </a:p>
          <a:p>
            <a:pPr lvl="0"/>
            <a:endParaRPr lang="en-US" sz="1800" dirty="0"/>
          </a:p>
          <a:p>
            <a:r>
              <a:rPr lang="en-US" sz="1800" dirty="0"/>
              <a:t>Update research on hygiene practices among food vendors, and how this is related to nutritional status</a:t>
            </a: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95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894" y="1174026"/>
            <a:ext cx="8847137" cy="597049"/>
          </a:xfrm>
        </p:spPr>
        <p:txBody>
          <a:bodyPr/>
          <a:lstStyle/>
          <a:p>
            <a:r>
              <a:rPr lang="en-US" sz="2400" i="1" cap="none" dirty="0"/>
              <a:t>How is food safety in the home connected to nutritional status?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96863" y="2076469"/>
            <a:ext cx="8847137" cy="1930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Evidence: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Poor personal hygiene and use of unsafe water can result in microbial contamination of perishable foods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Foods can also be contaminated with mycotoxins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96863" y="4028486"/>
            <a:ext cx="8585200" cy="249432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Research opportunities: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Research causal pathways from poor food safety, WASH and health and nutrition outcomes such as childhood stunting 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Assess the potential to scale up the prevention of absorption of aflatoxin after ingestion</a:t>
            </a: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29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8518"/>
            <a:ext cx="9144000" cy="597049"/>
          </a:xfrm>
        </p:spPr>
        <p:txBody>
          <a:bodyPr/>
          <a:lstStyle/>
          <a:p>
            <a:r>
              <a:rPr lang="en-US" sz="2000" i="1" cap="none" dirty="0"/>
              <a:t>How have advancements in technologies used at the household level mitigated post-harvest loss and impacted the availability of nutrient-rich foods? </a:t>
            </a:r>
            <a:endParaRPr lang="en-US" sz="20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24777" y="1932127"/>
            <a:ext cx="8101013" cy="13668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Evidence: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Cereals are still a majority of the food supply and account for most of the food loss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Technologies and infrastructure improvements lower transactions costs and minimize post-harvest losses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24777" y="3771900"/>
            <a:ext cx="8101013" cy="2743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/>
              <a:t>Research opportunities: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lvl="0">
              <a:spcBef>
                <a:spcPts val="0"/>
              </a:spcBef>
            </a:pPr>
            <a:r>
              <a:rPr lang="en-US" sz="1800" dirty="0"/>
              <a:t>Rigorous post-harvest loss assessments throughout the value chain of multiple commodities of nutritional importance</a:t>
            </a:r>
          </a:p>
          <a:p>
            <a:pPr lvl="0">
              <a:spcBef>
                <a:spcPts val="0"/>
              </a:spcBef>
            </a:pPr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/>
              <a:t>In-depth systems assessment of cold chains</a:t>
            </a:r>
          </a:p>
          <a:p>
            <a:pPr marL="0" lvl="0" indent="0"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Determine different types of incentives for growers to adopt on-farm practices to reduce food loss</a:t>
            </a:r>
          </a:p>
          <a:p>
            <a:pPr lvl="0">
              <a:spcBef>
                <a:spcPts val="0"/>
              </a:spcBef>
            </a:pPr>
            <a:endParaRPr lang="en-US" sz="1800" dirty="0"/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97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cap="none" dirty="0"/>
              <a:t>How can population-level interventions minimize food loss?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2334" y="1766103"/>
            <a:ext cx="8101013" cy="1007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Evidence: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r>
              <a:rPr lang="en-US" sz="1800" dirty="0"/>
              <a:t>Improvements to market infrastructure and technology can reduce food loss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sz="18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2334" y="2906712"/>
            <a:ext cx="8101013" cy="39338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1800" u="sng" dirty="0"/>
              <a:t>Research opportunities: </a:t>
            </a:r>
          </a:p>
          <a:p>
            <a:pPr lvl="0"/>
            <a:r>
              <a:rPr lang="en-US" sz="1800" dirty="0"/>
              <a:t>Better measurement of food losses to establish a firm evidence base from which to assess food loss and waste globally</a:t>
            </a:r>
          </a:p>
          <a:p>
            <a:pPr marL="0" lvl="0" indent="0">
              <a:buNone/>
            </a:pPr>
            <a:endParaRPr lang="en-US" sz="1800" dirty="0"/>
          </a:p>
          <a:p>
            <a:r>
              <a:rPr lang="en-US" sz="1800" dirty="0"/>
              <a:t>Understand the impact of market transformation and improvements to infrastructure on food loss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Assess the feasibility, cost-effectiveness and scalability of innovations in post-harvest technologies for increasing production, access and availability of fruits, vegetables, and animal-sourced foods </a:t>
            </a:r>
          </a:p>
          <a:p>
            <a:pPr marL="225425" indent="-225425">
              <a:lnSpc>
                <a:spcPts val="2400"/>
              </a:lnSpc>
              <a:spcBef>
                <a:spcPts val="18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74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36" y="3176282"/>
            <a:ext cx="8229600" cy="597049"/>
          </a:xfrm>
        </p:spPr>
        <p:txBody>
          <a:bodyPr/>
          <a:lstStyle/>
          <a:p>
            <a:r>
              <a:rPr lang="en-US" sz="2400" dirty="0"/>
              <a:t>Questions on</a:t>
            </a:r>
            <a:br>
              <a:rPr lang="en-US" sz="2400" dirty="0"/>
            </a:br>
            <a:r>
              <a:rPr lang="en-US" sz="2400" dirty="0"/>
              <a:t>food safety, loss and waste</a:t>
            </a:r>
          </a:p>
        </p:txBody>
      </p:sp>
    </p:spTree>
    <p:extLst>
      <p:ext uri="{BB962C8B-B14F-4D97-AF65-F5344CB8AC3E}">
        <p14:creationId xmlns:p14="http://schemas.microsoft.com/office/powerpoint/2010/main" val="610004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21706"/>
            <a:ext cx="8970579" cy="3612445"/>
          </a:xfrm>
        </p:spPr>
        <p:txBody>
          <a:bodyPr/>
          <a:lstStyle/>
          <a:p>
            <a:r>
              <a:rPr lang="en-US" dirty="0"/>
              <a:t>Cross-cutting themes: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Gender, resilience, and sustainability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metrics and indicators for agriculture, food systems and nutrition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36846-C4C0-964A-90D8-9FB0A9BF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4101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6628" y="1753490"/>
            <a:ext cx="8101013" cy="389117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Motivation and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Evidence to date and research opportunities ahead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Production and processing of nutrient-rich foods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Agriculture-nutrition linkages at population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Food safety, loss and waste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Gender, resilience, and sustainability</a:t>
            </a:r>
          </a:p>
          <a:p>
            <a:r>
              <a:rPr lang="en-US" sz="2200" dirty="0"/>
              <a:t>3. Metrics and indicators for agriculture, food systems and nutrition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467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cap="none" dirty="0"/>
              <a:t>What evidence is there for the role of gender in food systems-nutrition linkages?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50427" y="1954213"/>
            <a:ext cx="8385175" cy="224948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Evidence: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Lack of access to credit and power to make credit related decisions, excessive workloads and a low prevalence of group membership (WEAI analysis) </a:t>
            </a:r>
          </a:p>
          <a:p>
            <a:pPr marL="225425" indent="-225425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Women’s time and energy stress lead to reduction in caregiving practices and risks to her own health </a:t>
            </a:r>
          </a:p>
          <a:p>
            <a:pPr marL="225425" indent="-225425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Absence of indicators of time resource allocation, reproductive decision making and indicators of men’s engagement in child care and nutrition</a:t>
            </a:r>
          </a:p>
          <a:p>
            <a:pPr marL="225425" indent="-225425">
              <a:lnSpc>
                <a:spcPts val="24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77B451-6817-9248-99F7-4D3239DDC812}"/>
              </a:ext>
            </a:extLst>
          </p:cNvPr>
          <p:cNvSpPr txBox="1">
            <a:spLocks/>
          </p:cNvSpPr>
          <p:nvPr/>
        </p:nvSpPr>
        <p:spPr>
          <a:xfrm>
            <a:off x="292100" y="4203700"/>
            <a:ext cx="8501830" cy="1842607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Research Opportunities: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 services that engage with and can be accessed by women producers.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Qualitative studies on the context-dependent interplays between gender dynamics, food systems and nutrition pathways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Impacts of agricultural interventions on women’s workload, childcare, and time burdens.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Analysis of gender as a mediator of agriculture to nutrition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D4D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D4D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D4D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D4D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cap="none" dirty="0"/>
              <a:t>How can food systems lead to resilience and ensure sustainability?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14300" y="1892190"/>
            <a:ext cx="8915400" cy="28209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Evidence:  </a:t>
            </a:r>
          </a:p>
          <a:p>
            <a:pPr marL="225425" indent="-225425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Links short term changes to long term sustainability and socio-economic security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-ecological changes </a:t>
            </a:r>
          </a:p>
          <a:p>
            <a:pPr marL="225425" indent="-225425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Agricultural production diversity is a crucial dimension of resilience and nutrition</a:t>
            </a:r>
          </a:p>
          <a:p>
            <a:pPr marL="625475" lvl="1" indent="-225425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Reduces risks of pest and pathogen outbreaks, </a:t>
            </a:r>
          </a:p>
          <a:p>
            <a:pPr marL="625475" lvl="1" indent="-225425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 for more security with increasing climate variability and weather events </a:t>
            </a:r>
          </a:p>
          <a:p>
            <a:pPr marL="225425" indent="-225425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Two thirds of the global dietary energy intake from rice, maize and wheat while global supply of pulses, fruits and vegetables fall short of recommended requirements </a:t>
            </a:r>
          </a:p>
          <a:p>
            <a:pPr marL="625475" lvl="1" indent="-225425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recommendations to promote more nutrient dense vegetable-based diets that are healthier and environmentally more sustainable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D411F8-92B0-6A47-8095-24E5C3DE1F00}"/>
              </a:ext>
            </a:extLst>
          </p:cNvPr>
          <p:cNvSpPr txBox="1">
            <a:spLocks/>
          </p:cNvSpPr>
          <p:nvPr/>
        </p:nvSpPr>
        <p:spPr>
          <a:xfrm>
            <a:off x="228600" y="4583038"/>
            <a:ext cx="8686800" cy="2041046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/>
              <a:t>Research Opportunities: </a:t>
            </a:r>
            <a:endParaRPr lang="en-US" sz="1600" dirty="0"/>
          </a:p>
          <a:p>
            <a:r>
              <a:rPr lang="en-US" sz="1600" dirty="0"/>
              <a:t>Modeling scenarios of optimal on-farm crop mixtures and rotations that are most beneficial for improved resilience by region, considering current patterns in climate variability.</a:t>
            </a:r>
          </a:p>
          <a:p>
            <a:pPr lvl="0"/>
            <a:r>
              <a:rPr lang="en-US" sz="1600" dirty="0"/>
              <a:t>What support systems are needed to incentivize more diverse cropping systems in small holder farmers?</a:t>
            </a:r>
          </a:p>
          <a:p>
            <a:r>
              <a:rPr lang="en-US" sz="1600" dirty="0"/>
              <a:t>Food systems modeling to assess tradeoffs in supporting healthy diets versus promoting resilience and sustainability  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6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cap="none" dirty="0"/>
              <a:t>What are the needs around metrics and indicators in agriculture, food systems and nutrition?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9759" y="1917980"/>
            <a:ext cx="8666163" cy="272097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Evidence: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Successful and meaningful research in the realm of agriculture, food systems and nutrition require robust and appropriate indicators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Measurement of the entire pathway of change from agricultural inputs and practices through nutrition outcomes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measures of diet quality (household and individual) but household diet assessment measurement is still inconsistent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Little emphasis on measures of natural resource management (e.g. water access, quality- significant effects on disease vectors, time, labor)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of anthropometry and insufficient duration of the intervention, need to go beyond anthropometry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9CFF30-316D-1146-8B3E-562552EC07A0}"/>
              </a:ext>
            </a:extLst>
          </p:cNvPr>
          <p:cNvSpPr txBox="1">
            <a:spLocks/>
          </p:cNvSpPr>
          <p:nvPr/>
        </p:nvSpPr>
        <p:spPr>
          <a:xfrm>
            <a:off x="229759" y="4638955"/>
            <a:ext cx="8667068" cy="21252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Research Opportunities: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Guidance and research to harmonize food group and dietary diversity indicators (individual, household, market and systems level indicators)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and contextualization of standardized indices for evaluating market interventions including affordability of nutritious diets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Define longer term outcomes and better measures of wellbeing including neuro-cognition, body composition and other anthropometric measurements such as head circumference.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D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28" y="3457636"/>
            <a:ext cx="8229600" cy="597049"/>
          </a:xfrm>
        </p:spPr>
        <p:txBody>
          <a:bodyPr/>
          <a:lstStyle/>
          <a:p>
            <a:r>
              <a:rPr lang="en-US" sz="2400" dirty="0"/>
              <a:t>Question on</a:t>
            </a:r>
            <a:br>
              <a:rPr lang="en-US" sz="2400" dirty="0"/>
            </a:br>
            <a:r>
              <a:rPr lang="en-US" sz="2400" dirty="0"/>
              <a:t>cross cutting themes</a:t>
            </a:r>
          </a:p>
        </p:txBody>
      </p:sp>
    </p:spTree>
    <p:extLst>
      <p:ext uri="{BB962C8B-B14F-4D97-AF65-F5344CB8AC3E}">
        <p14:creationId xmlns:p14="http://schemas.microsoft.com/office/powerpoint/2010/main" val="351964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269" y="1081292"/>
            <a:ext cx="8229600" cy="597049"/>
          </a:xfrm>
        </p:spPr>
        <p:txBody>
          <a:bodyPr/>
          <a:lstStyle/>
          <a:p>
            <a:r>
              <a:rPr lang="en-US" sz="2400" dirty="0"/>
              <a:t>Evidence reviewed in this report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A402A89E-ECFC-A64B-A4D4-D9E55BD6D6B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2161" y="1771976"/>
            <a:ext cx="7899816" cy="4932135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9187C5-F8D4-D94A-B543-AF197BC73DC4}"/>
              </a:ext>
            </a:extLst>
          </p:cNvPr>
          <p:cNvSpPr/>
          <p:nvPr/>
        </p:nvSpPr>
        <p:spPr>
          <a:xfrm>
            <a:off x="839099" y="6550223"/>
            <a:ext cx="7887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Source: Linking Agriculture &amp; Nutrition: Pathways, Principles, Practice (</a:t>
            </a:r>
            <a:r>
              <a:rPr lang="en-US" sz="1400" i="1" dirty="0" err="1"/>
              <a:t>Herforth</a:t>
            </a:r>
            <a:r>
              <a:rPr lang="en-US" sz="1400" i="1" dirty="0"/>
              <a:t> &amp; Harris, 2014)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B6EC8-5F5E-264C-95C0-4B88E07CF9BD}"/>
              </a:ext>
            </a:extLst>
          </p:cNvPr>
          <p:cNvSpPr txBox="1"/>
          <p:nvPr/>
        </p:nvSpPr>
        <p:spPr>
          <a:xfrm>
            <a:off x="1717078" y="1603205"/>
            <a:ext cx="578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52E"/>
                </a:solidFill>
              </a:rPr>
              <a:t>Agriculture-nutrition pathways guiding post-2008 actions</a:t>
            </a:r>
          </a:p>
        </p:txBody>
      </p:sp>
    </p:spTree>
    <p:extLst>
      <p:ext uri="{BB962C8B-B14F-4D97-AF65-F5344CB8AC3E}">
        <p14:creationId xmlns:p14="http://schemas.microsoft.com/office/powerpoint/2010/main" val="331506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805778A-7C12-1D44-B8B0-5B8FDB02E12B}"/>
              </a:ext>
            </a:extLst>
          </p:cNvPr>
          <p:cNvSpPr txBox="1">
            <a:spLocks/>
          </p:cNvSpPr>
          <p:nvPr/>
        </p:nvSpPr>
        <p:spPr bwMode="auto">
          <a:xfrm>
            <a:off x="429967" y="1044329"/>
            <a:ext cx="8265747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D37D2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Why focus on food systems?</a:t>
            </a:r>
          </a:p>
        </p:txBody>
      </p:sp>
      <p:pic>
        <p:nvPicPr>
          <p:cNvPr id="10" name="image7.png">
            <a:extLst>
              <a:ext uri="{FF2B5EF4-FFF2-40B4-BE49-F238E27FC236}">
                <a16:creationId xmlns:a16="http://schemas.microsoft.com/office/drawing/2014/main" id="{0F812F2B-DEDD-3049-931B-79D6A4AF1AB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14171" y="1793679"/>
            <a:ext cx="7300437" cy="4731590"/>
          </a:xfrm>
          <a:prstGeom prst="rect">
            <a:avLst/>
          </a:prstGeom>
          <a:ln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9B3FB7-A38B-8945-B09A-E52DA3B1ED8A}"/>
              </a:ext>
            </a:extLst>
          </p:cNvPr>
          <p:cNvSpPr/>
          <p:nvPr/>
        </p:nvSpPr>
        <p:spPr>
          <a:xfrm>
            <a:off x="0" y="65252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Source: High Level Panel of Experts on Food Security and Nutrition of the Committee on World Food Security, 2017.</a:t>
            </a:r>
            <a:br>
              <a:rPr lang="en-US" sz="1400" i="1" dirty="0"/>
            </a:br>
            <a:r>
              <a:rPr lang="en-US" sz="1400" i="1" dirty="0"/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3679E-F8B1-F34A-BB4C-60E450AA2194}"/>
              </a:ext>
            </a:extLst>
          </p:cNvPr>
          <p:cNvSpPr txBox="1"/>
          <p:nvPr/>
        </p:nvSpPr>
        <p:spPr>
          <a:xfrm>
            <a:off x="2090817" y="1489795"/>
            <a:ext cx="494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Food systems interactions proposed by HLPE 2017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5A9A2F-1A3F-7A40-939E-C116020C55DF}"/>
              </a:ext>
            </a:extLst>
          </p:cNvPr>
          <p:cNvSpPr txBox="1">
            <a:spLocks/>
          </p:cNvSpPr>
          <p:nvPr/>
        </p:nvSpPr>
        <p:spPr>
          <a:xfrm>
            <a:off x="218855" y="2325494"/>
            <a:ext cx="2563091" cy="3070878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DEF4-6F25-E54A-B4D0-B1AA8BA4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4521"/>
            <a:ext cx="8677641" cy="597049"/>
          </a:xfrm>
        </p:spPr>
        <p:txBody>
          <a:bodyPr/>
          <a:lstStyle/>
          <a:p>
            <a:r>
              <a:rPr lang="en-US" sz="2000" dirty="0"/>
              <a:t>USAID global food security strategy results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030C7-F640-F54A-89DA-83021935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440010"/>
            <a:ext cx="7192108" cy="5064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9FEEA-3AEB-2E43-8342-6F5FA2020CA0}"/>
              </a:ext>
            </a:extLst>
          </p:cNvPr>
          <p:cNvSpPr txBox="1"/>
          <p:nvPr/>
        </p:nvSpPr>
        <p:spPr>
          <a:xfrm>
            <a:off x="914400" y="6518667"/>
            <a:ext cx="8034728" cy="28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Results Framework for the U.S. Government Global Food Security Strategy</a:t>
            </a:r>
          </a:p>
        </p:txBody>
      </p:sp>
    </p:spTree>
    <p:extLst>
      <p:ext uri="{BB962C8B-B14F-4D97-AF65-F5344CB8AC3E}">
        <p14:creationId xmlns:p14="http://schemas.microsoft.com/office/powerpoint/2010/main" val="141850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041" y="1905890"/>
            <a:ext cx="7698691" cy="3839590"/>
          </a:xfrm>
        </p:spPr>
        <p:txBody>
          <a:bodyPr/>
          <a:lstStyle/>
          <a:p>
            <a:r>
              <a:rPr lang="en-US" dirty="0"/>
              <a:t>Food and nutrition security</a:t>
            </a:r>
          </a:p>
          <a:p>
            <a:r>
              <a:rPr lang="en-US" dirty="0"/>
              <a:t>Resilience</a:t>
            </a:r>
          </a:p>
          <a:p>
            <a:endParaRPr lang="en-US" dirty="0"/>
          </a:p>
          <a:p>
            <a:r>
              <a:rPr lang="en-US" dirty="0"/>
              <a:t>Nutrition-specific interventions</a:t>
            </a:r>
          </a:p>
          <a:p>
            <a:r>
              <a:rPr lang="en-US" dirty="0"/>
              <a:t>Nutrition-sensitive interventions</a:t>
            </a:r>
          </a:p>
          <a:p>
            <a:endParaRPr lang="en-US" dirty="0"/>
          </a:p>
          <a:p>
            <a:r>
              <a:rPr lang="en-US" dirty="0"/>
              <a:t>Food value chain</a:t>
            </a:r>
          </a:p>
          <a:p>
            <a:r>
              <a:rPr lang="en-US" dirty="0"/>
              <a:t>Food environment</a:t>
            </a:r>
          </a:p>
          <a:p>
            <a:r>
              <a:rPr lang="en-US" dirty="0"/>
              <a:t>Food systems</a:t>
            </a:r>
          </a:p>
          <a:p>
            <a:r>
              <a:rPr lang="en-US" dirty="0"/>
              <a:t>Sustainable food system</a:t>
            </a:r>
          </a:p>
        </p:txBody>
      </p:sp>
    </p:spTree>
    <p:extLst>
      <p:ext uri="{BB962C8B-B14F-4D97-AF65-F5344CB8AC3E}">
        <p14:creationId xmlns:p14="http://schemas.microsoft.com/office/powerpoint/2010/main" val="20553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31210-69D1-4045-A1C3-9E77720539BE}"/>
              </a:ext>
            </a:extLst>
          </p:cNvPr>
          <p:cNvSpPr txBox="1"/>
          <p:nvPr/>
        </p:nvSpPr>
        <p:spPr>
          <a:xfrm>
            <a:off x="675150" y="1901772"/>
            <a:ext cx="77521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First round of searches</a:t>
            </a:r>
            <a:r>
              <a:rPr lang="en-US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Systematic reviews on food systems-nutrition linkages from 2014-2019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/>
              <a:t>Examples: food systems + nutrition, global food systems, sustainable food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Broader literature on food systems, prices, and markets</a:t>
            </a:r>
          </a:p>
          <a:p>
            <a:pPr lvl="1"/>
            <a:endParaRPr lang="en-US" dirty="0"/>
          </a:p>
          <a:p>
            <a:r>
              <a:rPr lang="en-US" u="sng" dirty="0"/>
              <a:t>Second round</a:t>
            </a:r>
            <a:r>
              <a:rPr lang="en-US" dirty="0"/>
              <a:t>: refined terminology to search for literature related to specific sectors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Examples: food environment, food production + nutrition, sustainable diets, nutrition sensitive agriculture, women’s empowerment + agriculture, market access…</a:t>
            </a:r>
          </a:p>
          <a:p>
            <a:pPr lvl="1"/>
            <a:endParaRPr lang="en-US" dirty="0"/>
          </a:p>
          <a:p>
            <a:r>
              <a:rPr lang="en-US" dirty="0"/>
              <a:t>Total of 532 documents identified based on titles, 167 included in review after reviewing abstracts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482" y="3168414"/>
            <a:ext cx="8229600" cy="597049"/>
          </a:xfrm>
        </p:spPr>
        <p:txBody>
          <a:bodyPr/>
          <a:lstStyle/>
          <a:p>
            <a:pPr marL="342900" indent="-342900"/>
            <a:r>
              <a:rPr lang="en-US" dirty="0"/>
              <a:t>Production and processing of nutrient-rich foods</a:t>
            </a:r>
          </a:p>
        </p:txBody>
      </p:sp>
    </p:spTree>
    <p:extLst>
      <p:ext uri="{BB962C8B-B14F-4D97-AF65-F5344CB8AC3E}">
        <p14:creationId xmlns:p14="http://schemas.microsoft.com/office/powerpoint/2010/main" val="6600220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14847</TotalTime>
  <Words>2341</Words>
  <Application>Microsoft Macintosh PowerPoint</Application>
  <PresentationFormat>On-screen Show (4:3)</PresentationFormat>
  <Paragraphs>257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Gill Sans</vt:lpstr>
      <vt:lpstr>Gill Sans MT</vt:lpstr>
      <vt:lpstr>Wingdings</vt:lpstr>
      <vt:lpstr>Title Slide</vt:lpstr>
      <vt:lpstr>Content Slides</vt:lpstr>
      <vt:lpstr>Feed the Future-only branded blank</vt:lpstr>
      <vt:lpstr>Closing Slides</vt:lpstr>
      <vt:lpstr>PowerPoint Presentation</vt:lpstr>
      <vt:lpstr>PowerPoint Presentation</vt:lpstr>
      <vt:lpstr>OUTLINE</vt:lpstr>
      <vt:lpstr>Evidence reviewed in this report</vt:lpstr>
      <vt:lpstr>PowerPoint Presentation</vt:lpstr>
      <vt:lpstr>USAID global food security strategy results framework</vt:lpstr>
      <vt:lpstr>Definitions</vt:lpstr>
      <vt:lpstr>METHODS</vt:lpstr>
      <vt:lpstr>Production and processing of nutrient-rich foods</vt:lpstr>
      <vt:lpstr>How do crop genetics, biotechnologies, and agronomic management influence nutritional status? </vt:lpstr>
      <vt:lpstr>How do livestock interventions influence nutrition?</vt:lpstr>
      <vt:lpstr>Is market access an intervening variable between agricultural production and consumption?</vt:lpstr>
      <vt:lpstr>Do homestead food production programs aimed at increasing household production of diverse foods impact nutritional status?  </vt:lpstr>
      <vt:lpstr>What evidence is there about the effects of food processing on nutrition?</vt:lpstr>
      <vt:lpstr>Questions on  Production and processing of  nutrient-rich foods </vt:lpstr>
      <vt:lpstr>Agriculture-nutrition linkages at population scale</vt:lpstr>
      <vt:lpstr>How do trade policies, markets, and food prices impact food availability, and ultimately nutritional status?</vt:lpstr>
      <vt:lpstr>  What evidence is there about ways to reduce constraints on producing and consuming a variety of nutrient-rich foods? </vt:lpstr>
      <vt:lpstr>What levers can shape consumer demand for nutrient-rich foods?</vt:lpstr>
      <vt:lpstr>Questions on  </vt:lpstr>
      <vt:lpstr>Food safety, loss and waste</vt:lpstr>
      <vt:lpstr>What is the link between food safety during production and nutrition? </vt:lpstr>
      <vt:lpstr>What are the food safety issues that affect nutrition in the post-harvest phase, and how can they be mitigated?</vt:lpstr>
      <vt:lpstr>How are marketplace food safety issues related to nutritional status?</vt:lpstr>
      <vt:lpstr>How is food safety in the home connected to nutritional status?</vt:lpstr>
      <vt:lpstr>How have advancements in technologies used at the household level mitigated post-harvest loss and impacted the availability of nutrient-rich foods? </vt:lpstr>
      <vt:lpstr>How can population-level interventions minimize food loss?</vt:lpstr>
      <vt:lpstr>Questions on food safety, loss and waste</vt:lpstr>
      <vt:lpstr>Cross-cutting themes:  1. Gender, resilience, and sustainability  2. metrics and indicators for agriculture, food systems and nutrition  </vt:lpstr>
      <vt:lpstr>What evidence is there for the role of gender in food systems-nutrition linkages?</vt:lpstr>
      <vt:lpstr>How can food systems lead to resilience and ensure sustainability?</vt:lpstr>
      <vt:lpstr>What are the needs around metrics and indicators in agriculture, food systems and nutrition? </vt:lpstr>
      <vt:lpstr>Question on cross cutting themes</vt:lpstr>
      <vt:lpstr>PowerPoint Presentation</vt:lpstr>
    </vt:vector>
  </TitlesOfParts>
  <Company>Rowe Design House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Miya Rowe</dc:creator>
  <cp:lastModifiedBy>Cliffer, Ilana</cp:lastModifiedBy>
  <cp:revision>904</cp:revision>
  <cp:lastPrinted>2015-01-30T22:32:16Z</cp:lastPrinted>
  <dcterms:created xsi:type="dcterms:W3CDTF">2015-01-15T01:04:45Z</dcterms:created>
  <dcterms:modified xsi:type="dcterms:W3CDTF">2019-11-11T20:24:51Z</dcterms:modified>
</cp:coreProperties>
</file>