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slideLayouts/slideLayout1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8" r:id="rId1"/>
    <p:sldMasterId id="2147483686" r:id="rId2"/>
    <p:sldMasterId id="2147483706" r:id="rId3"/>
    <p:sldMasterId id="2147483701" r:id="rId4"/>
  </p:sldMasterIdLst>
  <p:notesMasterIdLst>
    <p:notesMasterId r:id="rId14"/>
  </p:notesMasterIdLst>
  <p:handoutMasterIdLst>
    <p:handoutMasterId r:id="rId15"/>
  </p:handoutMasterIdLst>
  <p:sldIdLst>
    <p:sldId id="390" r:id="rId5"/>
    <p:sldId id="408" r:id="rId6"/>
    <p:sldId id="466" r:id="rId7"/>
    <p:sldId id="467" r:id="rId8"/>
    <p:sldId id="468" r:id="rId9"/>
    <p:sldId id="469" r:id="rId10"/>
    <p:sldId id="470" r:id="rId11"/>
    <p:sldId id="471" r:id="rId12"/>
    <p:sldId id="288" r:id="rId13"/>
  </p:sldIdLst>
  <p:sldSz cx="9144000" cy="6858000" type="screen4x3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52E"/>
    <a:srgbClr val="008E40"/>
    <a:srgbClr val="D37D28"/>
    <a:srgbClr val="94A545"/>
    <a:srgbClr val="4799B5"/>
    <a:srgbClr val="000000"/>
    <a:srgbClr val="3C7E94"/>
    <a:srgbClr val="BA6324"/>
    <a:srgbClr val="788D36"/>
    <a:srgbClr val="878A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22" autoAdjust="0"/>
    <p:restoredTop sz="88208" autoAdjust="0"/>
  </p:normalViewPr>
  <p:slideViewPr>
    <p:cSldViewPr snapToGrid="0" showGuides="1">
      <p:cViewPr varScale="1">
        <p:scale>
          <a:sx n="95" d="100"/>
          <a:sy n="95" d="100"/>
        </p:scale>
        <p:origin x="7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67F5253C-9A75-AF46-ACEE-EAEE5B05D801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D1A940B9-CD79-EF4A-961D-7F81D59A96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6193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6B0B5A0C-4C94-FA4D-AE3B-06DAC0064AF4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DD154D62-D7A5-D248-8B93-7A8623E100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3173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154D62-D7A5-D248-8B93-7A8623E1000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0860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154D62-D7A5-D248-8B93-7A8623E1000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9893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154D62-D7A5-D248-8B93-7A8623E1000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9846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154D62-D7A5-D248-8B93-7A8623E1000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3001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154D62-D7A5-D248-8B93-7A8623E1000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8887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154D62-D7A5-D248-8B93-7A8623E1000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4557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154D62-D7A5-D248-8B93-7A8623E1000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0324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154D62-D7A5-D248-8B93-7A8623E1000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4038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154D62-D7A5-D248-8B93-7A8623E1000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386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 userDrawn="1"/>
        </p:nvSpPr>
        <p:spPr>
          <a:xfrm>
            <a:off x="358758" y="6611159"/>
            <a:ext cx="7226024" cy="230832"/>
          </a:xfrm>
          <a:prstGeom prst="rect">
            <a:avLst/>
          </a:prstGeom>
          <a:noFill/>
          <a:ln w="12700" cap="sq" cmpd="sng">
            <a:noFill/>
            <a:prstDash val="solid"/>
          </a:ln>
        </p:spPr>
        <p:txBody>
          <a:bodyPr wrap="square" rtlCol="0" anchor="t" anchorCtr="0">
            <a:spAutoFit/>
          </a:bodyPr>
          <a:lstStyle/>
          <a:p>
            <a:r>
              <a:rPr lang="en-US" sz="900" b="0" i="1" dirty="0">
                <a:solidFill>
                  <a:schemeClr val="bg1"/>
                </a:solidFill>
                <a:latin typeface="Arial"/>
                <a:cs typeface="Arial"/>
              </a:rPr>
              <a:t>Photo</a:t>
            </a:r>
            <a:r>
              <a:rPr lang="en-US" sz="900" b="0" i="1" baseline="0" dirty="0">
                <a:solidFill>
                  <a:schemeClr val="bg1"/>
                </a:solidFill>
                <a:latin typeface="Arial"/>
                <a:cs typeface="Arial"/>
              </a:rPr>
              <a:t> Credit Goes Here</a:t>
            </a:r>
            <a:endParaRPr lang="en-US" sz="900" b="0" i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462856" y="5723098"/>
            <a:ext cx="5022850" cy="260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i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Photo credit: Name/Organization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452438" y="5175081"/>
            <a:ext cx="8186737" cy="268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200" smtClean="0">
                <a:effectLst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4"/>
          </p:nvPr>
        </p:nvSpPr>
        <p:spPr>
          <a:xfrm>
            <a:off x="958975" y="2873362"/>
            <a:ext cx="7089775" cy="18925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400" baseline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AD5FCDD-57D2-334F-8D18-CF179FD14FF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3484" y="165039"/>
            <a:ext cx="3615517" cy="886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622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ed the Future-only 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448041" y="1156441"/>
            <a:ext cx="82296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cap="all" baseline="0">
                <a:solidFill>
                  <a:srgbClr val="D37D2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 dirty="0"/>
              <a:t>HEADER HERE</a:t>
            </a:r>
          </a:p>
        </p:txBody>
      </p:sp>
    </p:spTree>
    <p:extLst>
      <p:ext uri="{BB962C8B-B14F-4D97-AF65-F5344CB8AC3E}">
        <p14:creationId xmlns:p14="http://schemas.microsoft.com/office/powerpoint/2010/main" val="3739319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5871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9DF305F-43D5-6B41-9A78-0DFF9BFE06C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033" y="112251"/>
            <a:ext cx="3790558" cy="92920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-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659894E-D2FC-DD41-A740-6E41376DB3F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033" y="112251"/>
            <a:ext cx="3790558" cy="92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056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Left Justifi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448041" y="1156441"/>
            <a:ext cx="82296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cap="all" baseline="0">
                <a:solidFill>
                  <a:srgbClr val="D37D2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 dirty="0"/>
              <a:t>HEADER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612775" y="2087563"/>
            <a:ext cx="8101013" cy="32918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08C6C5C-DC59-6E49-9AD7-B95AFE0DE4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033" y="112251"/>
            <a:ext cx="3790558" cy="92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391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448041" y="1156441"/>
            <a:ext cx="8229600" cy="59704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cap="all" baseline="0">
                <a:solidFill>
                  <a:srgbClr val="D37D2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 dirty="0"/>
              <a:t/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612775" y="2087563"/>
            <a:ext cx="8101013" cy="3291840"/>
          </a:xfrm>
          <a:prstGeom prst="rect">
            <a:avLst/>
          </a:prstGeom>
        </p:spPr>
        <p:txBody>
          <a:bodyPr/>
          <a:lstStyle>
            <a:lvl1pPr marL="2857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668C50A-5251-814D-BA87-126562DB495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033" y="112251"/>
            <a:ext cx="3790558" cy="92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997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, subhead, and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448041" y="1156441"/>
            <a:ext cx="8229600" cy="59704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cap="all" baseline="0">
                <a:solidFill>
                  <a:srgbClr val="D37D2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 dirty="0"/>
              <a:t>HEADER HERE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612775" y="2388787"/>
            <a:ext cx="8101013" cy="3291840"/>
          </a:xfrm>
          <a:prstGeom prst="rect">
            <a:avLst/>
          </a:prstGeom>
        </p:spPr>
        <p:txBody>
          <a:bodyPr/>
          <a:lstStyle>
            <a:lvl1pPr marL="2857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516477" y="1903413"/>
            <a:ext cx="8153400" cy="4524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 b="1" baseline="0">
                <a:solidFill>
                  <a:srgbClr val="D37D2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Subhead goes here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A2E0DD-B91E-3A4C-940F-C4F948CA5A4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033" y="112251"/>
            <a:ext cx="3790558" cy="92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483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, bulleted list,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448041" y="1156441"/>
            <a:ext cx="8229600" cy="59704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cap="all" baseline="0">
                <a:solidFill>
                  <a:srgbClr val="D37D2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 dirty="0"/>
              <a:t>HEADER HERE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601663" y="2205038"/>
            <a:ext cx="4368800" cy="3840162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5325018" y="2204869"/>
            <a:ext cx="3344862" cy="367956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FD7A36D-2115-1444-821E-04ACC520E45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033" y="112251"/>
            <a:ext cx="3790558" cy="92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799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, subhead in parens,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612775" y="2388787"/>
            <a:ext cx="8101013" cy="3291840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516477" y="1699709"/>
            <a:ext cx="8153400" cy="398033"/>
          </a:xfrm>
          <a:prstGeom prst="rect">
            <a:avLst/>
          </a:prstGeom>
        </p:spPr>
        <p:txBody>
          <a:bodyPr/>
          <a:lstStyle>
            <a:lvl1pPr marL="0" marR="0" indent="0" algn="ctr" defTabSz="457200" rtl="0" eaLnBrk="1" fontAlgn="auto" latinLnBrk="0" hangingPunct="1">
              <a:lnSpc>
                <a:spcPts val="23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00" b="1" baseline="0">
                <a:solidFill>
                  <a:srgbClr val="D37D2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ts val="23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D37D28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(Parentheses Under Header)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448041" y="1156441"/>
            <a:ext cx="8229600" cy="59704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cap="all" baseline="0">
                <a:solidFill>
                  <a:srgbClr val="D37D2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 dirty="0"/>
              <a:t>HEADER HERE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CCC8CF7-D6C5-DC48-833B-101A4038237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033" y="112251"/>
            <a:ext cx="3790558" cy="92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460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eed the Future-only 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448041" y="1156441"/>
            <a:ext cx="82296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cap="all" baseline="0">
                <a:solidFill>
                  <a:srgbClr val="D37D2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 dirty="0"/>
              <a:t>HEADER HERE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F427D8C-3D5F-0E47-8064-B2ED0A3277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033" y="112251"/>
            <a:ext cx="3790558" cy="92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664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1.jp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0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3.png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tal_RGB_600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33" y="5942146"/>
            <a:ext cx="2372451" cy="915854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0" y="5102420"/>
            <a:ext cx="9144000" cy="846688"/>
          </a:xfrm>
          <a:prstGeom prst="rect">
            <a:avLst/>
          </a:prstGeom>
          <a:solidFill>
            <a:srgbClr val="4799B5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-1"/>
            <a:ext cx="9144000" cy="1058305"/>
          </a:xfrm>
          <a:prstGeom prst="rect">
            <a:avLst/>
          </a:prstGeom>
          <a:solidFill>
            <a:srgbClr val="4799B5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horizontal RGB white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966" y="225746"/>
            <a:ext cx="3401400" cy="577885"/>
          </a:xfrm>
          <a:prstGeom prst="rect">
            <a:avLst/>
          </a:prstGeom>
        </p:spPr>
      </p:pic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DAF35AEB-A17F-4C71-A122-62DF1DCB98D6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5892531" y="6094970"/>
            <a:ext cx="3143436" cy="63074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F8F8CC2-F7A1-3948-9E9B-9D109D773FC0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8033" y="112251"/>
            <a:ext cx="3790558" cy="92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004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5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-1"/>
            <a:ext cx="9144000" cy="1058305"/>
          </a:xfrm>
          <a:prstGeom prst="rect">
            <a:avLst/>
          </a:prstGeom>
          <a:solidFill>
            <a:srgbClr val="4799B5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Horizontal_RGB_600.jp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33" y="5942146"/>
            <a:ext cx="2372451" cy="915854"/>
          </a:xfrm>
          <a:prstGeom prst="rect">
            <a:avLst/>
          </a:prstGeom>
        </p:spPr>
      </p:pic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1EB95BC1-8E3E-4112-ADEB-AD55673B15F5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5892531" y="6084701"/>
            <a:ext cx="3143436" cy="63074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13E0B5F-D334-0F4C-BF18-AD7B2C1833D7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108033" y="112251"/>
            <a:ext cx="3790558" cy="92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796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2" r:id="rId2"/>
    <p:sldLayoutId id="2147483694" r:id="rId3"/>
    <p:sldLayoutId id="2147483695" r:id="rId4"/>
    <p:sldLayoutId id="2147483697" r:id="rId5"/>
    <p:sldLayoutId id="2147483696" r:id="rId6"/>
    <p:sldLayoutId id="2147483708" r:id="rId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-1"/>
            <a:ext cx="9144000" cy="1058305"/>
          </a:xfrm>
          <a:prstGeom prst="rect">
            <a:avLst/>
          </a:prstGeom>
          <a:solidFill>
            <a:srgbClr val="4799B5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horizontal RGB white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966" y="225746"/>
            <a:ext cx="3401400" cy="577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652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5806417"/>
          </a:xfrm>
          <a:prstGeom prst="rect">
            <a:avLst/>
          </a:prstGeom>
          <a:solidFill>
            <a:srgbClr val="4799B5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ubtitle 4"/>
          <p:cNvSpPr txBox="1">
            <a:spLocks/>
          </p:cNvSpPr>
          <p:nvPr userDrawn="1"/>
        </p:nvSpPr>
        <p:spPr>
          <a:xfrm>
            <a:off x="472786" y="5256486"/>
            <a:ext cx="8214013" cy="1099863"/>
          </a:xfrm>
          <a:prstGeom prst="rect">
            <a:avLst/>
          </a:prstGeom>
        </p:spPr>
        <p:txBody>
          <a:bodyPr anchor="t"/>
          <a:lstStyle/>
          <a:p>
            <a:pPr marL="231775" lvl="2" indent="-231775" algn="ctr">
              <a:lnSpc>
                <a:spcPts val="2000"/>
              </a:lnSpc>
            </a:pPr>
            <a:r>
              <a:rPr lang="en-US" sz="2000" dirty="0" err="1">
                <a:solidFill>
                  <a:schemeClr val="bg1"/>
                </a:solidFill>
                <a:latin typeface="Gill Sans MT"/>
                <a:cs typeface="Gill Sans MT"/>
              </a:rPr>
              <a:t>www.feedthefuture.gov</a:t>
            </a:r>
            <a:endParaRPr lang="en-US" sz="2000" dirty="0">
              <a:solidFill>
                <a:schemeClr val="bg1"/>
              </a:solidFill>
              <a:latin typeface="Gill Sans MT"/>
              <a:cs typeface="Gill Sans MT"/>
            </a:endParaRPr>
          </a:p>
        </p:txBody>
      </p:sp>
      <p:pic>
        <p:nvPicPr>
          <p:cNvPr id="3" name="Picture 2" descr="vertical RGB white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4668" y="1580049"/>
            <a:ext cx="4945209" cy="2302837"/>
          </a:xfrm>
          <a:prstGeom prst="rect">
            <a:avLst/>
          </a:prstGeom>
        </p:spPr>
      </p:pic>
      <p:pic>
        <p:nvPicPr>
          <p:cNvPr id="9" name="Picture 8" descr="Horizontal_RGB_600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33" y="5942146"/>
            <a:ext cx="2372451" cy="915854"/>
          </a:xfrm>
          <a:prstGeom prst="rect">
            <a:avLst/>
          </a:prstGeom>
        </p:spPr>
      </p:pic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2B084246-0D8E-4202-B009-D79CB1DCDD2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892531" y="6084701"/>
            <a:ext cx="3143436" cy="630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978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52436" y="5117931"/>
            <a:ext cx="8186737" cy="844719"/>
          </a:xfrm>
        </p:spPr>
        <p:txBody>
          <a:bodyPr/>
          <a:lstStyle/>
          <a:p>
            <a:pPr lvl="0"/>
            <a:r>
              <a:rPr lang="en-US" sz="1600" dirty="0"/>
              <a:t>Presented by</a:t>
            </a:r>
            <a:r>
              <a:rPr lang="en-US" sz="1600" dirty="0">
                <a:latin typeface="Gill Sans MT"/>
                <a:ea typeface="Gill Sans"/>
                <a:cs typeface="Gill Sans"/>
              </a:rPr>
              <a:t> Shibani Ghosh, Ilana Cliffer, William A. Masters, and Johanna Andrews-Trevino, on behalf of The Innovation Lab for Nutrition</a:t>
            </a:r>
          </a:p>
          <a:p>
            <a:pPr lvl="0"/>
            <a:r>
              <a:rPr lang="en-US" sz="1600" dirty="0">
                <a:latin typeface="Gill Sans MT"/>
                <a:ea typeface="Gill Sans"/>
                <a:cs typeface="Gill Sans"/>
              </a:rPr>
              <a:t>November 12, 2019</a:t>
            </a:r>
            <a:endParaRPr lang="en-US" sz="1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1000918" y="1763019"/>
            <a:ext cx="7089775" cy="18925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Food Systems and Nutrition: </a:t>
            </a:r>
          </a:p>
          <a:p>
            <a:r>
              <a:rPr lang="en-US" dirty="0">
                <a:solidFill>
                  <a:schemeClr val="tx1"/>
                </a:solidFill>
              </a:rPr>
              <a:t>Emerging Evidence and Research Opportunities</a:t>
            </a:r>
          </a:p>
        </p:txBody>
      </p:sp>
    </p:spTree>
    <p:extLst>
      <p:ext uri="{BB962C8B-B14F-4D97-AF65-F5344CB8AC3E}">
        <p14:creationId xmlns:p14="http://schemas.microsoft.com/office/powerpoint/2010/main" val="362844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8041" y="3218714"/>
            <a:ext cx="8229600" cy="597049"/>
          </a:xfrm>
        </p:spPr>
        <p:txBody>
          <a:bodyPr/>
          <a:lstStyle/>
          <a:p>
            <a:r>
              <a:rPr lang="en-US" dirty="0"/>
              <a:t>Food safety, loss and waste</a:t>
            </a:r>
          </a:p>
        </p:txBody>
      </p:sp>
    </p:spTree>
    <p:extLst>
      <p:ext uri="{BB962C8B-B14F-4D97-AF65-F5344CB8AC3E}">
        <p14:creationId xmlns:p14="http://schemas.microsoft.com/office/powerpoint/2010/main" val="2486964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5846" y="1156441"/>
            <a:ext cx="8798821" cy="597049"/>
          </a:xfrm>
        </p:spPr>
        <p:txBody>
          <a:bodyPr/>
          <a:lstStyle/>
          <a:p>
            <a:r>
              <a:rPr lang="en-US" sz="2200" i="1" cap="none" dirty="0"/>
              <a:t>What is the link between food safety during production and nutrition?</a:t>
            </a:r>
            <a:r>
              <a:rPr lang="en-US" sz="2200" cap="none" dirty="0"/>
              <a:t/>
            </a:r>
            <a:br>
              <a:rPr lang="en-US" sz="2200" cap="none" dirty="0"/>
            </a:br>
            <a:endParaRPr lang="en-US" sz="2200" cap="non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457994" y="1753490"/>
            <a:ext cx="8482012" cy="2152650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ts val="2400"/>
              </a:lnSpc>
              <a:spcBef>
                <a:spcPts val="1800"/>
              </a:spcBef>
              <a:buNone/>
            </a:pPr>
            <a:r>
              <a:rPr lang="en-US" sz="1800" u="sng" dirty="0"/>
              <a:t>Evidence:</a:t>
            </a:r>
          </a:p>
          <a:p>
            <a:pPr marL="225425" indent="-225425">
              <a:lnSpc>
                <a:spcPts val="2400"/>
              </a:lnSpc>
              <a:spcBef>
                <a:spcPts val="1800"/>
              </a:spcBef>
            </a:pPr>
            <a:r>
              <a:rPr lang="en-US" sz="1800" dirty="0"/>
              <a:t>Poor food handling, unsafe water quality and soil contaminants are an area of concern</a:t>
            </a:r>
          </a:p>
          <a:p>
            <a:pPr marL="225425" indent="-225425">
              <a:lnSpc>
                <a:spcPts val="2400"/>
              </a:lnSpc>
              <a:spcBef>
                <a:spcPts val="1800"/>
              </a:spcBef>
            </a:pPr>
            <a:r>
              <a:rPr lang="en-US" sz="1800" dirty="0"/>
              <a:t>Animal sourced foods are highly susceptible to foodborne pathogens, can be contaminated with toxins, and can contribute to antimicrobial resistance</a:t>
            </a:r>
          </a:p>
        </p:txBody>
      </p:sp>
      <p:sp>
        <p:nvSpPr>
          <p:cNvPr id="2" name="Rectangle 1"/>
          <p:cNvSpPr/>
          <p:nvPr/>
        </p:nvSpPr>
        <p:spPr>
          <a:xfrm>
            <a:off x="423333" y="4066190"/>
            <a:ext cx="8551334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  <a:spcBef>
                <a:spcPts val="1800"/>
              </a:spcBef>
            </a:pPr>
            <a:r>
              <a:rPr lang="en-US" u="sng" dirty="0">
                <a:latin typeface="Calibri" panose="020F0502020204030204" pitchFamily="34" charset="0"/>
                <a:cs typeface="Calibri" panose="020F0502020204030204" pitchFamily="34" charset="0"/>
              </a:rPr>
              <a:t>Research opportunities:</a:t>
            </a:r>
          </a:p>
          <a:p>
            <a:pPr marL="285750" lvl="0" indent="-285750">
              <a:buFont typeface="Arial"/>
              <a:buChar char="•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Determine methods of reducing water and irrigation related food safety issues and investigate dietary consequences of exposure to pesticides </a:t>
            </a:r>
          </a:p>
          <a:p>
            <a:pPr marL="285750" lvl="0" indent="-285750">
              <a:buFont typeface="Arial"/>
              <a:buChar char="•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>
              <a:buFont typeface="Arial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Research interventions necessary to reduce food safety risks associated with consumption of contaminated livestock products and the impacts of antibiotic use in livestock production</a:t>
            </a:r>
          </a:p>
        </p:txBody>
      </p:sp>
    </p:spTree>
    <p:extLst>
      <p:ext uri="{BB962C8B-B14F-4D97-AF65-F5344CB8AC3E}">
        <p14:creationId xmlns:p14="http://schemas.microsoft.com/office/powerpoint/2010/main" val="773501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DBDBD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DBDBD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DBDB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2275" y="980595"/>
            <a:ext cx="8229600" cy="597049"/>
          </a:xfrm>
        </p:spPr>
        <p:txBody>
          <a:bodyPr/>
          <a:lstStyle/>
          <a:p>
            <a:r>
              <a:rPr lang="en-US" sz="2400" i="1" cap="none" dirty="0"/>
              <a:t>What are the food safety issues that affect nutrition in the post-harvest phase, and how can they be mitigated?</a:t>
            </a:r>
            <a:endParaRPr lang="en-US" sz="2400" cap="non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258579" y="1830422"/>
            <a:ext cx="8556991" cy="5005022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ts val="2400"/>
              </a:lnSpc>
              <a:spcBef>
                <a:spcPts val="1800"/>
              </a:spcBef>
              <a:buNone/>
            </a:pPr>
            <a:r>
              <a:rPr lang="en-US" sz="1800" u="sng" dirty="0"/>
              <a:t>Evidence: </a:t>
            </a:r>
          </a:p>
          <a:p>
            <a:pPr>
              <a:lnSpc>
                <a:spcPts val="2400"/>
              </a:lnSpc>
              <a:spcBef>
                <a:spcPts val="1800"/>
              </a:spcBef>
            </a:pPr>
            <a:r>
              <a:rPr lang="en-US" sz="1800" dirty="0"/>
              <a:t>Poor sanitary facilities, use of unsafe water to wash or process fruits and vegetables and poor personal hygiene may result in food contamination</a:t>
            </a:r>
          </a:p>
          <a:p>
            <a:pPr>
              <a:lnSpc>
                <a:spcPts val="2400"/>
              </a:lnSpc>
              <a:spcBef>
                <a:spcPts val="1800"/>
              </a:spcBef>
            </a:pPr>
            <a:r>
              <a:rPr lang="en-US" sz="1800" dirty="0"/>
              <a:t>Poor agricultural practices, particularly inadequate drying and sub-optimal storage conditions can result in mycotoxin production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1800" u="sng" dirty="0"/>
              <a:t>Research opportunities:</a:t>
            </a:r>
          </a:p>
          <a:p>
            <a:pPr lvl="0">
              <a:spcBef>
                <a:spcPts val="0"/>
              </a:spcBef>
            </a:pPr>
            <a:endParaRPr lang="en-US" sz="1800" dirty="0"/>
          </a:p>
          <a:p>
            <a:pPr lvl="0"/>
            <a:r>
              <a:rPr lang="en-US" sz="1800" dirty="0"/>
              <a:t>Add to the evidence base on how to best prevent mycotoxin exposure from impacting human health and the role of mycotoxins in the pathogenesis of EED and childhood stunting</a:t>
            </a:r>
          </a:p>
          <a:p>
            <a:pPr marL="0" indent="0">
              <a:buNone/>
            </a:pPr>
            <a:endParaRPr lang="en-US" sz="1800" dirty="0"/>
          </a:p>
          <a:p>
            <a:pPr lvl="0"/>
            <a:r>
              <a:rPr lang="en-US" sz="1800" dirty="0"/>
              <a:t>Determine methods to enforce mycotoxin regulations among farmers in LMICs and identify cost-effective interventions and practices can help smallholders better understand and manage food safety threats</a:t>
            </a:r>
          </a:p>
          <a:p>
            <a:pPr marL="0" indent="0">
              <a:lnSpc>
                <a:spcPts val="2400"/>
              </a:lnSpc>
              <a:spcBef>
                <a:spcPts val="1800"/>
              </a:spcBef>
              <a:buNone/>
            </a:pPr>
            <a:endParaRPr lang="en-US" sz="1800" dirty="0"/>
          </a:p>
          <a:p>
            <a:pPr marL="225425" indent="-225425">
              <a:lnSpc>
                <a:spcPts val="2400"/>
              </a:lnSpc>
              <a:spcBef>
                <a:spcPts val="1800"/>
              </a:spcBef>
            </a:pPr>
            <a:endParaRPr lang="en-US" sz="1800" dirty="0"/>
          </a:p>
          <a:p>
            <a:pPr marL="225425" indent="-225425">
              <a:lnSpc>
                <a:spcPts val="2400"/>
              </a:lnSpc>
              <a:spcBef>
                <a:spcPts val="1800"/>
              </a:spcBef>
            </a:pPr>
            <a:endParaRPr lang="en-US" sz="1800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422275" y="3925644"/>
            <a:ext cx="8545879" cy="2932356"/>
          </a:xfrm>
          <a:prstGeom prst="rect">
            <a:avLst/>
          </a:prstGeom>
        </p:spPr>
        <p:txBody>
          <a:bodyPr/>
          <a:lstStyle/>
          <a:p>
            <a:pPr marL="225425" indent="-225425">
              <a:lnSpc>
                <a:spcPts val="2400"/>
              </a:lnSpc>
              <a:spcBef>
                <a:spcPts val="1800"/>
              </a:spcBef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99058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DBDBD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DBDBD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DBDB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0350" y="1156441"/>
            <a:ext cx="8760558" cy="597049"/>
          </a:xfrm>
        </p:spPr>
        <p:txBody>
          <a:bodyPr/>
          <a:lstStyle/>
          <a:p>
            <a:r>
              <a:rPr lang="en-US" sz="2200" i="1" cap="none" dirty="0"/>
              <a:t>How are marketplace food safety issues related to nutritional status?</a:t>
            </a:r>
            <a:endParaRPr lang="en-US" sz="2200" cap="non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300404" y="1753490"/>
            <a:ext cx="8680450" cy="2157413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ts val="2400"/>
              </a:lnSpc>
              <a:spcBef>
                <a:spcPts val="1800"/>
              </a:spcBef>
              <a:buNone/>
            </a:pPr>
            <a:r>
              <a:rPr lang="en-US" sz="1800" u="sng" dirty="0"/>
              <a:t>Evidence: </a:t>
            </a:r>
          </a:p>
          <a:p>
            <a:pPr marL="225425" indent="-225425">
              <a:lnSpc>
                <a:spcPts val="2400"/>
              </a:lnSpc>
              <a:spcBef>
                <a:spcPts val="1800"/>
              </a:spcBef>
            </a:pPr>
            <a:r>
              <a:rPr lang="en-US" sz="1800" dirty="0"/>
              <a:t>If markets lack appropriate infrastructure and vendors sell expired foods, food safety can be compromised</a:t>
            </a:r>
          </a:p>
          <a:p>
            <a:pPr marL="225425" indent="-225425">
              <a:lnSpc>
                <a:spcPts val="2400"/>
              </a:lnSpc>
              <a:spcBef>
                <a:spcPts val="1800"/>
              </a:spcBef>
            </a:pPr>
            <a:r>
              <a:rPr lang="en-US" sz="1800" dirty="0"/>
              <a:t>Poor hygiene practices by traders and vendors can result in a transfer of pathogens to produce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198804" y="3882852"/>
            <a:ext cx="8883650" cy="2507273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ts val="2400"/>
              </a:lnSpc>
              <a:spcBef>
                <a:spcPts val="1800"/>
              </a:spcBef>
              <a:buNone/>
            </a:pPr>
            <a:r>
              <a:rPr lang="en-US" sz="1800" u="sng" dirty="0"/>
              <a:t>Research opportunities:</a:t>
            </a:r>
            <a:endParaRPr lang="en-US" sz="1800" dirty="0"/>
          </a:p>
          <a:p>
            <a:endParaRPr lang="en-US" sz="1800" dirty="0"/>
          </a:p>
          <a:p>
            <a:pPr lvl="0"/>
            <a:r>
              <a:rPr lang="en-US" sz="1800" dirty="0"/>
              <a:t>Understand how to better encourage food vendors to achieve food safety in the marketplace with limited infrastructure and study the role of sales of expired foods on nutrition </a:t>
            </a:r>
          </a:p>
          <a:p>
            <a:pPr lvl="0"/>
            <a:endParaRPr lang="en-US" sz="1800" dirty="0"/>
          </a:p>
          <a:p>
            <a:r>
              <a:rPr lang="en-US" sz="1800" dirty="0"/>
              <a:t>Update research on hygiene practices among food vendors, and how this is related to nutritional status</a:t>
            </a:r>
          </a:p>
          <a:p>
            <a:pPr marL="0" indent="0">
              <a:lnSpc>
                <a:spcPts val="2400"/>
              </a:lnSpc>
              <a:spcBef>
                <a:spcPts val="1800"/>
              </a:spcBef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79543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DBDBD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DBDBD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DBDB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5894" y="1174026"/>
            <a:ext cx="8847137" cy="597049"/>
          </a:xfrm>
        </p:spPr>
        <p:txBody>
          <a:bodyPr/>
          <a:lstStyle/>
          <a:p>
            <a:r>
              <a:rPr lang="en-US" sz="2400" i="1" cap="none" dirty="0"/>
              <a:t>How is food safety in the home connected to nutritional status?</a:t>
            </a:r>
            <a:endParaRPr lang="en-US" sz="2400" cap="non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296863" y="2076469"/>
            <a:ext cx="8847137" cy="1930400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ts val="2400"/>
              </a:lnSpc>
              <a:spcBef>
                <a:spcPts val="1800"/>
              </a:spcBef>
              <a:buNone/>
            </a:pPr>
            <a:r>
              <a:rPr lang="en-US" sz="1800" u="sng" dirty="0"/>
              <a:t>Evidence: </a:t>
            </a:r>
          </a:p>
          <a:p>
            <a:pPr marL="225425" indent="-225425">
              <a:lnSpc>
                <a:spcPts val="2400"/>
              </a:lnSpc>
              <a:spcBef>
                <a:spcPts val="1800"/>
              </a:spcBef>
            </a:pPr>
            <a:r>
              <a:rPr lang="en-US" sz="1800" dirty="0"/>
              <a:t>Poor personal hygiene and use of unsafe water can result in microbial contamination of perishable foods </a:t>
            </a:r>
          </a:p>
          <a:p>
            <a:pPr marL="225425" indent="-225425">
              <a:lnSpc>
                <a:spcPts val="2400"/>
              </a:lnSpc>
              <a:spcBef>
                <a:spcPts val="1800"/>
              </a:spcBef>
            </a:pPr>
            <a:r>
              <a:rPr lang="en-US" sz="1800" dirty="0"/>
              <a:t>Foods can also be contaminated with mycotoxins</a:t>
            </a:r>
          </a:p>
          <a:p>
            <a:pPr marL="225425" indent="-225425">
              <a:lnSpc>
                <a:spcPts val="2400"/>
              </a:lnSpc>
              <a:spcBef>
                <a:spcPts val="1800"/>
              </a:spcBef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296863" y="4028486"/>
            <a:ext cx="8585200" cy="2494327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ts val="2400"/>
              </a:lnSpc>
              <a:spcBef>
                <a:spcPts val="1800"/>
              </a:spcBef>
              <a:buNone/>
            </a:pPr>
            <a:r>
              <a:rPr lang="en-US" sz="1800" u="sng" dirty="0"/>
              <a:t>Research opportunities:</a:t>
            </a:r>
          </a:p>
          <a:p>
            <a:pPr marL="0" lvl="0" indent="0">
              <a:buNone/>
            </a:pPr>
            <a:endParaRPr lang="en-US" sz="1800" dirty="0"/>
          </a:p>
          <a:p>
            <a:pPr lvl="0"/>
            <a:r>
              <a:rPr lang="en-US" sz="1800" dirty="0"/>
              <a:t>Research causal pathways from poor food safety, WASH and health and nutrition outcomes such as childhood stunting </a:t>
            </a:r>
          </a:p>
          <a:p>
            <a:pPr lvl="0"/>
            <a:endParaRPr lang="en-US" sz="1800" dirty="0"/>
          </a:p>
          <a:p>
            <a:pPr lvl="0"/>
            <a:r>
              <a:rPr lang="en-US" sz="1800" dirty="0"/>
              <a:t>Assess the potential to scale up the prevention of absorption of aflatoxin after ingestion</a:t>
            </a:r>
          </a:p>
          <a:p>
            <a:pPr marL="0" indent="0">
              <a:lnSpc>
                <a:spcPts val="2400"/>
              </a:lnSpc>
              <a:spcBef>
                <a:spcPts val="1800"/>
              </a:spcBef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82919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DBDBD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DBDBD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DBDB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068518"/>
            <a:ext cx="9144000" cy="597049"/>
          </a:xfrm>
        </p:spPr>
        <p:txBody>
          <a:bodyPr/>
          <a:lstStyle/>
          <a:p>
            <a:r>
              <a:rPr lang="en-US" sz="2000" i="1" cap="none" dirty="0"/>
              <a:t>How have advancements in technologies used at the household level mitigated post-harvest loss and impacted the availability of nutrient-rich foods? </a:t>
            </a:r>
            <a:endParaRPr lang="en-US" sz="2000" cap="non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424777" y="1932127"/>
            <a:ext cx="8101013" cy="1366837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ts val="2400"/>
              </a:lnSpc>
              <a:spcBef>
                <a:spcPts val="1800"/>
              </a:spcBef>
              <a:buNone/>
            </a:pPr>
            <a:r>
              <a:rPr lang="en-US" sz="1800" u="sng" dirty="0"/>
              <a:t>Evidence: </a:t>
            </a:r>
          </a:p>
          <a:p>
            <a:pPr marL="225425" indent="-225425">
              <a:lnSpc>
                <a:spcPts val="2400"/>
              </a:lnSpc>
              <a:spcBef>
                <a:spcPts val="1800"/>
              </a:spcBef>
            </a:pPr>
            <a:r>
              <a:rPr lang="en-US" sz="1800" dirty="0"/>
              <a:t>Cereals are still a majority of the food supply and account for most of the food loss</a:t>
            </a:r>
          </a:p>
          <a:p>
            <a:pPr marL="225425" indent="-225425">
              <a:lnSpc>
                <a:spcPts val="2400"/>
              </a:lnSpc>
              <a:spcBef>
                <a:spcPts val="1800"/>
              </a:spcBef>
            </a:pPr>
            <a:r>
              <a:rPr lang="en-US" sz="1800" dirty="0"/>
              <a:t>Technologies and infrastructure improvements lower transactions costs and minimize post-harvest losses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424777" y="3771900"/>
            <a:ext cx="8101013" cy="2743200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800" u="sng" dirty="0"/>
              <a:t>Research opportunities: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dirty="0"/>
          </a:p>
          <a:p>
            <a:pPr lvl="0">
              <a:spcBef>
                <a:spcPts val="0"/>
              </a:spcBef>
            </a:pPr>
            <a:r>
              <a:rPr lang="en-US" sz="1800" dirty="0"/>
              <a:t>Rigorous post-harvest loss assessments throughout the value chain of multiple commodities of nutritional importance</a:t>
            </a:r>
          </a:p>
          <a:p>
            <a:pPr lvl="0">
              <a:spcBef>
                <a:spcPts val="0"/>
              </a:spcBef>
            </a:pPr>
            <a:endParaRPr lang="en-US" sz="1800" dirty="0">
              <a:solidFill>
                <a:srgbClr val="FF0000"/>
              </a:solidFill>
            </a:endParaRPr>
          </a:p>
          <a:p>
            <a:pPr lvl="0"/>
            <a:r>
              <a:rPr lang="en-US" sz="1800" dirty="0"/>
              <a:t>In-depth systems assessment of cold chains</a:t>
            </a:r>
          </a:p>
          <a:p>
            <a:pPr marL="0" lvl="0" indent="0">
              <a:buNone/>
            </a:pPr>
            <a:endParaRPr lang="en-US" sz="1800" dirty="0"/>
          </a:p>
          <a:p>
            <a:pPr>
              <a:spcBef>
                <a:spcPts val="0"/>
              </a:spcBef>
            </a:pPr>
            <a:r>
              <a:rPr lang="en-US" sz="1800" dirty="0"/>
              <a:t>Determine different types of incentives for growers to adopt on-farm practices to reduce food loss</a:t>
            </a:r>
          </a:p>
          <a:p>
            <a:pPr lvl="0">
              <a:spcBef>
                <a:spcPts val="0"/>
              </a:spcBef>
            </a:pPr>
            <a:endParaRPr lang="en-US" sz="1800" dirty="0"/>
          </a:p>
          <a:p>
            <a:pPr lvl="0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29742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DBDBD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DBDBD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DBDB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i="1" cap="none" dirty="0"/>
              <a:t>How can population-level interventions minimize food loss?</a:t>
            </a:r>
            <a:endParaRPr lang="en-US" sz="2400" cap="non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512334" y="1766103"/>
            <a:ext cx="8101013" cy="1007295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ts val="2400"/>
              </a:lnSpc>
              <a:spcBef>
                <a:spcPts val="1800"/>
              </a:spcBef>
              <a:buNone/>
            </a:pPr>
            <a:r>
              <a:rPr lang="en-US" sz="1800" u="sng" dirty="0"/>
              <a:t>Evidence: </a:t>
            </a:r>
          </a:p>
          <a:p>
            <a:pPr marL="225425" indent="-225425">
              <a:lnSpc>
                <a:spcPts val="2400"/>
              </a:lnSpc>
              <a:spcBef>
                <a:spcPts val="1800"/>
              </a:spcBef>
            </a:pPr>
            <a:r>
              <a:rPr lang="en-US" sz="1800" dirty="0"/>
              <a:t>Improvements to market infrastructure and technology can reduce food loss</a:t>
            </a:r>
          </a:p>
          <a:p>
            <a:pPr marL="225425" indent="-225425">
              <a:lnSpc>
                <a:spcPts val="2400"/>
              </a:lnSpc>
              <a:spcBef>
                <a:spcPts val="1800"/>
              </a:spcBef>
            </a:pPr>
            <a:endParaRPr lang="en-US" sz="1800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512334" y="2906712"/>
            <a:ext cx="8101013" cy="3933825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ts val="2400"/>
              </a:lnSpc>
              <a:spcBef>
                <a:spcPts val="1800"/>
              </a:spcBef>
              <a:buNone/>
            </a:pPr>
            <a:r>
              <a:rPr lang="en-US" sz="1800" u="sng" dirty="0"/>
              <a:t>Research opportunities: </a:t>
            </a:r>
          </a:p>
          <a:p>
            <a:pPr lvl="0"/>
            <a:r>
              <a:rPr lang="en-US" sz="1800" dirty="0"/>
              <a:t>Better measurement of food losses to establish a firm evidence base from which to assess food loss and waste globally</a:t>
            </a:r>
          </a:p>
          <a:p>
            <a:pPr marL="0" lvl="0" indent="0">
              <a:buNone/>
            </a:pPr>
            <a:endParaRPr lang="en-US" sz="1800" dirty="0"/>
          </a:p>
          <a:p>
            <a:r>
              <a:rPr lang="en-US" sz="1800" dirty="0"/>
              <a:t>Understand the impact of market transformation and improvements to infrastructure on food loss</a:t>
            </a:r>
          </a:p>
          <a:p>
            <a:pPr lvl="0"/>
            <a:endParaRPr lang="en-US" sz="1800" dirty="0"/>
          </a:p>
          <a:p>
            <a:pPr lvl="0"/>
            <a:r>
              <a:rPr lang="en-US" sz="1800" dirty="0"/>
              <a:t>Assess the feasibility, cost-effectiveness and scalability of innovations in post-harvest technologies for increasing production, access and availability of fruits, vegetables, and animal-sourced foods </a:t>
            </a:r>
          </a:p>
          <a:p>
            <a:pPr marL="225425" indent="-225425">
              <a:lnSpc>
                <a:spcPts val="2400"/>
              </a:lnSpc>
              <a:spcBef>
                <a:spcPts val="1800"/>
              </a:spcBef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27467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DBDBD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DBDB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ontent Slides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Feed the Future-only branded blank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Closing Slid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14858</TotalTime>
  <Words>609</Words>
  <Application>Microsoft Office PowerPoint</Application>
  <PresentationFormat>On-screen Show (4:3)</PresentationFormat>
  <Paragraphs>71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Gill Sans</vt:lpstr>
      <vt:lpstr>Gill Sans MT</vt:lpstr>
      <vt:lpstr>Title Slide</vt:lpstr>
      <vt:lpstr>Content Slides</vt:lpstr>
      <vt:lpstr>Feed the Future-only branded blank</vt:lpstr>
      <vt:lpstr>Closing Slides</vt:lpstr>
      <vt:lpstr>PowerPoint Presentation</vt:lpstr>
      <vt:lpstr>Food safety, loss and waste</vt:lpstr>
      <vt:lpstr>What is the link between food safety during production and nutrition? </vt:lpstr>
      <vt:lpstr>What are the food safety issues that affect nutrition in the post-harvest phase, and how can they be mitigated?</vt:lpstr>
      <vt:lpstr>How are marketplace food safety issues related to nutritional status?</vt:lpstr>
      <vt:lpstr>How is food safety in the home connected to nutritional status?</vt:lpstr>
      <vt:lpstr>How have advancements in technologies used at the household level mitigated post-harvest loss and impacted the availability of nutrient-rich foods? </vt:lpstr>
      <vt:lpstr>How can population-level interventions minimize food loss?</vt:lpstr>
      <vt:lpstr>PowerPoint Presentation</vt:lpstr>
    </vt:vector>
  </TitlesOfParts>
  <Company>Rowe Design House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Miya Rowe</dc:creator>
  <cp:lastModifiedBy>Kelly McDonald</cp:lastModifiedBy>
  <cp:revision>907</cp:revision>
  <cp:lastPrinted>2015-01-30T22:32:16Z</cp:lastPrinted>
  <dcterms:created xsi:type="dcterms:W3CDTF">2015-01-15T01:04:45Z</dcterms:created>
  <dcterms:modified xsi:type="dcterms:W3CDTF">2019-11-15T16:48:50Z</dcterms:modified>
</cp:coreProperties>
</file>